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1254" r:id="rId2"/>
    <p:sldId id="2634" r:id="rId3"/>
    <p:sldId id="2703" r:id="rId4"/>
    <p:sldId id="2641" r:id="rId5"/>
    <p:sldId id="1173" r:id="rId6"/>
    <p:sldId id="1174" r:id="rId7"/>
    <p:sldId id="1175" r:id="rId8"/>
    <p:sldId id="1176" r:id="rId9"/>
    <p:sldId id="2706" r:id="rId10"/>
    <p:sldId id="1179" r:id="rId11"/>
    <p:sldId id="1186" r:id="rId12"/>
    <p:sldId id="1187" r:id="rId13"/>
    <p:sldId id="2702" r:id="rId14"/>
    <p:sldId id="2685" r:id="rId15"/>
    <p:sldId id="1188" r:id="rId16"/>
    <p:sldId id="2686" r:id="rId17"/>
    <p:sldId id="1189" r:id="rId18"/>
    <p:sldId id="2687" r:id="rId19"/>
    <p:sldId id="2688" r:id="rId20"/>
    <p:sldId id="2700" r:id="rId21"/>
    <p:sldId id="2701" r:id="rId22"/>
    <p:sldId id="2710" r:id="rId23"/>
    <p:sldId id="1259" r:id="rId24"/>
    <p:sldId id="1206" r:id="rId25"/>
    <p:sldId id="2711" r:id="rId26"/>
    <p:sldId id="539" r:id="rId27"/>
    <p:sldId id="2712" r:id="rId28"/>
    <p:sldId id="1288" r:id="rId29"/>
    <p:sldId id="2714" r:id="rId30"/>
    <p:sldId id="2715" r:id="rId31"/>
    <p:sldId id="1284" r:id="rId32"/>
    <p:sldId id="2707" r:id="rId33"/>
    <p:sldId id="2713" r:id="rId34"/>
    <p:sldId id="2690" r:id="rId35"/>
    <p:sldId id="2708" r:id="rId36"/>
    <p:sldId id="2692" r:id="rId37"/>
    <p:sldId id="2693" r:id="rId38"/>
    <p:sldId id="269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5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6A6"/>
    <a:srgbClr val="0000A8"/>
    <a:srgbClr val="9CE0FA"/>
    <a:srgbClr val="CDBDE8"/>
    <a:srgbClr val="F56F6F"/>
    <a:srgbClr val="2FB050"/>
    <a:srgbClr val="E40000"/>
    <a:srgbClr val="DB0004"/>
    <a:srgbClr val="8DDFB0"/>
    <a:srgbClr val="FFF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08F97-CEF1-C34A-AF4B-6206B6118A64}" v="143" dt="2025-11-19T13:01:53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22"/>
    <p:restoredTop sz="92273" autoAdjust="0"/>
  </p:normalViewPr>
  <p:slideViewPr>
    <p:cSldViewPr snapToGrid="0" snapToObjects="1">
      <p:cViewPr varScale="1">
        <p:scale>
          <a:sx n="100" d="100"/>
          <a:sy n="100" d="100"/>
        </p:scale>
        <p:origin x="160" y="320"/>
      </p:cViewPr>
      <p:guideLst>
        <p:guide pos="4656"/>
        <p:guide orient="horz" pos="3312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53F81-1498-4308-85A3-1ABA62E4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49B44-3BF9-41AD-1553-0719E5CF4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BBE82F-0C3A-902C-454F-39BC10D19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16FD8-00C3-3195-2AB7-A01A58046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76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CF943-307D-BA84-05D8-67BDE8E49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75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CF943-307D-BA84-05D8-67BDE8E49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5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9274C-B81B-C57D-0EA0-1F10E8CAD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80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BD89E-988C-C70E-A97F-A4BCD39C8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26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BD89E-988C-C70E-A97F-A4BCD39C8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52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LTPro"/>
              </a:rPr>
              <a:t>For Ethernet, the actual amount of time a node waits is K </a:t>
            </a:r>
            <a:r>
              <a:rPr lang="en-US" sz="1800" dirty="0">
                <a:effectLst/>
                <a:latin typeface="PearsonMATHPRO02"/>
              </a:rPr>
              <a:t># </a:t>
            </a:r>
            <a:r>
              <a:rPr lang="en-US" sz="1800" dirty="0">
                <a:effectLst/>
                <a:latin typeface="TimesLTPro"/>
              </a:rPr>
              <a:t>512 bit times (i.e., </a:t>
            </a:r>
            <a:r>
              <a:rPr lang="en-US" sz="1800" i="1" dirty="0">
                <a:effectLst/>
                <a:latin typeface="TimesLTPro"/>
              </a:rPr>
              <a:t>K </a:t>
            </a:r>
            <a:r>
              <a:rPr lang="en-US" sz="1800" dirty="0">
                <a:effectLst/>
                <a:latin typeface="TimesLTPro"/>
              </a:rPr>
              <a:t>times the amount of time needed to send 512 bits into the Ethernet) and the maxi- mum value that </a:t>
            </a:r>
            <a:r>
              <a:rPr lang="en-US" sz="1800" i="1" dirty="0">
                <a:effectLst/>
                <a:latin typeface="TimesLTPro"/>
              </a:rPr>
              <a:t>n </a:t>
            </a:r>
            <a:r>
              <a:rPr lang="en-US" sz="1800" dirty="0">
                <a:effectLst/>
                <a:latin typeface="TimesLTPro"/>
              </a:rPr>
              <a:t>can take is capped at 10.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13A33-258F-3173-3DA4-A5624C729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31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LTPro"/>
              </a:rPr>
              <a:t>For Ethernet, the actual amount of time a node waits is K </a:t>
            </a:r>
            <a:r>
              <a:rPr lang="en-US" sz="1800" dirty="0">
                <a:effectLst/>
                <a:latin typeface="PearsonMATHPRO02"/>
              </a:rPr>
              <a:t># </a:t>
            </a:r>
            <a:r>
              <a:rPr lang="en-US" sz="1800" dirty="0">
                <a:effectLst/>
                <a:latin typeface="TimesLTPro"/>
              </a:rPr>
              <a:t>512 bit times (i.e., </a:t>
            </a:r>
            <a:r>
              <a:rPr lang="en-US" sz="1800" i="1" dirty="0">
                <a:effectLst/>
                <a:latin typeface="TimesLTPro"/>
              </a:rPr>
              <a:t>K </a:t>
            </a:r>
            <a:r>
              <a:rPr lang="en-US" sz="1800" dirty="0">
                <a:effectLst/>
                <a:latin typeface="TimesLTPro"/>
              </a:rPr>
              <a:t>times the amount of time needed to send 512 bits into the Ethernet) and the maxi- mum value that </a:t>
            </a:r>
            <a:r>
              <a:rPr lang="en-US" sz="1800" i="1" dirty="0">
                <a:effectLst/>
                <a:latin typeface="TimesLTPro"/>
              </a:rPr>
              <a:t>n </a:t>
            </a:r>
            <a:r>
              <a:rPr lang="en-US" sz="1800" dirty="0">
                <a:effectLst/>
                <a:latin typeface="TimesLTPro"/>
              </a:rPr>
              <a:t>can take is capped at 10.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13A33-258F-3173-3DA4-A5624C729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86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LTPro"/>
              </a:rPr>
              <a:t>For Ethernet, the actual amount of time a node waits is K </a:t>
            </a:r>
            <a:r>
              <a:rPr lang="en-US" sz="1800" dirty="0">
                <a:effectLst/>
                <a:latin typeface="PearsonMATHPRO02"/>
              </a:rPr>
              <a:t># </a:t>
            </a:r>
            <a:r>
              <a:rPr lang="en-US" sz="1800" dirty="0">
                <a:effectLst/>
                <a:latin typeface="TimesLTPro"/>
              </a:rPr>
              <a:t>512 bit times (i.e., </a:t>
            </a:r>
            <a:r>
              <a:rPr lang="en-US" sz="1800" i="1" dirty="0">
                <a:effectLst/>
                <a:latin typeface="TimesLTPro"/>
              </a:rPr>
              <a:t>K </a:t>
            </a:r>
            <a:r>
              <a:rPr lang="en-US" sz="1800" dirty="0">
                <a:effectLst/>
                <a:latin typeface="TimesLTPro"/>
              </a:rPr>
              <a:t>times the amount of time needed to send 512 bits into the Ethernet) and the maxi- mum value that </a:t>
            </a:r>
            <a:r>
              <a:rPr lang="en-US" sz="1800" i="1" dirty="0">
                <a:effectLst/>
                <a:latin typeface="TimesLTPro"/>
              </a:rPr>
              <a:t>n </a:t>
            </a:r>
            <a:r>
              <a:rPr lang="en-US" sz="1800" dirty="0">
                <a:effectLst/>
                <a:latin typeface="TimesLTPro"/>
              </a:rPr>
              <a:t>can take is capped at 10.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13A33-258F-3173-3DA4-A5624C729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47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01477-D184-49B6-7B29-3AC9EFAA0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6ACDF-0030-3CFF-2FA0-E97BF93C3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63DF44-D2FC-2585-F22E-8F1A89541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LTPro"/>
              </a:rPr>
              <a:t>For Ethernet, the actual amount of time a node waits is K </a:t>
            </a:r>
            <a:r>
              <a:rPr lang="en-US" sz="1800" dirty="0">
                <a:effectLst/>
                <a:latin typeface="PearsonMATHPRO02"/>
              </a:rPr>
              <a:t># </a:t>
            </a:r>
            <a:r>
              <a:rPr lang="en-US" sz="1800" dirty="0">
                <a:effectLst/>
                <a:latin typeface="TimesLTPro"/>
              </a:rPr>
              <a:t>512 bit times (i.e., </a:t>
            </a:r>
            <a:r>
              <a:rPr lang="en-US" sz="1800" i="1" dirty="0">
                <a:effectLst/>
                <a:latin typeface="TimesLTPro"/>
              </a:rPr>
              <a:t>K </a:t>
            </a:r>
            <a:r>
              <a:rPr lang="en-US" sz="1800" dirty="0">
                <a:effectLst/>
                <a:latin typeface="TimesLTPro"/>
              </a:rPr>
              <a:t>times the amount of time needed to send 512 bits into the Ethernet) and the maxi- mum value that </a:t>
            </a:r>
            <a:r>
              <a:rPr lang="en-US" sz="1800" i="1" dirty="0">
                <a:effectLst/>
                <a:latin typeface="TimesLTPro"/>
              </a:rPr>
              <a:t>n </a:t>
            </a:r>
            <a:r>
              <a:rPr lang="en-US" sz="1800" dirty="0">
                <a:effectLst/>
                <a:latin typeface="TimesLTPro"/>
              </a:rPr>
              <a:t>can take is capped at 10.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691D5-2AAF-8385-F3E6-292A52060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53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8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03222-5D06-F187-6565-C93329E3C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44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86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84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35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3C536-360B-1E8E-1ACC-CD6DEB2B6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4DA1E-0E00-B41D-60C7-274BC40FE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3E099-F2A8-FD6F-2822-121CFE2DF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50323-6DB8-D24D-351B-E8DE69E88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66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6DB18-841D-51A2-C5EC-9D38CD7C6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8A7B1-F962-61CE-81D6-0C8631C97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320283-F4DA-61F0-29B6-C84C75F10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6D11C-5771-0DAF-F99C-99827F793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94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9803E-2991-6BFC-A0CB-87FB3B67B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98D11D-9F15-633C-917A-87CE162C6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878F0-3C67-A3FE-2884-B0E96DE02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BB238-C84A-DBFA-F3F6-B7A75A0C0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00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5B09A-6E60-CB62-82DF-20F755427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02F46-E87E-306C-DBB9-17A6DFC6B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825B2-A7DE-A8A9-E4F3-3A57DFF48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E4E28-9E44-E36C-D69E-5E5546DE4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78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65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4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FE225-C86D-9F24-799B-3EBAAF8EB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4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73137-0C63-196B-975B-3F8C95B7D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0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D890D-403A-F674-8FE4-9095AB4AF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0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CBC83-90C1-02AE-EA84-69F7209B6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1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BE67-598E-50A3-EE9D-E719713C6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6D37A-0AAB-47E3-14C1-2123B1835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62BCDA-A1A4-E115-5263-72758E7CA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F8E6B-9D22-E26D-CEF9-6861B5DC5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8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A51E7-CB89-D2FC-5F14-BDBDF78C9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2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9274C-B81B-C57D-0EA0-1F10E8CAD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2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5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F7D9F-C31A-65D4-98BD-7BE60E638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770"/>
            <a:ext cx="9144000" cy="1909763"/>
          </a:xfrm>
        </p:spPr>
        <p:txBody>
          <a:bodyPr/>
          <a:lstStyle/>
          <a:p>
            <a:r>
              <a:rPr lang="en-US" dirty="0"/>
              <a:t>CS 456/656</a:t>
            </a:r>
            <a:br>
              <a:rPr lang="en-US" dirty="0"/>
            </a:br>
            <a:r>
              <a:rPr lang="en-US" dirty="0"/>
              <a:t>Computer Networks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9C67F7-7D16-FD6B-3FB1-428609D14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732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Mina Tahmasbi Arashloo and Uzma Maroof</a:t>
            </a:r>
          </a:p>
          <a:p>
            <a:r>
              <a:rPr lang="en-US" sz="3600" dirty="0"/>
              <a:t>Fall 2025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393E2DC-BA4A-041C-1F92-F22DF46B02AE}"/>
              </a:ext>
            </a:extLst>
          </p:cNvPr>
          <p:cNvSpPr txBox="1">
            <a:spLocks/>
          </p:cNvSpPr>
          <p:nvPr/>
        </p:nvSpPr>
        <p:spPr>
          <a:xfrm>
            <a:off x="1524000" y="3323000"/>
            <a:ext cx="9144000" cy="950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Lecture 16: Link Layer – Part 3 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D55C61-978D-BBD0-7498-E74B3BEA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073" y="-184913"/>
            <a:ext cx="4558145" cy="18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Random access protocols</a:t>
            </a:r>
            <a:endParaRPr lang="en-US" sz="4400" b="0" dirty="0">
              <a:latin typeface="+mn-lt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0F0D1BE9-A129-4E48-8684-AB67559565A2}"/>
              </a:ext>
            </a:extLst>
          </p:cNvPr>
          <p:cNvSpPr txBox="1">
            <a:spLocks noChangeArrowheads="1"/>
          </p:cNvSpPr>
          <p:nvPr/>
        </p:nvSpPr>
        <p:spPr>
          <a:xfrm>
            <a:off x="799736" y="1280077"/>
            <a:ext cx="6376316" cy="5419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74638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node has packet to send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transmit at full channel data rate R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priori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coordination among nodes</a:t>
            </a:r>
          </a:p>
          <a:p>
            <a:pPr marL="287338" marR="0" lvl="0" indent="-274638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or more transmitting nodes: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665BA5-9731-9B46-99EC-BAE8216A6FDD}"/>
              </a:ext>
            </a:extLst>
          </p:cNvPr>
          <p:cNvSpPr txBox="1">
            <a:spLocks noChangeArrowheads="1"/>
          </p:cNvSpPr>
          <p:nvPr/>
        </p:nvSpPr>
        <p:spPr>
          <a:xfrm>
            <a:off x="798443" y="3698600"/>
            <a:ext cx="11393557" cy="2940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74638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access protocol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specifies: 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detect collisions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recover from collisions (e.g., via delayed retransmissions)</a:t>
            </a:r>
          </a:p>
          <a:p>
            <a:pPr marL="287338" marR="0" lvl="0" indent="-274638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random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MAC protocols: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ALOHA, slotted ALOHA</a:t>
            </a:r>
          </a:p>
          <a:p>
            <a:pPr marL="695325" marR="0" lvl="1" indent="-231775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CSMA, CSMA/CD, CSMA/CA</a:t>
            </a:r>
          </a:p>
        </p:txBody>
      </p:sp>
    </p:spTree>
    <p:extLst>
      <p:ext uri="{BB962C8B-B14F-4D97-AF65-F5344CB8AC3E}">
        <p14:creationId xmlns:p14="http://schemas.microsoft.com/office/powerpoint/2010/main" val="39598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5E7A0B0F-2486-9640-B03D-72DF37C159B4}"/>
              </a:ext>
            </a:extLst>
          </p:cNvPr>
          <p:cNvSpPr txBox="1">
            <a:spLocks noChangeArrowheads="1"/>
          </p:cNvSpPr>
          <p:nvPr/>
        </p:nvSpPr>
        <p:spPr>
          <a:xfrm>
            <a:off x="1075221" y="1383818"/>
            <a:ext cx="10295145" cy="2220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3200" dirty="0"/>
              <a:t>Probability of collision can be reduced if “Listen Before Talk”</a:t>
            </a:r>
          </a:p>
          <a:p>
            <a:pPr marL="457200" indent="-457200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before transmit: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channel sensed idle: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transmit entire frame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channel sensed busy: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defer transmission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analogy: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don</a:t>
            </a:r>
            <a:r>
              <a:rPr kumimoji="0" lang="ja-JP" alt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t interrupt others!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83866-D90B-A9C3-153E-67F73D8E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CSMA (carrier sense multiple access)</a:t>
            </a:r>
            <a:endParaRPr lang="en-US" sz="4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93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CSMA: collisions</a:t>
            </a:r>
            <a:endParaRPr lang="en-US" sz="4400" b="0" dirty="0">
              <a:latin typeface="+mn-lt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A3876E-869D-8249-AD44-8C126ECC71E2}"/>
              </a:ext>
            </a:extLst>
          </p:cNvPr>
          <p:cNvSpPr txBox="1">
            <a:spLocks noChangeArrowheads="1"/>
          </p:cNvSpPr>
          <p:nvPr/>
        </p:nvSpPr>
        <p:spPr>
          <a:xfrm>
            <a:off x="944217" y="1520687"/>
            <a:ext cx="553609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collisions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occur with carrier sensing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propagation delay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means  two nodes may not hear each other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just-started transmission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entire packet transmission time wasted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&amp; propagation delay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role in determining collision probability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pic>
        <p:nvPicPr>
          <p:cNvPr id="34" name="Picture 3" descr="5">
            <a:extLst>
              <a:ext uri="{FF2B5EF4-FFF2-40B4-BE49-F238E27FC236}">
                <a16:creationId xmlns:a16="http://schemas.microsoft.com/office/drawing/2014/main" id="{0D5CA368-0551-4340-986D-4B213A2C7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70" y="1216371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6">
            <a:extLst>
              <a:ext uri="{FF2B5EF4-FFF2-40B4-BE49-F238E27FC236}">
                <a16:creationId xmlns:a16="http://schemas.microsoft.com/office/drawing/2014/main" id="{D39D6C6A-5A1A-CF45-9875-738474A4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482" y="778221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spatial layout of nodes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6" name="Rectangle 87">
            <a:extLst>
              <a:ext uri="{FF2B5EF4-FFF2-40B4-BE49-F238E27FC236}">
                <a16:creationId xmlns:a16="http://schemas.microsoft.com/office/drawing/2014/main" id="{76BB7ED7-48BD-4147-9085-F9EF88290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745" y="2446683"/>
            <a:ext cx="3736975" cy="257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7" name="Rectangle 88">
            <a:extLst>
              <a:ext uri="{FF2B5EF4-FFF2-40B4-BE49-F238E27FC236}">
                <a16:creationId xmlns:a16="http://schemas.microsoft.com/office/drawing/2014/main" id="{71973DC3-114C-5B40-B7FA-C9A27EDC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82" y="2703858"/>
            <a:ext cx="3725863" cy="257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8" name="Rectangle 90">
            <a:extLst>
              <a:ext uri="{FF2B5EF4-FFF2-40B4-BE49-F238E27FC236}">
                <a16:creationId xmlns:a16="http://schemas.microsoft.com/office/drawing/2014/main" id="{E334A8C5-6B7D-0A4C-B55D-CAB16DF7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582" y="2956271"/>
            <a:ext cx="3763963" cy="1624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9" name="Rectangle 91">
            <a:extLst>
              <a:ext uri="{FF2B5EF4-FFF2-40B4-BE49-F238E27FC236}">
                <a16:creationId xmlns:a16="http://schemas.microsoft.com/office/drawing/2014/main" id="{F9970BA6-5D73-A749-8704-5220C05F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95" y="4564408"/>
            <a:ext cx="3789362" cy="2035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0" name="Rectangle 92">
            <a:extLst>
              <a:ext uri="{FF2B5EF4-FFF2-40B4-BE49-F238E27FC236}">
                <a16:creationId xmlns:a16="http://schemas.microsoft.com/office/drawing/2014/main" id="{AE948D01-7FF0-DD4D-BFDD-F95AAF850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245" y="1148108"/>
            <a:ext cx="4040187" cy="1301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41" name="Group 98">
            <a:extLst>
              <a:ext uri="{FF2B5EF4-FFF2-40B4-BE49-F238E27FC236}">
                <a16:creationId xmlns:a16="http://schemas.microsoft.com/office/drawing/2014/main" id="{50E4F1B9-D30D-3140-B7D9-712C28143A01}"/>
              </a:ext>
            </a:extLst>
          </p:cNvPr>
          <p:cNvGrpSpPr>
            <a:grpSpLocks/>
          </p:cNvGrpSpPr>
          <p:nvPr/>
        </p:nvGrpSpPr>
        <p:grpSpPr bwMode="auto">
          <a:xfrm>
            <a:off x="7426395" y="1146521"/>
            <a:ext cx="3513137" cy="628650"/>
            <a:chOff x="3117" y="180"/>
            <a:chExt cx="2213" cy="396"/>
          </a:xfrm>
        </p:grpSpPr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FC7CB790-4B06-2D46-93B8-665CC2659A8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57" name="Picture 68" descr="desktop_computer_stylized_medium">
                <a:extLst>
                  <a:ext uri="{FF2B5EF4-FFF2-40B4-BE49-F238E27FC236}">
                    <a16:creationId xmlns:a16="http://schemas.microsoft.com/office/drawing/2014/main" id="{DEB17F91-EA76-7442-B298-023829D2D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Freeform 69">
                <a:extLst>
                  <a:ext uri="{FF2B5EF4-FFF2-40B4-BE49-F238E27FC236}">
                    <a16:creationId xmlns:a16="http://schemas.microsoft.com/office/drawing/2014/main" id="{98BBD2D9-9D1B-B24A-8D63-4BC7E496B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4C7FFD54-FB17-394B-8449-7FAA8DE07F8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55" name="Picture 71" descr="desktop_computer_stylized_medium">
                <a:extLst>
                  <a:ext uri="{FF2B5EF4-FFF2-40B4-BE49-F238E27FC236}">
                    <a16:creationId xmlns:a16="http://schemas.microsoft.com/office/drawing/2014/main" id="{826D8206-EAB9-3D48-92AA-BD8B212018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Freeform 72">
                <a:extLst>
                  <a:ext uri="{FF2B5EF4-FFF2-40B4-BE49-F238E27FC236}">
                    <a16:creationId xmlns:a16="http://schemas.microsoft.com/office/drawing/2014/main" id="{C1C969E0-E2F3-9141-8D5D-FEBB45AFC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4" name="Group 73">
              <a:extLst>
                <a:ext uri="{FF2B5EF4-FFF2-40B4-BE49-F238E27FC236}">
                  <a16:creationId xmlns:a16="http://schemas.microsoft.com/office/drawing/2014/main" id="{8A97574D-2558-174E-B305-AA08A3C7A8A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53" name="Picture 74" descr="desktop_computer_stylized_medium">
                <a:extLst>
                  <a:ext uri="{FF2B5EF4-FFF2-40B4-BE49-F238E27FC236}">
                    <a16:creationId xmlns:a16="http://schemas.microsoft.com/office/drawing/2014/main" id="{DA115C27-F619-9546-937E-6CD1A2141B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CD685018-7CA3-3B4C-A452-B8E042BBA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5" name="Group 76">
              <a:extLst>
                <a:ext uri="{FF2B5EF4-FFF2-40B4-BE49-F238E27FC236}">
                  <a16:creationId xmlns:a16="http://schemas.microsoft.com/office/drawing/2014/main" id="{DBDBB8DE-6AD3-EE44-9B46-0D5E8F8035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51" name="Picture 77" descr="desktop_computer_stylized_medium">
                <a:extLst>
                  <a:ext uri="{FF2B5EF4-FFF2-40B4-BE49-F238E27FC236}">
                    <a16:creationId xmlns:a16="http://schemas.microsoft.com/office/drawing/2014/main" id="{6A7B0553-F377-FD44-A88B-D2727D21D2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B7B2B53F-C3B8-444B-93F9-72043CF61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6" name="Line 93">
              <a:extLst>
                <a:ext uri="{FF2B5EF4-FFF2-40B4-BE49-F238E27FC236}">
                  <a16:creationId xmlns:a16="http://schemas.microsoft.com/office/drawing/2014/main" id="{17BC36CE-61EB-3544-881D-44148445D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7" name="Line 94">
              <a:extLst>
                <a:ext uri="{FF2B5EF4-FFF2-40B4-BE49-F238E27FC236}">
                  <a16:creationId xmlns:a16="http://schemas.microsoft.com/office/drawing/2014/main" id="{496041E2-CD00-714C-8109-E48EBB9E8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" name="Line 95">
              <a:extLst>
                <a:ext uri="{FF2B5EF4-FFF2-40B4-BE49-F238E27FC236}">
                  <a16:creationId xmlns:a16="http://schemas.microsoft.com/office/drawing/2014/main" id="{B1602836-94A7-1344-AD99-4F6543EE5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Line 96">
              <a:extLst>
                <a:ext uri="{FF2B5EF4-FFF2-40B4-BE49-F238E27FC236}">
                  <a16:creationId xmlns:a16="http://schemas.microsoft.com/office/drawing/2014/main" id="{AE901CCC-1861-184E-962B-60CDFAA34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Line 97">
              <a:extLst>
                <a:ext uri="{FF2B5EF4-FFF2-40B4-BE49-F238E27FC236}">
                  <a16:creationId xmlns:a16="http://schemas.microsoft.com/office/drawing/2014/main" id="{3DD53366-738C-944E-B540-F34E1C857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ED36D0-818D-984F-FA50-951B9C45E73F}"/>
              </a:ext>
            </a:extLst>
          </p:cNvPr>
          <p:cNvCxnSpPr/>
          <p:nvPr/>
        </p:nvCxnSpPr>
        <p:spPr>
          <a:xfrm>
            <a:off x="8733051" y="1775172"/>
            <a:ext cx="0" cy="4277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E4C3B8-521B-1CDF-9AC2-66431EC0A76E}"/>
              </a:ext>
            </a:extLst>
          </p:cNvPr>
          <p:cNvCxnSpPr/>
          <p:nvPr/>
        </p:nvCxnSpPr>
        <p:spPr>
          <a:xfrm>
            <a:off x="10714682" y="1798983"/>
            <a:ext cx="0" cy="4277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7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CSMA: collisions</a:t>
            </a:r>
            <a:endParaRPr lang="en-US" sz="4400" b="0" dirty="0">
              <a:latin typeface="+mn-lt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A3876E-869D-8249-AD44-8C126ECC71E2}"/>
              </a:ext>
            </a:extLst>
          </p:cNvPr>
          <p:cNvSpPr txBox="1">
            <a:spLocks noChangeArrowheads="1"/>
          </p:cNvSpPr>
          <p:nvPr/>
        </p:nvSpPr>
        <p:spPr>
          <a:xfrm>
            <a:off x="944217" y="1520687"/>
            <a:ext cx="553609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collisions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occur with carrier sensing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propagation delay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means  two nodes may not hear each other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just-started transmission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entire packet transmission time wasted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&amp; propagation delay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role in determining collision probability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pic>
        <p:nvPicPr>
          <p:cNvPr id="34" name="Picture 3" descr="5">
            <a:extLst>
              <a:ext uri="{FF2B5EF4-FFF2-40B4-BE49-F238E27FC236}">
                <a16:creationId xmlns:a16="http://schemas.microsoft.com/office/drawing/2014/main" id="{0D5CA368-0551-4340-986D-4B213A2C7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70" y="1216371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6">
            <a:extLst>
              <a:ext uri="{FF2B5EF4-FFF2-40B4-BE49-F238E27FC236}">
                <a16:creationId xmlns:a16="http://schemas.microsoft.com/office/drawing/2014/main" id="{D39D6C6A-5A1A-CF45-9875-738474A4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9482" y="778221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spatial layout of nodes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41" name="Group 98">
            <a:extLst>
              <a:ext uri="{FF2B5EF4-FFF2-40B4-BE49-F238E27FC236}">
                <a16:creationId xmlns:a16="http://schemas.microsoft.com/office/drawing/2014/main" id="{50E4F1B9-D30D-3140-B7D9-712C28143A01}"/>
              </a:ext>
            </a:extLst>
          </p:cNvPr>
          <p:cNvGrpSpPr>
            <a:grpSpLocks/>
          </p:cNvGrpSpPr>
          <p:nvPr/>
        </p:nvGrpSpPr>
        <p:grpSpPr bwMode="auto">
          <a:xfrm>
            <a:off x="7426395" y="1146521"/>
            <a:ext cx="3513137" cy="628650"/>
            <a:chOff x="3117" y="180"/>
            <a:chExt cx="2213" cy="396"/>
          </a:xfrm>
        </p:grpSpPr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FC7CB790-4B06-2D46-93B8-665CC2659A8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57" name="Picture 68" descr="desktop_computer_stylized_medium">
                <a:extLst>
                  <a:ext uri="{FF2B5EF4-FFF2-40B4-BE49-F238E27FC236}">
                    <a16:creationId xmlns:a16="http://schemas.microsoft.com/office/drawing/2014/main" id="{DEB17F91-EA76-7442-B298-023829D2D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Freeform 69">
                <a:extLst>
                  <a:ext uri="{FF2B5EF4-FFF2-40B4-BE49-F238E27FC236}">
                    <a16:creationId xmlns:a16="http://schemas.microsoft.com/office/drawing/2014/main" id="{98BBD2D9-9D1B-B24A-8D63-4BC7E496B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4C7FFD54-FB17-394B-8449-7FAA8DE07F8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55" name="Picture 71" descr="desktop_computer_stylized_medium">
                <a:extLst>
                  <a:ext uri="{FF2B5EF4-FFF2-40B4-BE49-F238E27FC236}">
                    <a16:creationId xmlns:a16="http://schemas.microsoft.com/office/drawing/2014/main" id="{826D8206-EAB9-3D48-92AA-BD8B212018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Freeform 72">
                <a:extLst>
                  <a:ext uri="{FF2B5EF4-FFF2-40B4-BE49-F238E27FC236}">
                    <a16:creationId xmlns:a16="http://schemas.microsoft.com/office/drawing/2014/main" id="{C1C969E0-E2F3-9141-8D5D-FEBB45AFC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4" name="Group 73">
              <a:extLst>
                <a:ext uri="{FF2B5EF4-FFF2-40B4-BE49-F238E27FC236}">
                  <a16:creationId xmlns:a16="http://schemas.microsoft.com/office/drawing/2014/main" id="{8A97574D-2558-174E-B305-AA08A3C7A8A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53" name="Picture 74" descr="desktop_computer_stylized_medium">
                <a:extLst>
                  <a:ext uri="{FF2B5EF4-FFF2-40B4-BE49-F238E27FC236}">
                    <a16:creationId xmlns:a16="http://schemas.microsoft.com/office/drawing/2014/main" id="{DA115C27-F619-9546-937E-6CD1A2141B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CD685018-7CA3-3B4C-A452-B8E042BBA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5" name="Group 76">
              <a:extLst>
                <a:ext uri="{FF2B5EF4-FFF2-40B4-BE49-F238E27FC236}">
                  <a16:creationId xmlns:a16="http://schemas.microsoft.com/office/drawing/2014/main" id="{DBDBB8DE-6AD3-EE44-9B46-0D5E8F8035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51" name="Picture 77" descr="desktop_computer_stylized_medium">
                <a:extLst>
                  <a:ext uri="{FF2B5EF4-FFF2-40B4-BE49-F238E27FC236}">
                    <a16:creationId xmlns:a16="http://schemas.microsoft.com/office/drawing/2014/main" id="{6A7B0553-F377-FD44-A88B-D2727D21D2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B7B2B53F-C3B8-444B-93F9-72043CF61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6" name="Line 93">
              <a:extLst>
                <a:ext uri="{FF2B5EF4-FFF2-40B4-BE49-F238E27FC236}">
                  <a16:creationId xmlns:a16="http://schemas.microsoft.com/office/drawing/2014/main" id="{17BC36CE-61EB-3544-881D-44148445D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7" name="Line 94">
              <a:extLst>
                <a:ext uri="{FF2B5EF4-FFF2-40B4-BE49-F238E27FC236}">
                  <a16:creationId xmlns:a16="http://schemas.microsoft.com/office/drawing/2014/main" id="{496041E2-CD00-714C-8109-E48EBB9E8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8" name="Line 95">
              <a:extLst>
                <a:ext uri="{FF2B5EF4-FFF2-40B4-BE49-F238E27FC236}">
                  <a16:creationId xmlns:a16="http://schemas.microsoft.com/office/drawing/2014/main" id="{B1602836-94A7-1344-AD99-4F6543EE5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Line 96">
              <a:extLst>
                <a:ext uri="{FF2B5EF4-FFF2-40B4-BE49-F238E27FC236}">
                  <a16:creationId xmlns:a16="http://schemas.microsoft.com/office/drawing/2014/main" id="{AE901CCC-1861-184E-962B-60CDFAA34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Line 97">
              <a:extLst>
                <a:ext uri="{FF2B5EF4-FFF2-40B4-BE49-F238E27FC236}">
                  <a16:creationId xmlns:a16="http://schemas.microsoft.com/office/drawing/2014/main" id="{3DD53366-738C-944E-B540-F34E1C857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ED36D0-818D-984F-FA50-951B9C45E73F}"/>
              </a:ext>
            </a:extLst>
          </p:cNvPr>
          <p:cNvCxnSpPr/>
          <p:nvPr/>
        </p:nvCxnSpPr>
        <p:spPr>
          <a:xfrm>
            <a:off x="8733051" y="1775172"/>
            <a:ext cx="0" cy="4277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E4C3B8-521B-1CDF-9AC2-66431EC0A76E}"/>
              </a:ext>
            </a:extLst>
          </p:cNvPr>
          <p:cNvCxnSpPr/>
          <p:nvPr/>
        </p:nvCxnSpPr>
        <p:spPr>
          <a:xfrm>
            <a:off x="10714682" y="1798983"/>
            <a:ext cx="0" cy="4277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0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CSMA (carrier sense multiple access)</a:t>
            </a:r>
            <a:endParaRPr lang="en-US" sz="4400" b="0" dirty="0">
              <a:latin typeface="+mn-lt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5E7A0B0F-2486-9640-B03D-72DF37C159B4}"/>
              </a:ext>
            </a:extLst>
          </p:cNvPr>
          <p:cNvSpPr txBox="1">
            <a:spLocks noChangeArrowheads="1"/>
          </p:cNvSpPr>
          <p:nvPr/>
        </p:nvSpPr>
        <p:spPr>
          <a:xfrm>
            <a:off x="1075221" y="1383818"/>
            <a:ext cx="10295145" cy="22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before transmit: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channel sensed idle: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transmit entire frame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channel sensed busy: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defer transmission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analogy: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don</a:t>
            </a:r>
            <a:r>
              <a:rPr kumimoji="0" lang="ja-JP" alt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’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t interrupt others!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2C4025D2-3728-874E-8B17-43AA7C121C2A}"/>
              </a:ext>
            </a:extLst>
          </p:cNvPr>
          <p:cNvSpPr txBox="1">
            <a:spLocks noChangeArrowheads="1"/>
          </p:cNvSpPr>
          <p:nvPr/>
        </p:nvSpPr>
        <p:spPr>
          <a:xfrm>
            <a:off x="1078879" y="3646626"/>
            <a:ext cx="10158964" cy="266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CSMA/CD: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 with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 detection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noProof="0" dirty="0">
                <a:solidFill>
                  <a:srgbClr val="0000A8"/>
                </a:solidFill>
                <a:latin typeface="Calibri" panose="020F0502020204030204"/>
              </a:rPr>
              <a:t>monitor for incoming signals </a:t>
            </a:r>
            <a:r>
              <a:rPr lang="en-US" sz="2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while transmitting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noProof="0" dirty="0">
                <a:solidFill>
                  <a:srgbClr val="0000A8"/>
                </a:solidFill>
                <a:latin typeface="Calibri" panose="020F0502020204030204"/>
              </a:rPr>
              <a:t>if collision detected: </a:t>
            </a:r>
            <a:r>
              <a:rPr lang="en-US" sz="2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stop sending and retry later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analogy: </a:t>
            </a:r>
            <a:r>
              <a:rPr lang="en-US" u="sng" dirty="0">
                <a:solidFill>
                  <a:prstClr val="black"/>
                </a:solidFill>
                <a:latin typeface="Calibri" panose="020F0502020204030204"/>
              </a:rPr>
              <a:t>If someone else starts talking at the same time, stop talking (the polite conversationalist).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7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CSMA/CD:</a:t>
            </a:r>
            <a:endParaRPr lang="en-US" sz="4400" b="0" dirty="0">
              <a:latin typeface="+mn-lt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A3876E-869D-8249-AD44-8C126ECC71E2}"/>
              </a:ext>
            </a:extLst>
          </p:cNvPr>
          <p:cNvSpPr txBox="1">
            <a:spLocks noChangeArrowheads="1"/>
          </p:cNvSpPr>
          <p:nvPr/>
        </p:nvSpPr>
        <p:spPr>
          <a:xfrm>
            <a:off x="387927" y="1520687"/>
            <a:ext cx="609238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CSMA/CD reduces the amount of time wasted in collisions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transmission aborted on collision detection</a:t>
            </a:r>
          </a:p>
          <a:p>
            <a:pPr indent="-231775"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8" name="Picture 3" descr="5">
            <a:extLst>
              <a:ext uri="{FF2B5EF4-FFF2-40B4-BE49-F238E27FC236}">
                <a16:creationId xmlns:a16="http://schemas.microsoft.com/office/drawing/2014/main" id="{D06E5E41-130E-BB43-89F8-A1F3598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82" y="750060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9">
            <a:extLst>
              <a:ext uri="{FF2B5EF4-FFF2-40B4-BE49-F238E27FC236}">
                <a16:creationId xmlns:a16="http://schemas.microsoft.com/office/drawing/2014/main" id="{1DC42722-FCDE-C744-B3AD-4FFF0DDC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19" y="664335"/>
            <a:ext cx="4135438" cy="1211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76701BCC-FF60-A34C-9FFB-B99203FB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3219" y="813560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spatial layout of nodes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81" name="Group 30">
            <a:extLst>
              <a:ext uri="{FF2B5EF4-FFF2-40B4-BE49-F238E27FC236}">
                <a16:creationId xmlns:a16="http://schemas.microsoft.com/office/drawing/2014/main" id="{24935420-9F5A-6646-BC35-FE5744F261B4}"/>
              </a:ext>
            </a:extLst>
          </p:cNvPr>
          <p:cNvGrpSpPr>
            <a:grpSpLocks/>
          </p:cNvGrpSpPr>
          <p:nvPr/>
        </p:nvGrpSpPr>
        <p:grpSpPr bwMode="auto">
          <a:xfrm>
            <a:off x="7696682" y="1204085"/>
            <a:ext cx="3263900" cy="195262"/>
            <a:chOff x="4220" y="1231"/>
            <a:chExt cx="1989" cy="90"/>
          </a:xfrm>
        </p:grpSpPr>
        <p:sp>
          <p:nvSpPr>
            <p:cNvPr id="82" name="Line 23">
              <a:extLst>
                <a:ext uri="{FF2B5EF4-FFF2-40B4-BE49-F238E27FC236}">
                  <a16:creationId xmlns:a16="http://schemas.microsoft.com/office/drawing/2014/main" id="{548DB465-82DF-0440-A432-2DF2634BE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3" name="Line 24">
              <a:extLst>
                <a:ext uri="{FF2B5EF4-FFF2-40B4-BE49-F238E27FC236}">
                  <a16:creationId xmlns:a16="http://schemas.microsoft.com/office/drawing/2014/main" id="{5EF8B124-5E56-EB4D-8C08-46C67AE70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4" name="Line 25">
              <a:extLst>
                <a:ext uri="{FF2B5EF4-FFF2-40B4-BE49-F238E27FC236}">
                  <a16:creationId xmlns:a16="http://schemas.microsoft.com/office/drawing/2014/main" id="{9D8D4137-33A6-FD4B-BE8A-F6C583863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5" name="Line 26">
              <a:extLst>
                <a:ext uri="{FF2B5EF4-FFF2-40B4-BE49-F238E27FC236}">
                  <a16:creationId xmlns:a16="http://schemas.microsoft.com/office/drawing/2014/main" id="{BC114EE6-828B-264D-9807-6A556FCE5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615EC4B7-B973-6E41-8EB5-75BB758DB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7" name="Group 11">
            <a:extLst>
              <a:ext uri="{FF2B5EF4-FFF2-40B4-BE49-F238E27FC236}">
                <a16:creationId xmlns:a16="http://schemas.microsoft.com/office/drawing/2014/main" id="{6B3E042D-00E8-0D43-B62C-BC257C0BE33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42669" y="1337435"/>
            <a:ext cx="501650" cy="512762"/>
            <a:chOff x="2839" y="3501"/>
            <a:chExt cx="755" cy="803"/>
          </a:xfrm>
        </p:grpSpPr>
        <p:pic>
          <p:nvPicPr>
            <p:cNvPr id="88" name="Picture 12" descr="desktop_computer_stylized_medium">
              <a:extLst>
                <a:ext uri="{FF2B5EF4-FFF2-40B4-BE49-F238E27FC236}">
                  <a16:creationId xmlns:a16="http://schemas.microsoft.com/office/drawing/2014/main" id="{4C9AC728-261B-FE45-9FEE-3F36E7FE6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2012AC6C-1E80-9C43-A74F-B25426F10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0" name="Group 14">
            <a:extLst>
              <a:ext uri="{FF2B5EF4-FFF2-40B4-BE49-F238E27FC236}">
                <a16:creationId xmlns:a16="http://schemas.microsoft.com/office/drawing/2014/main" id="{A4B289BD-7DCF-6045-ACB6-F2429F1C7C2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34869" y="1319972"/>
            <a:ext cx="501650" cy="512763"/>
            <a:chOff x="2839" y="3501"/>
            <a:chExt cx="755" cy="803"/>
          </a:xfrm>
        </p:grpSpPr>
        <p:pic>
          <p:nvPicPr>
            <p:cNvPr id="91" name="Picture 15" descr="desktop_computer_stylized_medium">
              <a:extLst>
                <a:ext uri="{FF2B5EF4-FFF2-40B4-BE49-F238E27FC236}">
                  <a16:creationId xmlns:a16="http://schemas.microsoft.com/office/drawing/2014/main" id="{FBAD689B-8E45-1845-A238-667A4218F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DE135AD2-2096-2A42-B530-B6E6036A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3" name="Group 17">
            <a:extLst>
              <a:ext uri="{FF2B5EF4-FFF2-40B4-BE49-F238E27FC236}">
                <a16:creationId xmlns:a16="http://schemas.microsoft.com/office/drawing/2014/main" id="{A5CD4FED-7480-B747-A3DA-8F9FE8F0E1B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33407" y="1310447"/>
            <a:ext cx="501650" cy="512763"/>
            <a:chOff x="2839" y="3501"/>
            <a:chExt cx="755" cy="803"/>
          </a:xfrm>
        </p:grpSpPr>
        <p:pic>
          <p:nvPicPr>
            <p:cNvPr id="94" name="Picture 18" descr="desktop_computer_stylized_medium">
              <a:extLst>
                <a:ext uri="{FF2B5EF4-FFF2-40B4-BE49-F238E27FC236}">
                  <a16:creationId xmlns:a16="http://schemas.microsoft.com/office/drawing/2014/main" id="{81E67EE6-C5AF-C14F-B5DF-53480B207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4D1CE32B-7F6C-AF41-929E-EB5E9CAA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6" name="Group 20">
            <a:extLst>
              <a:ext uri="{FF2B5EF4-FFF2-40B4-BE49-F238E27FC236}">
                <a16:creationId xmlns:a16="http://schemas.microsoft.com/office/drawing/2014/main" id="{9178B92E-2122-5945-A67E-297BB2AC570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52594" y="1324735"/>
            <a:ext cx="501650" cy="512762"/>
            <a:chOff x="2839" y="3501"/>
            <a:chExt cx="755" cy="803"/>
          </a:xfrm>
        </p:grpSpPr>
        <p:pic>
          <p:nvPicPr>
            <p:cNvPr id="97" name="Picture 21" descr="desktop_computer_stylized_medium">
              <a:extLst>
                <a:ext uri="{FF2B5EF4-FFF2-40B4-BE49-F238E27FC236}">
                  <a16:creationId xmlns:a16="http://schemas.microsoft.com/office/drawing/2014/main" id="{3AE91596-19C4-414E-B810-903273BB3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915D17CB-26CA-AD4F-B23A-0E57A00BB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3835804F-30BD-7E45-AED8-D31B5DCA9648}"/>
              </a:ext>
            </a:extLst>
          </p:cNvPr>
          <p:cNvSpPr/>
          <p:nvPr/>
        </p:nvSpPr>
        <p:spPr>
          <a:xfrm>
            <a:off x="7342577" y="2036867"/>
            <a:ext cx="3986127" cy="2699396"/>
          </a:xfrm>
          <a:custGeom>
            <a:avLst/>
            <a:gdLst>
              <a:gd name="connsiteX0" fmla="*/ 0 w 3986127"/>
              <a:gd name="connsiteY0" fmla="*/ 158788 h 2699396"/>
              <a:gd name="connsiteX1" fmla="*/ 1357912 w 3986127"/>
              <a:gd name="connsiteY1" fmla="*/ 32853 h 2699396"/>
              <a:gd name="connsiteX2" fmla="*/ 1522175 w 3986127"/>
              <a:gd name="connsiteY2" fmla="*/ 0 h 2699396"/>
              <a:gd name="connsiteX3" fmla="*/ 3542616 w 3986127"/>
              <a:gd name="connsiteY3" fmla="*/ 246395 h 2699396"/>
              <a:gd name="connsiteX4" fmla="*/ 3936848 w 3986127"/>
              <a:gd name="connsiteY4" fmla="*/ 394232 h 2699396"/>
              <a:gd name="connsiteX5" fmla="*/ 3986127 w 3986127"/>
              <a:gd name="connsiteY5" fmla="*/ 2699396 h 2699396"/>
              <a:gd name="connsiteX6" fmla="*/ 5476 w 3986127"/>
              <a:gd name="connsiteY6" fmla="*/ 2650117 h 2699396"/>
              <a:gd name="connsiteX7" fmla="*/ 0 w 3986127"/>
              <a:gd name="connsiteY7" fmla="*/ 158788 h 269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6127" h="2699396">
                <a:moveTo>
                  <a:pt x="0" y="158788"/>
                </a:moveTo>
                <a:lnTo>
                  <a:pt x="1357912" y="32853"/>
                </a:lnTo>
                <a:lnTo>
                  <a:pt x="1522175" y="0"/>
                </a:lnTo>
                <a:lnTo>
                  <a:pt x="3542616" y="246395"/>
                </a:lnTo>
                <a:lnTo>
                  <a:pt x="3936848" y="394232"/>
                </a:lnTo>
                <a:lnTo>
                  <a:pt x="3986127" y="2699396"/>
                </a:lnTo>
                <a:lnTo>
                  <a:pt x="5476" y="2650117"/>
                </a:lnTo>
                <a:cubicBezTo>
                  <a:pt x="3651" y="1819674"/>
                  <a:pt x="1825" y="989231"/>
                  <a:pt x="0" y="1587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9E0DEB-1EC9-E174-B680-3184F85C7121}"/>
              </a:ext>
            </a:extLst>
          </p:cNvPr>
          <p:cNvCxnSpPr>
            <a:cxnSpLocks/>
          </p:cNvCxnSpPr>
          <p:nvPr/>
        </p:nvCxnSpPr>
        <p:spPr>
          <a:xfrm>
            <a:off x="8876191" y="1803130"/>
            <a:ext cx="0" cy="2337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33A6A1-FF99-4BEB-7102-C00B0FE89D84}"/>
              </a:ext>
            </a:extLst>
          </p:cNvPr>
          <p:cNvCxnSpPr>
            <a:cxnSpLocks/>
          </p:cNvCxnSpPr>
          <p:nvPr/>
        </p:nvCxnSpPr>
        <p:spPr>
          <a:xfrm>
            <a:off x="10857822" y="1826941"/>
            <a:ext cx="0" cy="4277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CSMA/CD:</a:t>
            </a:r>
            <a:endParaRPr lang="en-US" sz="4400" b="0" dirty="0">
              <a:latin typeface="+mn-lt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A3876E-869D-8249-AD44-8C126ECC71E2}"/>
              </a:ext>
            </a:extLst>
          </p:cNvPr>
          <p:cNvSpPr txBox="1">
            <a:spLocks noChangeArrowheads="1"/>
          </p:cNvSpPr>
          <p:nvPr/>
        </p:nvSpPr>
        <p:spPr>
          <a:xfrm>
            <a:off x="387927" y="1520687"/>
            <a:ext cx="6092386" cy="3607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CSMA/CD reduces the amount of time wasted in collisions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transmission aborted on collision detection</a:t>
            </a:r>
          </a:p>
          <a:p>
            <a:pPr indent="-231775"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collisions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detected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within short time</a:t>
            </a:r>
          </a:p>
          <a:p>
            <a:pPr indent="-231775"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colliding transmissions aborted, reducing channel wastage</a:t>
            </a:r>
          </a:p>
        </p:txBody>
      </p:sp>
      <p:pic>
        <p:nvPicPr>
          <p:cNvPr id="78" name="Picture 3" descr="5">
            <a:extLst>
              <a:ext uri="{FF2B5EF4-FFF2-40B4-BE49-F238E27FC236}">
                <a16:creationId xmlns:a16="http://schemas.microsoft.com/office/drawing/2014/main" id="{D06E5E41-130E-BB43-89F8-A1F3598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82" y="750060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9">
            <a:extLst>
              <a:ext uri="{FF2B5EF4-FFF2-40B4-BE49-F238E27FC236}">
                <a16:creationId xmlns:a16="http://schemas.microsoft.com/office/drawing/2014/main" id="{1DC42722-FCDE-C744-B3AD-4FFF0DDC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19" y="664335"/>
            <a:ext cx="4135438" cy="1211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76701BCC-FF60-A34C-9FFB-B99203FB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3219" y="813560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spatial layout of nodes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81" name="Group 30">
            <a:extLst>
              <a:ext uri="{FF2B5EF4-FFF2-40B4-BE49-F238E27FC236}">
                <a16:creationId xmlns:a16="http://schemas.microsoft.com/office/drawing/2014/main" id="{24935420-9F5A-6646-BC35-FE5744F261B4}"/>
              </a:ext>
            </a:extLst>
          </p:cNvPr>
          <p:cNvGrpSpPr>
            <a:grpSpLocks/>
          </p:cNvGrpSpPr>
          <p:nvPr/>
        </p:nvGrpSpPr>
        <p:grpSpPr bwMode="auto">
          <a:xfrm>
            <a:off x="7696682" y="1204085"/>
            <a:ext cx="3263900" cy="195262"/>
            <a:chOff x="4220" y="1231"/>
            <a:chExt cx="1989" cy="90"/>
          </a:xfrm>
        </p:grpSpPr>
        <p:sp>
          <p:nvSpPr>
            <p:cNvPr id="82" name="Line 23">
              <a:extLst>
                <a:ext uri="{FF2B5EF4-FFF2-40B4-BE49-F238E27FC236}">
                  <a16:creationId xmlns:a16="http://schemas.microsoft.com/office/drawing/2014/main" id="{548DB465-82DF-0440-A432-2DF2634BE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3" name="Line 24">
              <a:extLst>
                <a:ext uri="{FF2B5EF4-FFF2-40B4-BE49-F238E27FC236}">
                  <a16:creationId xmlns:a16="http://schemas.microsoft.com/office/drawing/2014/main" id="{5EF8B124-5E56-EB4D-8C08-46C67AE70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4" name="Line 25">
              <a:extLst>
                <a:ext uri="{FF2B5EF4-FFF2-40B4-BE49-F238E27FC236}">
                  <a16:creationId xmlns:a16="http://schemas.microsoft.com/office/drawing/2014/main" id="{9D8D4137-33A6-FD4B-BE8A-F6C583863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5" name="Line 26">
              <a:extLst>
                <a:ext uri="{FF2B5EF4-FFF2-40B4-BE49-F238E27FC236}">
                  <a16:creationId xmlns:a16="http://schemas.microsoft.com/office/drawing/2014/main" id="{BC114EE6-828B-264D-9807-6A556FCE5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615EC4B7-B973-6E41-8EB5-75BB758DB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7" name="Group 11">
            <a:extLst>
              <a:ext uri="{FF2B5EF4-FFF2-40B4-BE49-F238E27FC236}">
                <a16:creationId xmlns:a16="http://schemas.microsoft.com/office/drawing/2014/main" id="{6B3E042D-00E8-0D43-B62C-BC257C0BE33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42669" y="1337435"/>
            <a:ext cx="501650" cy="512762"/>
            <a:chOff x="2839" y="3501"/>
            <a:chExt cx="755" cy="803"/>
          </a:xfrm>
        </p:grpSpPr>
        <p:pic>
          <p:nvPicPr>
            <p:cNvPr id="88" name="Picture 12" descr="desktop_computer_stylized_medium">
              <a:extLst>
                <a:ext uri="{FF2B5EF4-FFF2-40B4-BE49-F238E27FC236}">
                  <a16:creationId xmlns:a16="http://schemas.microsoft.com/office/drawing/2014/main" id="{4C9AC728-261B-FE45-9FEE-3F36E7FE6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2012AC6C-1E80-9C43-A74F-B25426F10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0" name="Group 14">
            <a:extLst>
              <a:ext uri="{FF2B5EF4-FFF2-40B4-BE49-F238E27FC236}">
                <a16:creationId xmlns:a16="http://schemas.microsoft.com/office/drawing/2014/main" id="{A4B289BD-7DCF-6045-ACB6-F2429F1C7C2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34869" y="1319972"/>
            <a:ext cx="501650" cy="512763"/>
            <a:chOff x="2839" y="3501"/>
            <a:chExt cx="755" cy="803"/>
          </a:xfrm>
        </p:grpSpPr>
        <p:pic>
          <p:nvPicPr>
            <p:cNvPr id="91" name="Picture 15" descr="desktop_computer_stylized_medium">
              <a:extLst>
                <a:ext uri="{FF2B5EF4-FFF2-40B4-BE49-F238E27FC236}">
                  <a16:creationId xmlns:a16="http://schemas.microsoft.com/office/drawing/2014/main" id="{FBAD689B-8E45-1845-A238-667A4218F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DE135AD2-2096-2A42-B530-B6E6036A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3" name="Group 17">
            <a:extLst>
              <a:ext uri="{FF2B5EF4-FFF2-40B4-BE49-F238E27FC236}">
                <a16:creationId xmlns:a16="http://schemas.microsoft.com/office/drawing/2014/main" id="{A5CD4FED-7480-B747-A3DA-8F9FE8F0E1B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33407" y="1310447"/>
            <a:ext cx="501650" cy="512763"/>
            <a:chOff x="2839" y="3501"/>
            <a:chExt cx="755" cy="803"/>
          </a:xfrm>
        </p:grpSpPr>
        <p:pic>
          <p:nvPicPr>
            <p:cNvPr id="94" name="Picture 18" descr="desktop_computer_stylized_medium">
              <a:extLst>
                <a:ext uri="{FF2B5EF4-FFF2-40B4-BE49-F238E27FC236}">
                  <a16:creationId xmlns:a16="http://schemas.microsoft.com/office/drawing/2014/main" id="{81E67EE6-C5AF-C14F-B5DF-53480B207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4D1CE32B-7F6C-AF41-929E-EB5E9CAA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6" name="Group 20">
            <a:extLst>
              <a:ext uri="{FF2B5EF4-FFF2-40B4-BE49-F238E27FC236}">
                <a16:creationId xmlns:a16="http://schemas.microsoft.com/office/drawing/2014/main" id="{9178B92E-2122-5945-A67E-297BB2AC570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52594" y="1324735"/>
            <a:ext cx="501650" cy="512762"/>
            <a:chOff x="2839" y="3501"/>
            <a:chExt cx="755" cy="803"/>
          </a:xfrm>
        </p:grpSpPr>
        <p:pic>
          <p:nvPicPr>
            <p:cNvPr id="97" name="Picture 21" descr="desktop_computer_stylized_medium">
              <a:extLst>
                <a:ext uri="{FF2B5EF4-FFF2-40B4-BE49-F238E27FC236}">
                  <a16:creationId xmlns:a16="http://schemas.microsoft.com/office/drawing/2014/main" id="{3AE91596-19C4-414E-B810-903273BB3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915D17CB-26CA-AD4F-B23A-0E57A00BB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9E0DEB-1EC9-E174-B680-3184F85C7121}"/>
              </a:ext>
            </a:extLst>
          </p:cNvPr>
          <p:cNvCxnSpPr>
            <a:cxnSpLocks/>
          </p:cNvCxnSpPr>
          <p:nvPr/>
        </p:nvCxnSpPr>
        <p:spPr>
          <a:xfrm>
            <a:off x="8876191" y="1803130"/>
            <a:ext cx="0" cy="2337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33A6A1-FF99-4BEB-7102-C00B0FE89D84}"/>
              </a:ext>
            </a:extLst>
          </p:cNvPr>
          <p:cNvCxnSpPr>
            <a:cxnSpLocks/>
          </p:cNvCxnSpPr>
          <p:nvPr/>
        </p:nvCxnSpPr>
        <p:spPr>
          <a:xfrm>
            <a:off x="10857822" y="1826941"/>
            <a:ext cx="0" cy="4277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Ethernet CSMA/CD algorithm</a:t>
            </a:r>
            <a:endParaRPr lang="en-US" sz="4400" b="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4A2C08B-2DCB-6B41-B08C-D11F19EEFDB4}"/>
              </a:ext>
            </a:extLst>
          </p:cNvPr>
          <p:cNvSpPr txBox="1">
            <a:spLocks noChangeArrowheads="1"/>
          </p:cNvSpPr>
          <p:nvPr/>
        </p:nvSpPr>
        <p:spPr>
          <a:xfrm>
            <a:off x="804379" y="1513440"/>
            <a:ext cx="10181673" cy="4226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270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Ethernet receives datagram from network layer, creates frame</a:t>
            </a:r>
          </a:p>
          <a:p>
            <a:pPr marL="457200" marR="0" lvl="0" indent="-3270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If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Ethernet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senses channel:</a:t>
            </a:r>
          </a:p>
          <a:p>
            <a:pPr marL="695325" marR="0" lvl="1" indent="50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</a:rPr>
              <a:t>idle: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start frame transmission. </a:t>
            </a:r>
          </a:p>
          <a:p>
            <a:pPr marL="695325" marR="0" lvl="1" indent="50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</a:rPr>
              <a:t>busy: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wait until channel idle, then transmit</a:t>
            </a:r>
          </a:p>
          <a:p>
            <a:pPr marL="45720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If entire frame transmitted without collision - done!</a:t>
            </a:r>
          </a:p>
          <a:p>
            <a:pPr marL="45720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If you detect collision, abort and wait a random amount of time (from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 given range)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and try again</a:t>
            </a:r>
          </a:p>
          <a:p>
            <a:pPr marL="803275" lvl="1" indent="-342900">
              <a:spcBef>
                <a:spcPts val="1000"/>
              </a:spcBef>
              <a:buClr>
                <a:srgbClr val="0000A3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If collision again, pick a random wait time from a larger range next time.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38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Ethernet CSMA/CD algorithm</a:t>
            </a:r>
            <a:endParaRPr lang="en-US" sz="44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7CCFD716-78C6-2B48-AE7B-69BF9D9E7C6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00100" y="1621072"/>
                <a:ext cx="11211339" cy="30617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52425" indent="-2222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00A3"/>
                  </a:buClr>
                  <a:buFont typeface="Wingdings" pitchFamily="2" charset="2"/>
                  <a:buChar char="§"/>
                  <a:tabLst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5325" indent="-23177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A8"/>
                  </a:buClr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327025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A3"/>
                  </a:buClr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:r>
                  <a:rPr kumimoji="0" lang="en-US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another transmission detected</a:t>
                </a:r>
                <a:r>
                  <a:rPr kumimoji="0" lang="en-US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while sending: abort</a:t>
                </a:r>
              </a:p>
              <a:p>
                <a:pPr marL="457200" marR="0" lvl="0" indent="-327025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A3"/>
                  </a:buClr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After aborting, enter </a:t>
                </a:r>
                <a:r>
                  <a:rPr kumimoji="0" lang="en-US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binary (exponential) backoff: </a:t>
                </a:r>
              </a:p>
              <a:p>
                <a:pPr marL="1085850" marR="0" lvl="1" indent="-274638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A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after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 collision, chooses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at random from </a:t>
                </a: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{0,1,2, …, 2</a:t>
                </a:r>
                <a:r>
                  <a:rPr kumimoji="0" lang="en-US" sz="2800" b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</a:t>
                </a: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-1}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1085850" marR="0" lvl="1" indent="-274638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A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wait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HK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  <m:r>
                      <a:rPr kumimoji="0" lang="en-HK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⋅512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bit times, i.e.,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K times the amount of time need to send 512 bits</a:t>
                </a:r>
              </a:p>
              <a:p>
                <a:pPr marL="1085850" marR="0" lvl="1" indent="-274638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A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returns to Step 2 (sense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before sending)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52425" marR="0" lvl="0" indent="-2222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A3"/>
                  </a:buClr>
                  <a:buSzTx/>
                  <a:buFont typeface="Wingdings" charset="0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7CCFD716-78C6-2B48-AE7B-69BF9D9E7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621072"/>
                <a:ext cx="11211339" cy="3061764"/>
              </a:xfrm>
              <a:prstGeom prst="rect">
                <a:avLst/>
              </a:prstGeom>
              <a:blipFill>
                <a:blip r:embed="rId3"/>
                <a:stretch>
                  <a:fillRect t="-3586" r="-114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9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Ethernet CSMA/CD algorithm</a:t>
            </a:r>
            <a:endParaRPr lang="en-US" sz="44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7CCFD716-78C6-2B48-AE7B-69BF9D9E7C6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00100" y="1621072"/>
                <a:ext cx="11211339" cy="30617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52425" indent="-2222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00A3"/>
                  </a:buClr>
                  <a:buFont typeface="Wingdings" pitchFamily="2" charset="2"/>
                  <a:buChar char="§"/>
                  <a:tabLst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5325" indent="-23177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A8"/>
                  </a:buClr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327025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A3"/>
                  </a:buClr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:r>
                  <a:rPr kumimoji="0" lang="en-US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another transmission detected</a:t>
                </a:r>
                <a:r>
                  <a:rPr kumimoji="0" lang="en-US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while sending: abort</a:t>
                </a:r>
              </a:p>
              <a:p>
                <a:pPr marL="457200" marR="0" lvl="0" indent="-327025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A3"/>
                  </a:buClr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After aborting, enter </a:t>
                </a:r>
                <a:r>
                  <a:rPr kumimoji="0" lang="en-US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binary (exponential) backoff: </a:t>
                </a:r>
              </a:p>
              <a:p>
                <a:pPr marL="1085850" marR="0" lvl="1" indent="-274638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A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after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 collision, chooses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at random from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{0,1,2, …, 2</a:t>
                </a:r>
                <a:r>
                  <a:rPr kumimoji="0" lang="en-US" sz="2800" b="1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-1}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1085850" marR="0" lvl="1" indent="-274638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A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wait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HK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  <m:r>
                      <a:rPr kumimoji="0" lang="en-HK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⋅512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bit times, i.e.,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K times the amount of time need to send 512 bits</a:t>
                </a:r>
              </a:p>
              <a:p>
                <a:pPr marL="1085850" marR="0" lvl="1" indent="-274638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A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returns to Step 2 (sense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before sending)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52425" marR="0" lvl="0" indent="-2222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A3"/>
                  </a:buClr>
                  <a:buSzTx/>
                  <a:buFont typeface="Wingdings" charset="0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7CCFD716-78C6-2B48-AE7B-69BF9D9E7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621072"/>
                <a:ext cx="11211339" cy="3061764"/>
              </a:xfrm>
              <a:prstGeom prst="rect">
                <a:avLst/>
              </a:prstGeom>
              <a:blipFill>
                <a:blip r:embed="rId3"/>
                <a:stretch>
                  <a:fillRect t="-3586" r="-114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70E1C31-A0D5-D07A-D3F7-003C9AA1DED6}"/>
              </a:ext>
            </a:extLst>
          </p:cNvPr>
          <p:cNvSpPr txBox="1"/>
          <p:nvPr/>
        </p:nvSpPr>
        <p:spPr>
          <a:xfrm>
            <a:off x="1013461" y="4975318"/>
            <a:ext cx="580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collisions: longer backoff interval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BC1D3A08-2FED-F5E0-5E88-D385352D66B8}"/>
              </a:ext>
            </a:extLst>
          </p:cNvPr>
          <p:cNvCxnSpPr>
            <a:cxnSpLocks/>
            <a:stCxn id="19" idx="2"/>
            <a:endCxn id="5" idx="1"/>
          </p:cNvCxnSpPr>
          <p:nvPr/>
        </p:nvCxnSpPr>
        <p:spPr>
          <a:xfrm rot="10800000" flipV="1">
            <a:off x="1013462" y="2815924"/>
            <a:ext cx="639069" cy="2421003"/>
          </a:xfrm>
          <a:prstGeom prst="curvedConnector3">
            <a:avLst>
              <a:gd name="adj1" fmla="val 135771"/>
            </a:avLst>
          </a:prstGeom>
          <a:noFill/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C4E1489-D6DB-6BB2-EA05-5D34BE66EE56}"/>
              </a:ext>
            </a:extLst>
          </p:cNvPr>
          <p:cNvSpPr/>
          <p:nvPr/>
        </p:nvSpPr>
        <p:spPr>
          <a:xfrm>
            <a:off x="1652530" y="2554315"/>
            <a:ext cx="440675" cy="5232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874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CEA7-37C1-F427-084F-640DE35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the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8C03-0047-C923-1960-8CF20F761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0864"/>
            <a:ext cx="5181600" cy="894622"/>
          </a:xfrm>
        </p:spPr>
        <p:txBody>
          <a:bodyPr/>
          <a:lstStyle/>
          <a:p>
            <a:pPr marL="130175" indent="0">
              <a:buNone/>
            </a:pPr>
            <a:r>
              <a:rPr lang="en-US" dirty="0"/>
              <a:t>Adapted from the slides that accompany this book.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38DD7-7231-CD30-6036-3E76182B3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719" y="4239526"/>
            <a:ext cx="3981504" cy="192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" name="Picture 6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99FDFA5F-7FE6-BDE0-9734-5047AE07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348" y="899132"/>
            <a:ext cx="2722178" cy="3402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207271-C5F3-4986-FF3F-2038913E037D}"/>
              </a:ext>
            </a:extLst>
          </p:cNvPr>
          <p:cNvSpPr txBox="1"/>
          <p:nvPr/>
        </p:nvSpPr>
        <p:spPr>
          <a:xfrm>
            <a:off x="958580" y="3429000"/>
            <a:ext cx="5754494" cy="670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200" dirty="0">
                <a:latin typeface="+mn-lt"/>
              </a:rPr>
              <a:t>All material copyright 1996-2023</a:t>
            </a:r>
          </a:p>
          <a:p>
            <a:pPr>
              <a:lnSpc>
                <a:spcPct val="85000"/>
              </a:lnSpc>
            </a:pPr>
            <a:r>
              <a:rPr lang="en-US" altLang="en-US" sz="2200" dirty="0">
                <a:latin typeface="+mn-lt"/>
              </a:rPr>
              <a:t>J.F Kurose and K.W. Ross, All Rights Reserved</a:t>
            </a:r>
            <a:endParaRPr lang="en-US" sz="2200" dirty="0"/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FB51EAF9-AC71-AF3F-2442-6ABD5D772DDC}"/>
              </a:ext>
            </a:extLst>
          </p:cNvPr>
          <p:cNvCxnSpPr>
            <a:cxnSpLocks/>
          </p:cNvCxnSpPr>
          <p:nvPr/>
        </p:nvCxnSpPr>
        <p:spPr>
          <a:xfrm flipV="1">
            <a:off x="4488873" y="2050473"/>
            <a:ext cx="2753846" cy="969818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7F30-AC60-07B4-2C1D-C99E1367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frame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51C0-3380-1BE5-BBBB-9AFAC21F5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3793067"/>
            <a:ext cx="9795933" cy="2383896"/>
          </a:xfrm>
        </p:spPr>
        <p:txBody>
          <a:bodyPr/>
          <a:lstStyle/>
          <a:p>
            <a:r>
              <a:rPr lang="en-US" dirty="0"/>
              <a:t>Suppose A sends a frame at time t</a:t>
            </a:r>
          </a:p>
          <a:p>
            <a:r>
              <a:rPr lang="en-US" dirty="0"/>
              <a:t>B sees an idle channel right before t + d and starts transmitting a frame</a:t>
            </a:r>
          </a:p>
          <a:p>
            <a:r>
              <a:rPr lang="en-US" dirty="0"/>
              <a:t>A won’t see a collision until t + 2d</a:t>
            </a:r>
          </a:p>
        </p:txBody>
      </p:sp>
      <p:grpSp>
        <p:nvGrpSpPr>
          <p:cNvPr id="6" name="Group 98">
            <a:extLst>
              <a:ext uri="{FF2B5EF4-FFF2-40B4-BE49-F238E27FC236}">
                <a16:creationId xmlns:a16="http://schemas.microsoft.com/office/drawing/2014/main" id="{DA1C6D72-9979-7FE9-5B36-B7F8F14D55A0}"/>
              </a:ext>
            </a:extLst>
          </p:cNvPr>
          <p:cNvGrpSpPr>
            <a:grpSpLocks/>
          </p:cNvGrpSpPr>
          <p:nvPr/>
        </p:nvGrpSpPr>
        <p:grpSpPr bwMode="auto">
          <a:xfrm>
            <a:off x="2578614" y="1917238"/>
            <a:ext cx="6315102" cy="1130041"/>
            <a:chOff x="3117" y="180"/>
            <a:chExt cx="2213" cy="396"/>
          </a:xfrm>
        </p:grpSpPr>
        <p:grpSp>
          <p:nvGrpSpPr>
            <p:cNvPr id="7" name="Group 67">
              <a:extLst>
                <a:ext uri="{FF2B5EF4-FFF2-40B4-BE49-F238E27FC236}">
                  <a16:creationId xmlns:a16="http://schemas.microsoft.com/office/drawing/2014/main" id="{A6A046C6-8289-57C9-8E81-CF6C27FB0C3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22" name="Picture 68" descr="desktop_computer_stylized_medium">
                <a:extLst>
                  <a:ext uri="{FF2B5EF4-FFF2-40B4-BE49-F238E27FC236}">
                    <a16:creationId xmlns:a16="http://schemas.microsoft.com/office/drawing/2014/main" id="{53822F03-A96C-A1C8-BF2D-1EEEB27E34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2FCF0F5-6568-F91F-1884-406F59D58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" name="Group 70">
              <a:extLst>
                <a:ext uri="{FF2B5EF4-FFF2-40B4-BE49-F238E27FC236}">
                  <a16:creationId xmlns:a16="http://schemas.microsoft.com/office/drawing/2014/main" id="{3281FD3C-B023-C414-D014-C1703F511CF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20" name="Picture 71" descr="desktop_computer_stylized_medium">
                <a:extLst>
                  <a:ext uri="{FF2B5EF4-FFF2-40B4-BE49-F238E27FC236}">
                    <a16:creationId xmlns:a16="http://schemas.microsoft.com/office/drawing/2014/main" id="{C2BE935D-BC4F-0B1A-4FAB-37AA8309B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72">
                <a:extLst>
                  <a:ext uri="{FF2B5EF4-FFF2-40B4-BE49-F238E27FC236}">
                    <a16:creationId xmlns:a16="http://schemas.microsoft.com/office/drawing/2014/main" id="{6DF477B1-0BCE-1DC7-F670-36F3469E2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9" name="Group 73">
              <a:extLst>
                <a:ext uri="{FF2B5EF4-FFF2-40B4-BE49-F238E27FC236}">
                  <a16:creationId xmlns:a16="http://schemas.microsoft.com/office/drawing/2014/main" id="{31EEFC4A-7869-F65F-C714-8F251BE9EE9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18" name="Picture 74" descr="desktop_computer_stylized_medium">
                <a:extLst>
                  <a:ext uri="{FF2B5EF4-FFF2-40B4-BE49-F238E27FC236}">
                    <a16:creationId xmlns:a16="http://schemas.microsoft.com/office/drawing/2014/main" id="{6FF056FC-7126-949A-63A1-1D2BC8CF6B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Freeform 75">
                <a:extLst>
                  <a:ext uri="{FF2B5EF4-FFF2-40B4-BE49-F238E27FC236}">
                    <a16:creationId xmlns:a16="http://schemas.microsoft.com/office/drawing/2014/main" id="{13B2F384-73DD-57DE-4B6F-AEC3C0FC7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0" name="Group 76">
              <a:extLst>
                <a:ext uri="{FF2B5EF4-FFF2-40B4-BE49-F238E27FC236}">
                  <a16:creationId xmlns:a16="http://schemas.microsoft.com/office/drawing/2014/main" id="{96283E11-C5F3-A394-A233-0DF7FCAA267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16" name="Picture 77" descr="desktop_computer_stylized_medium">
                <a:extLst>
                  <a:ext uri="{FF2B5EF4-FFF2-40B4-BE49-F238E27FC236}">
                    <a16:creationId xmlns:a16="http://schemas.microsoft.com/office/drawing/2014/main" id="{3C116CDA-596C-7C5E-8A7C-3178D294EE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78">
                <a:extLst>
                  <a:ext uri="{FF2B5EF4-FFF2-40B4-BE49-F238E27FC236}">
                    <a16:creationId xmlns:a16="http://schemas.microsoft.com/office/drawing/2014/main" id="{6868C1D8-8DE2-12D9-4C2A-FDC2B48D9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1" name="Line 93">
              <a:extLst>
                <a:ext uri="{FF2B5EF4-FFF2-40B4-BE49-F238E27FC236}">
                  <a16:creationId xmlns:a16="http://schemas.microsoft.com/office/drawing/2014/main" id="{DDD6F46E-B9DE-1C67-8A27-00531BF0A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" name="Line 94">
              <a:extLst>
                <a:ext uri="{FF2B5EF4-FFF2-40B4-BE49-F238E27FC236}">
                  <a16:creationId xmlns:a16="http://schemas.microsoft.com/office/drawing/2014/main" id="{DC18CB94-8401-2A1A-D113-261BAE487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" name="Line 95">
              <a:extLst>
                <a:ext uri="{FF2B5EF4-FFF2-40B4-BE49-F238E27FC236}">
                  <a16:creationId xmlns:a16="http://schemas.microsoft.com/office/drawing/2014/main" id="{F8118680-B276-A3B7-DA58-D5BE7CEF3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Line 96">
              <a:extLst>
                <a:ext uri="{FF2B5EF4-FFF2-40B4-BE49-F238E27FC236}">
                  <a16:creationId xmlns:a16="http://schemas.microsoft.com/office/drawing/2014/main" id="{5CFF025A-9361-85D6-8E6C-6952548D0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Line 97">
              <a:extLst>
                <a:ext uri="{FF2B5EF4-FFF2-40B4-BE49-F238E27FC236}">
                  <a16:creationId xmlns:a16="http://schemas.microsoft.com/office/drawing/2014/main" id="{1933C334-F23A-39E6-5EDD-8F64FDC76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E92A36-D423-6F96-8F26-8182B4F23032}"/>
              </a:ext>
            </a:extLst>
          </p:cNvPr>
          <p:cNvSpPr txBox="1"/>
          <p:nvPr/>
        </p:nvSpPr>
        <p:spPr>
          <a:xfrm>
            <a:off x="2370460" y="1688007"/>
            <a:ext cx="67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A39BD8-01C3-107C-F61C-798BC183ED1E}"/>
              </a:ext>
            </a:extLst>
          </p:cNvPr>
          <p:cNvSpPr txBox="1"/>
          <p:nvPr/>
        </p:nvSpPr>
        <p:spPr>
          <a:xfrm>
            <a:off x="9075293" y="1708712"/>
            <a:ext cx="67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49DA1A-CF8B-D229-CD3D-E9D8B1B5CE36}"/>
              </a:ext>
            </a:extLst>
          </p:cNvPr>
          <p:cNvCxnSpPr/>
          <p:nvPr/>
        </p:nvCxnSpPr>
        <p:spPr>
          <a:xfrm flipH="1">
            <a:off x="3126513" y="1688007"/>
            <a:ext cx="5650204" cy="2070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DFD4F9-2357-C1CD-6486-9B61036AD998}"/>
              </a:ext>
            </a:extLst>
          </p:cNvPr>
          <p:cNvSpPr txBox="1"/>
          <p:nvPr/>
        </p:nvSpPr>
        <p:spPr>
          <a:xfrm>
            <a:off x="4760993" y="1244409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Propagation delay = 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45E8FF-40B8-EF2C-000F-8CB8F16179E6}"/>
              </a:ext>
            </a:extLst>
          </p:cNvPr>
          <p:cNvSpPr txBox="1"/>
          <p:nvPr/>
        </p:nvSpPr>
        <p:spPr>
          <a:xfrm>
            <a:off x="118312" y="6406179"/>
            <a:ext cx="464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adapted from Jennifer Rexford, Princeton</a:t>
            </a:r>
          </a:p>
        </p:txBody>
      </p:sp>
    </p:spTree>
    <p:extLst>
      <p:ext uri="{BB962C8B-B14F-4D97-AF65-F5344CB8AC3E}">
        <p14:creationId xmlns:p14="http://schemas.microsoft.com/office/powerpoint/2010/main" val="7677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7F30-AC60-07B4-2C1D-C99E1367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frame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51C0-3380-1BE5-BBBB-9AFAC21F5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3793067"/>
            <a:ext cx="9795933" cy="2383896"/>
          </a:xfrm>
        </p:spPr>
        <p:txBody>
          <a:bodyPr>
            <a:normAutofit/>
          </a:bodyPr>
          <a:lstStyle/>
          <a:p>
            <a:r>
              <a:rPr lang="en-US" dirty="0"/>
              <a:t>A should wait for time 2d to detect collision</a:t>
            </a:r>
          </a:p>
          <a:p>
            <a:pPr lvl="1"/>
            <a:r>
              <a:rPr lang="en-US" dirty="0"/>
              <a:t>So, it will keep transmitting during this period</a:t>
            </a:r>
          </a:p>
          <a:p>
            <a:r>
              <a:rPr lang="en-US" dirty="0"/>
              <a:t>That’s why there are restrictions on “classical” Ethernet</a:t>
            </a:r>
          </a:p>
          <a:p>
            <a:pPr lvl="1"/>
            <a:r>
              <a:rPr lang="en-US" dirty="0"/>
              <a:t>Maximum length of the wire: 2500 meters</a:t>
            </a:r>
          </a:p>
          <a:p>
            <a:pPr lvl="1"/>
            <a:r>
              <a:rPr lang="en-US" dirty="0"/>
              <a:t>Minimum length of the frame: 512 bits (64 bytes)</a:t>
            </a:r>
          </a:p>
        </p:txBody>
      </p:sp>
      <p:grpSp>
        <p:nvGrpSpPr>
          <p:cNvPr id="6" name="Group 98">
            <a:extLst>
              <a:ext uri="{FF2B5EF4-FFF2-40B4-BE49-F238E27FC236}">
                <a16:creationId xmlns:a16="http://schemas.microsoft.com/office/drawing/2014/main" id="{DA1C6D72-9979-7FE9-5B36-B7F8F14D55A0}"/>
              </a:ext>
            </a:extLst>
          </p:cNvPr>
          <p:cNvGrpSpPr>
            <a:grpSpLocks/>
          </p:cNvGrpSpPr>
          <p:nvPr/>
        </p:nvGrpSpPr>
        <p:grpSpPr bwMode="auto">
          <a:xfrm>
            <a:off x="2578614" y="1917238"/>
            <a:ext cx="6315102" cy="1130041"/>
            <a:chOff x="3117" y="180"/>
            <a:chExt cx="2213" cy="396"/>
          </a:xfrm>
        </p:grpSpPr>
        <p:grpSp>
          <p:nvGrpSpPr>
            <p:cNvPr id="7" name="Group 67">
              <a:extLst>
                <a:ext uri="{FF2B5EF4-FFF2-40B4-BE49-F238E27FC236}">
                  <a16:creationId xmlns:a16="http://schemas.microsoft.com/office/drawing/2014/main" id="{A6A046C6-8289-57C9-8E81-CF6C27FB0C3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22" name="Picture 68" descr="desktop_computer_stylized_medium">
                <a:extLst>
                  <a:ext uri="{FF2B5EF4-FFF2-40B4-BE49-F238E27FC236}">
                    <a16:creationId xmlns:a16="http://schemas.microsoft.com/office/drawing/2014/main" id="{53822F03-A96C-A1C8-BF2D-1EEEB27E34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2FCF0F5-6568-F91F-1884-406F59D58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" name="Group 70">
              <a:extLst>
                <a:ext uri="{FF2B5EF4-FFF2-40B4-BE49-F238E27FC236}">
                  <a16:creationId xmlns:a16="http://schemas.microsoft.com/office/drawing/2014/main" id="{3281FD3C-B023-C414-D014-C1703F511CF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20" name="Picture 71" descr="desktop_computer_stylized_medium">
                <a:extLst>
                  <a:ext uri="{FF2B5EF4-FFF2-40B4-BE49-F238E27FC236}">
                    <a16:creationId xmlns:a16="http://schemas.microsoft.com/office/drawing/2014/main" id="{C2BE935D-BC4F-0B1A-4FAB-37AA8309B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72">
                <a:extLst>
                  <a:ext uri="{FF2B5EF4-FFF2-40B4-BE49-F238E27FC236}">
                    <a16:creationId xmlns:a16="http://schemas.microsoft.com/office/drawing/2014/main" id="{6DF477B1-0BCE-1DC7-F670-36F3469E2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9" name="Group 73">
              <a:extLst>
                <a:ext uri="{FF2B5EF4-FFF2-40B4-BE49-F238E27FC236}">
                  <a16:creationId xmlns:a16="http://schemas.microsoft.com/office/drawing/2014/main" id="{31EEFC4A-7869-F65F-C714-8F251BE9EE9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18" name="Picture 74" descr="desktop_computer_stylized_medium">
                <a:extLst>
                  <a:ext uri="{FF2B5EF4-FFF2-40B4-BE49-F238E27FC236}">
                    <a16:creationId xmlns:a16="http://schemas.microsoft.com/office/drawing/2014/main" id="{6FF056FC-7126-949A-63A1-1D2BC8CF6B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Freeform 75">
                <a:extLst>
                  <a:ext uri="{FF2B5EF4-FFF2-40B4-BE49-F238E27FC236}">
                    <a16:creationId xmlns:a16="http://schemas.microsoft.com/office/drawing/2014/main" id="{13B2F384-73DD-57DE-4B6F-AEC3C0FC7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0" name="Group 76">
              <a:extLst>
                <a:ext uri="{FF2B5EF4-FFF2-40B4-BE49-F238E27FC236}">
                  <a16:creationId xmlns:a16="http://schemas.microsoft.com/office/drawing/2014/main" id="{96283E11-C5F3-A394-A233-0DF7FCAA267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16" name="Picture 77" descr="desktop_computer_stylized_medium">
                <a:extLst>
                  <a:ext uri="{FF2B5EF4-FFF2-40B4-BE49-F238E27FC236}">
                    <a16:creationId xmlns:a16="http://schemas.microsoft.com/office/drawing/2014/main" id="{3C116CDA-596C-7C5E-8A7C-3178D294EE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78">
                <a:extLst>
                  <a:ext uri="{FF2B5EF4-FFF2-40B4-BE49-F238E27FC236}">
                    <a16:creationId xmlns:a16="http://schemas.microsoft.com/office/drawing/2014/main" id="{6868C1D8-8DE2-12D9-4C2A-FDC2B48D9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1" name="Line 93">
              <a:extLst>
                <a:ext uri="{FF2B5EF4-FFF2-40B4-BE49-F238E27FC236}">
                  <a16:creationId xmlns:a16="http://schemas.microsoft.com/office/drawing/2014/main" id="{DDD6F46E-B9DE-1C67-8A27-00531BF0A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2" name="Line 94">
              <a:extLst>
                <a:ext uri="{FF2B5EF4-FFF2-40B4-BE49-F238E27FC236}">
                  <a16:creationId xmlns:a16="http://schemas.microsoft.com/office/drawing/2014/main" id="{DC18CB94-8401-2A1A-D113-261BAE487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3" name="Line 95">
              <a:extLst>
                <a:ext uri="{FF2B5EF4-FFF2-40B4-BE49-F238E27FC236}">
                  <a16:creationId xmlns:a16="http://schemas.microsoft.com/office/drawing/2014/main" id="{F8118680-B276-A3B7-DA58-D5BE7CEF3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Line 96">
              <a:extLst>
                <a:ext uri="{FF2B5EF4-FFF2-40B4-BE49-F238E27FC236}">
                  <a16:creationId xmlns:a16="http://schemas.microsoft.com/office/drawing/2014/main" id="{5CFF025A-9361-85D6-8E6C-6952548D0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Line 97">
              <a:extLst>
                <a:ext uri="{FF2B5EF4-FFF2-40B4-BE49-F238E27FC236}">
                  <a16:creationId xmlns:a16="http://schemas.microsoft.com/office/drawing/2014/main" id="{1933C334-F23A-39E6-5EDD-8F64FDC76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E92A36-D423-6F96-8F26-8182B4F23032}"/>
              </a:ext>
            </a:extLst>
          </p:cNvPr>
          <p:cNvSpPr txBox="1"/>
          <p:nvPr/>
        </p:nvSpPr>
        <p:spPr>
          <a:xfrm>
            <a:off x="2370460" y="1688007"/>
            <a:ext cx="67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A39BD8-01C3-107C-F61C-798BC183ED1E}"/>
              </a:ext>
            </a:extLst>
          </p:cNvPr>
          <p:cNvSpPr txBox="1"/>
          <p:nvPr/>
        </p:nvSpPr>
        <p:spPr>
          <a:xfrm>
            <a:off x="9075293" y="1708712"/>
            <a:ext cx="67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49DA1A-CF8B-D229-CD3D-E9D8B1B5CE36}"/>
              </a:ext>
            </a:extLst>
          </p:cNvPr>
          <p:cNvCxnSpPr/>
          <p:nvPr/>
        </p:nvCxnSpPr>
        <p:spPr>
          <a:xfrm flipH="1">
            <a:off x="3126513" y="1688007"/>
            <a:ext cx="5650204" cy="2070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DFD4F9-2357-C1CD-6486-9B61036AD998}"/>
              </a:ext>
            </a:extLst>
          </p:cNvPr>
          <p:cNvSpPr txBox="1"/>
          <p:nvPr/>
        </p:nvSpPr>
        <p:spPr>
          <a:xfrm>
            <a:off x="4760993" y="1244409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Propagation delay = 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2138D-F709-4926-71DA-3254B86A37D0}"/>
              </a:ext>
            </a:extLst>
          </p:cNvPr>
          <p:cNvSpPr txBox="1"/>
          <p:nvPr/>
        </p:nvSpPr>
        <p:spPr>
          <a:xfrm>
            <a:off x="118312" y="6406179"/>
            <a:ext cx="464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adapted from Jennifer Rexford, Princeton</a:t>
            </a:r>
          </a:p>
        </p:txBody>
      </p:sp>
    </p:spTree>
    <p:extLst>
      <p:ext uri="{BB962C8B-B14F-4D97-AF65-F5344CB8AC3E}">
        <p14:creationId xmlns:p14="http://schemas.microsoft.com/office/powerpoint/2010/main" val="38147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08AF-E0AE-E2D4-7318-43544749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0796-1127-4AB9-54B0-AC6A5129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zh-CN" b="0" dirty="0">
                <a:latin typeface="+mn-lt"/>
              </a:rPr>
              <a:t>Link characteristics affect protocol design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A94293F-BBE4-1BCB-01D6-2D030E1FFF30}"/>
              </a:ext>
            </a:extLst>
          </p:cNvPr>
          <p:cNvSpPr txBox="1">
            <a:spLocks noChangeArrowheads="1"/>
          </p:cNvSpPr>
          <p:nvPr/>
        </p:nvSpPr>
        <p:spPr>
          <a:xfrm>
            <a:off x="387926" y="1520687"/>
            <a:ext cx="10515600" cy="436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In </a:t>
            </a:r>
            <a:r>
              <a:rPr lang="en-US" dirty="0">
                <a:solidFill>
                  <a:srgbClr val="C00000"/>
                </a:solidFill>
              </a:rPr>
              <a:t>wired LANs</a:t>
            </a:r>
            <a:r>
              <a:rPr lang="en-US" dirty="0"/>
              <a:t>, any two nodes on the shared medium can </a:t>
            </a:r>
            <a:r>
              <a:rPr lang="en-US" dirty="0">
                <a:solidFill>
                  <a:srgbClr val="0000A8"/>
                </a:solidFill>
              </a:rPr>
              <a:t>detect collision </a:t>
            </a:r>
            <a:r>
              <a:rPr lang="en-US" dirty="0"/>
              <a:t>easily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 signal strengths, and compare the transmitted and received signals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Ethernet uses CSMA/CD</a:t>
            </a:r>
            <a:endParaRPr lang="en-US" dirty="0"/>
          </a:p>
          <a:p>
            <a:pPr marL="577850" indent="-457200">
              <a:spcBef>
                <a:spcPts val="500"/>
              </a:spcBef>
              <a:buClr>
                <a:srgbClr val="0000A8"/>
              </a:buClr>
              <a:defRPr/>
            </a:pPr>
            <a:r>
              <a:rPr lang="en-US" dirty="0"/>
              <a:t>But, in </a:t>
            </a:r>
            <a:r>
              <a:rPr lang="en-US" dirty="0">
                <a:solidFill>
                  <a:srgbClr val="C00000"/>
                </a:solidFill>
              </a:rPr>
              <a:t>wireless</a:t>
            </a:r>
            <a:r>
              <a:rPr lang="en-US" dirty="0"/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collision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detection is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difficult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characteristics of wireless links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ireless LANs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WiFi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uses CSMA/CA: CSMA with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 avoidance</a:t>
            </a:r>
          </a:p>
        </p:txBody>
      </p:sp>
    </p:spTree>
    <p:extLst>
      <p:ext uri="{BB962C8B-B14F-4D97-AF65-F5344CB8AC3E}">
        <p14:creationId xmlns:p14="http://schemas.microsoft.com/office/powerpoint/2010/main" val="2376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21">
            <a:extLst>
              <a:ext uri="{FF2B5EF4-FFF2-40B4-BE49-F238E27FC236}">
                <a16:creationId xmlns:a16="http://schemas.microsoft.com/office/drawing/2014/main" id="{4505115B-4E05-8C39-F94E-D3FE62B213D2}"/>
              </a:ext>
            </a:extLst>
          </p:cNvPr>
          <p:cNvSpPr/>
          <p:nvPr/>
        </p:nvSpPr>
        <p:spPr>
          <a:xfrm>
            <a:off x="4054511" y="1420175"/>
            <a:ext cx="1753959" cy="1410491"/>
          </a:xfrm>
          <a:custGeom>
            <a:avLst/>
            <a:gdLst>
              <a:gd name="connsiteX0" fmla="*/ 522514 w 3643085"/>
              <a:gd name="connsiteY0" fmla="*/ 478971 h 2670628"/>
              <a:gd name="connsiteX1" fmla="*/ 551542 w 3643085"/>
              <a:gd name="connsiteY1" fmla="*/ 377371 h 2670628"/>
              <a:gd name="connsiteX2" fmla="*/ 595085 w 3643085"/>
              <a:gd name="connsiteY2" fmla="*/ 333828 h 2670628"/>
              <a:gd name="connsiteX3" fmla="*/ 682171 w 3643085"/>
              <a:gd name="connsiteY3" fmla="*/ 275771 h 2670628"/>
              <a:gd name="connsiteX4" fmla="*/ 725714 w 3643085"/>
              <a:gd name="connsiteY4" fmla="*/ 246743 h 2670628"/>
              <a:gd name="connsiteX5" fmla="*/ 812800 w 3643085"/>
              <a:gd name="connsiteY5" fmla="*/ 217714 h 2670628"/>
              <a:gd name="connsiteX6" fmla="*/ 943428 w 3643085"/>
              <a:gd name="connsiteY6" fmla="*/ 174171 h 2670628"/>
              <a:gd name="connsiteX7" fmla="*/ 986971 w 3643085"/>
              <a:gd name="connsiteY7" fmla="*/ 159657 h 2670628"/>
              <a:gd name="connsiteX8" fmla="*/ 1291771 w 3643085"/>
              <a:gd name="connsiteY8" fmla="*/ 174171 h 2670628"/>
              <a:gd name="connsiteX9" fmla="*/ 1422400 w 3643085"/>
              <a:gd name="connsiteY9" fmla="*/ 203200 h 2670628"/>
              <a:gd name="connsiteX10" fmla="*/ 1582057 w 3643085"/>
              <a:gd name="connsiteY10" fmla="*/ 232228 h 2670628"/>
              <a:gd name="connsiteX11" fmla="*/ 1625600 w 3643085"/>
              <a:gd name="connsiteY11" fmla="*/ 246743 h 2670628"/>
              <a:gd name="connsiteX12" fmla="*/ 2090057 w 3643085"/>
              <a:gd name="connsiteY12" fmla="*/ 246743 h 2670628"/>
              <a:gd name="connsiteX13" fmla="*/ 2177142 w 3643085"/>
              <a:gd name="connsiteY13" fmla="*/ 217714 h 2670628"/>
              <a:gd name="connsiteX14" fmla="*/ 2220685 w 3643085"/>
              <a:gd name="connsiteY14" fmla="*/ 203200 h 2670628"/>
              <a:gd name="connsiteX15" fmla="*/ 2307771 w 3643085"/>
              <a:gd name="connsiteY15" fmla="*/ 159657 h 2670628"/>
              <a:gd name="connsiteX16" fmla="*/ 2409371 w 3643085"/>
              <a:gd name="connsiteY16" fmla="*/ 101600 h 2670628"/>
              <a:gd name="connsiteX17" fmla="*/ 2540000 w 3643085"/>
              <a:gd name="connsiteY17" fmla="*/ 58057 h 2670628"/>
              <a:gd name="connsiteX18" fmla="*/ 2627085 w 3643085"/>
              <a:gd name="connsiteY18" fmla="*/ 29028 h 2670628"/>
              <a:gd name="connsiteX19" fmla="*/ 2670628 w 3643085"/>
              <a:gd name="connsiteY19" fmla="*/ 14514 h 2670628"/>
              <a:gd name="connsiteX20" fmla="*/ 2728685 w 3643085"/>
              <a:gd name="connsiteY20" fmla="*/ 0 h 2670628"/>
              <a:gd name="connsiteX21" fmla="*/ 2975428 w 3643085"/>
              <a:gd name="connsiteY21" fmla="*/ 14514 h 2670628"/>
              <a:gd name="connsiteX22" fmla="*/ 3048000 w 3643085"/>
              <a:gd name="connsiteY22" fmla="*/ 29028 h 2670628"/>
              <a:gd name="connsiteX23" fmla="*/ 3135085 w 3643085"/>
              <a:gd name="connsiteY23" fmla="*/ 58057 h 2670628"/>
              <a:gd name="connsiteX24" fmla="*/ 3222171 w 3643085"/>
              <a:gd name="connsiteY24" fmla="*/ 130628 h 2670628"/>
              <a:gd name="connsiteX25" fmla="*/ 3309257 w 3643085"/>
              <a:gd name="connsiteY25" fmla="*/ 188686 h 2670628"/>
              <a:gd name="connsiteX26" fmla="*/ 3352800 w 3643085"/>
              <a:gd name="connsiteY26" fmla="*/ 217714 h 2670628"/>
              <a:gd name="connsiteX27" fmla="*/ 3439885 w 3643085"/>
              <a:gd name="connsiteY27" fmla="*/ 290286 h 2670628"/>
              <a:gd name="connsiteX28" fmla="*/ 3512457 w 3643085"/>
              <a:gd name="connsiteY28" fmla="*/ 377371 h 2670628"/>
              <a:gd name="connsiteX29" fmla="*/ 3570514 w 3643085"/>
              <a:gd name="connsiteY29" fmla="*/ 464457 h 2670628"/>
              <a:gd name="connsiteX30" fmla="*/ 3614057 w 3643085"/>
              <a:gd name="connsiteY30" fmla="*/ 595086 h 2670628"/>
              <a:gd name="connsiteX31" fmla="*/ 3628571 w 3643085"/>
              <a:gd name="connsiteY31" fmla="*/ 638628 h 2670628"/>
              <a:gd name="connsiteX32" fmla="*/ 3643085 w 3643085"/>
              <a:gd name="connsiteY32" fmla="*/ 682171 h 2670628"/>
              <a:gd name="connsiteX33" fmla="*/ 3628571 w 3643085"/>
              <a:gd name="connsiteY33" fmla="*/ 1030514 h 2670628"/>
              <a:gd name="connsiteX34" fmla="*/ 3614057 w 3643085"/>
              <a:gd name="connsiteY34" fmla="*/ 1074057 h 2670628"/>
              <a:gd name="connsiteX35" fmla="*/ 3512457 w 3643085"/>
              <a:gd name="connsiteY35" fmla="*/ 1204686 h 2670628"/>
              <a:gd name="connsiteX36" fmla="*/ 3425371 w 3643085"/>
              <a:gd name="connsiteY36" fmla="*/ 1262743 h 2670628"/>
              <a:gd name="connsiteX37" fmla="*/ 3381828 w 3643085"/>
              <a:gd name="connsiteY37" fmla="*/ 1277257 h 2670628"/>
              <a:gd name="connsiteX38" fmla="*/ 3338285 w 3643085"/>
              <a:gd name="connsiteY38" fmla="*/ 1320800 h 2670628"/>
              <a:gd name="connsiteX39" fmla="*/ 3251200 w 3643085"/>
              <a:gd name="connsiteY39" fmla="*/ 1364343 h 2670628"/>
              <a:gd name="connsiteX40" fmla="*/ 3106057 w 3643085"/>
              <a:gd name="connsiteY40" fmla="*/ 1538514 h 2670628"/>
              <a:gd name="connsiteX41" fmla="*/ 3077028 w 3643085"/>
              <a:gd name="connsiteY41" fmla="*/ 1625600 h 2670628"/>
              <a:gd name="connsiteX42" fmla="*/ 3062514 w 3643085"/>
              <a:gd name="connsiteY42" fmla="*/ 1669143 h 2670628"/>
              <a:gd name="connsiteX43" fmla="*/ 3048000 w 3643085"/>
              <a:gd name="connsiteY43" fmla="*/ 1727200 h 2670628"/>
              <a:gd name="connsiteX44" fmla="*/ 3018971 w 3643085"/>
              <a:gd name="connsiteY44" fmla="*/ 1814286 h 2670628"/>
              <a:gd name="connsiteX45" fmla="*/ 3004457 w 3643085"/>
              <a:gd name="connsiteY45" fmla="*/ 1857828 h 2670628"/>
              <a:gd name="connsiteX46" fmla="*/ 2989942 w 3643085"/>
              <a:gd name="connsiteY46" fmla="*/ 1915886 h 2670628"/>
              <a:gd name="connsiteX47" fmla="*/ 2946400 w 3643085"/>
              <a:gd name="connsiteY47" fmla="*/ 2090057 h 2670628"/>
              <a:gd name="connsiteX48" fmla="*/ 2931885 w 3643085"/>
              <a:gd name="connsiteY48" fmla="*/ 2133600 h 2670628"/>
              <a:gd name="connsiteX49" fmla="*/ 2873828 w 3643085"/>
              <a:gd name="connsiteY49" fmla="*/ 2220686 h 2670628"/>
              <a:gd name="connsiteX50" fmla="*/ 2699657 w 3643085"/>
              <a:gd name="connsiteY50" fmla="*/ 2394857 h 2670628"/>
              <a:gd name="connsiteX51" fmla="*/ 2656114 w 3643085"/>
              <a:gd name="connsiteY51" fmla="*/ 2438400 h 2670628"/>
              <a:gd name="connsiteX52" fmla="*/ 2612571 w 3643085"/>
              <a:gd name="connsiteY52" fmla="*/ 2481943 h 2670628"/>
              <a:gd name="connsiteX53" fmla="*/ 2569028 w 3643085"/>
              <a:gd name="connsiteY53" fmla="*/ 2510971 h 2670628"/>
              <a:gd name="connsiteX54" fmla="*/ 2438400 w 3643085"/>
              <a:gd name="connsiteY54" fmla="*/ 2612571 h 2670628"/>
              <a:gd name="connsiteX55" fmla="*/ 2351314 w 3643085"/>
              <a:gd name="connsiteY55" fmla="*/ 2641600 h 2670628"/>
              <a:gd name="connsiteX56" fmla="*/ 2307771 w 3643085"/>
              <a:gd name="connsiteY56" fmla="*/ 2656114 h 2670628"/>
              <a:gd name="connsiteX57" fmla="*/ 2235200 w 3643085"/>
              <a:gd name="connsiteY57" fmla="*/ 2670628 h 2670628"/>
              <a:gd name="connsiteX58" fmla="*/ 1901371 w 3643085"/>
              <a:gd name="connsiteY58" fmla="*/ 2627086 h 2670628"/>
              <a:gd name="connsiteX59" fmla="*/ 1857828 w 3643085"/>
              <a:gd name="connsiteY59" fmla="*/ 2612571 h 2670628"/>
              <a:gd name="connsiteX60" fmla="*/ 1814285 w 3643085"/>
              <a:gd name="connsiteY60" fmla="*/ 2583543 h 2670628"/>
              <a:gd name="connsiteX61" fmla="*/ 1727200 w 3643085"/>
              <a:gd name="connsiteY61" fmla="*/ 2554514 h 2670628"/>
              <a:gd name="connsiteX62" fmla="*/ 1669142 w 3643085"/>
              <a:gd name="connsiteY62" fmla="*/ 2525486 h 2670628"/>
              <a:gd name="connsiteX63" fmla="*/ 1625600 w 3643085"/>
              <a:gd name="connsiteY63" fmla="*/ 2496457 h 2670628"/>
              <a:gd name="connsiteX64" fmla="*/ 1582057 w 3643085"/>
              <a:gd name="connsiteY64" fmla="*/ 2481943 h 2670628"/>
              <a:gd name="connsiteX65" fmla="*/ 1524000 w 3643085"/>
              <a:gd name="connsiteY65" fmla="*/ 2438400 h 2670628"/>
              <a:gd name="connsiteX66" fmla="*/ 1393371 w 3643085"/>
              <a:gd name="connsiteY66" fmla="*/ 2322286 h 2670628"/>
              <a:gd name="connsiteX67" fmla="*/ 1335314 w 3643085"/>
              <a:gd name="connsiteY67" fmla="*/ 2235200 h 2670628"/>
              <a:gd name="connsiteX68" fmla="*/ 1320800 w 3643085"/>
              <a:gd name="connsiteY68" fmla="*/ 2191657 h 2670628"/>
              <a:gd name="connsiteX69" fmla="*/ 1233714 w 3643085"/>
              <a:gd name="connsiteY69" fmla="*/ 2104571 h 2670628"/>
              <a:gd name="connsiteX70" fmla="*/ 1161142 w 3643085"/>
              <a:gd name="connsiteY70" fmla="*/ 2017486 h 2670628"/>
              <a:gd name="connsiteX71" fmla="*/ 1059542 w 3643085"/>
              <a:gd name="connsiteY71" fmla="*/ 1959428 h 2670628"/>
              <a:gd name="connsiteX72" fmla="*/ 1016000 w 3643085"/>
              <a:gd name="connsiteY72" fmla="*/ 1930400 h 2670628"/>
              <a:gd name="connsiteX73" fmla="*/ 928914 w 3643085"/>
              <a:gd name="connsiteY73" fmla="*/ 1901371 h 2670628"/>
              <a:gd name="connsiteX74" fmla="*/ 885371 w 3643085"/>
              <a:gd name="connsiteY74" fmla="*/ 1886857 h 2670628"/>
              <a:gd name="connsiteX75" fmla="*/ 769257 w 3643085"/>
              <a:gd name="connsiteY75" fmla="*/ 1857828 h 2670628"/>
              <a:gd name="connsiteX76" fmla="*/ 667657 w 3643085"/>
              <a:gd name="connsiteY76" fmla="*/ 1828800 h 2670628"/>
              <a:gd name="connsiteX77" fmla="*/ 566057 w 3643085"/>
              <a:gd name="connsiteY77" fmla="*/ 1756228 h 2670628"/>
              <a:gd name="connsiteX78" fmla="*/ 522514 w 3643085"/>
              <a:gd name="connsiteY78" fmla="*/ 1741714 h 2670628"/>
              <a:gd name="connsiteX79" fmla="*/ 420914 w 3643085"/>
              <a:gd name="connsiteY79" fmla="*/ 1640114 h 2670628"/>
              <a:gd name="connsiteX80" fmla="*/ 319314 w 3643085"/>
              <a:gd name="connsiteY80" fmla="*/ 1553028 h 2670628"/>
              <a:gd name="connsiteX81" fmla="*/ 261257 w 3643085"/>
              <a:gd name="connsiteY81" fmla="*/ 1509486 h 2670628"/>
              <a:gd name="connsiteX82" fmla="*/ 116114 w 3643085"/>
              <a:gd name="connsiteY82" fmla="*/ 1335314 h 2670628"/>
              <a:gd name="connsiteX83" fmla="*/ 87085 w 3643085"/>
              <a:gd name="connsiteY83" fmla="*/ 1291771 h 2670628"/>
              <a:gd name="connsiteX84" fmla="*/ 58057 w 3643085"/>
              <a:gd name="connsiteY84" fmla="*/ 1248228 h 2670628"/>
              <a:gd name="connsiteX85" fmla="*/ 14514 w 3643085"/>
              <a:gd name="connsiteY85" fmla="*/ 1103086 h 2670628"/>
              <a:gd name="connsiteX86" fmla="*/ 0 w 3643085"/>
              <a:gd name="connsiteY86" fmla="*/ 1059543 h 2670628"/>
              <a:gd name="connsiteX87" fmla="*/ 43542 w 3643085"/>
              <a:gd name="connsiteY87" fmla="*/ 856343 h 2670628"/>
              <a:gd name="connsiteX88" fmla="*/ 72571 w 3643085"/>
              <a:gd name="connsiteY88" fmla="*/ 812800 h 2670628"/>
              <a:gd name="connsiteX89" fmla="*/ 145142 w 3643085"/>
              <a:gd name="connsiteY89" fmla="*/ 682171 h 2670628"/>
              <a:gd name="connsiteX90" fmla="*/ 174171 w 3643085"/>
              <a:gd name="connsiteY90" fmla="*/ 638628 h 2670628"/>
              <a:gd name="connsiteX91" fmla="*/ 217714 w 3643085"/>
              <a:gd name="connsiteY91" fmla="*/ 595086 h 2670628"/>
              <a:gd name="connsiteX92" fmla="*/ 246742 w 3643085"/>
              <a:gd name="connsiteY92" fmla="*/ 551543 h 2670628"/>
              <a:gd name="connsiteX93" fmla="*/ 290285 w 3643085"/>
              <a:gd name="connsiteY93" fmla="*/ 522514 h 2670628"/>
              <a:gd name="connsiteX94" fmla="*/ 377371 w 3643085"/>
              <a:gd name="connsiteY94" fmla="*/ 464457 h 2670628"/>
              <a:gd name="connsiteX95" fmla="*/ 464457 w 3643085"/>
              <a:gd name="connsiteY95" fmla="*/ 420914 h 2670628"/>
              <a:gd name="connsiteX96" fmla="*/ 522514 w 3643085"/>
              <a:gd name="connsiteY96" fmla="*/ 478971 h 267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643085" h="2670628">
                <a:moveTo>
                  <a:pt x="522514" y="478971"/>
                </a:moveTo>
                <a:cubicBezTo>
                  <a:pt x="537028" y="471714"/>
                  <a:pt x="535790" y="408874"/>
                  <a:pt x="551542" y="377371"/>
                </a:cubicBezTo>
                <a:cubicBezTo>
                  <a:pt x="560722" y="359012"/>
                  <a:pt x="578882" y="346430"/>
                  <a:pt x="595085" y="333828"/>
                </a:cubicBezTo>
                <a:cubicBezTo>
                  <a:pt x="622624" y="312409"/>
                  <a:pt x="653142" y="295123"/>
                  <a:pt x="682171" y="275771"/>
                </a:cubicBezTo>
                <a:cubicBezTo>
                  <a:pt x="696685" y="266095"/>
                  <a:pt x="709165" y="252259"/>
                  <a:pt x="725714" y="246743"/>
                </a:cubicBezTo>
                <a:lnTo>
                  <a:pt x="812800" y="217714"/>
                </a:lnTo>
                <a:lnTo>
                  <a:pt x="943428" y="174171"/>
                </a:lnTo>
                <a:lnTo>
                  <a:pt x="986971" y="159657"/>
                </a:lnTo>
                <a:cubicBezTo>
                  <a:pt x="1088571" y="164495"/>
                  <a:pt x="1190355" y="166370"/>
                  <a:pt x="1291771" y="174171"/>
                </a:cubicBezTo>
                <a:cubicBezTo>
                  <a:pt x="1325235" y="176745"/>
                  <a:pt x="1387849" y="195522"/>
                  <a:pt x="1422400" y="203200"/>
                </a:cubicBezTo>
                <a:cubicBezTo>
                  <a:pt x="1483261" y="216724"/>
                  <a:pt x="1519032" y="221724"/>
                  <a:pt x="1582057" y="232228"/>
                </a:cubicBezTo>
                <a:cubicBezTo>
                  <a:pt x="1596571" y="237066"/>
                  <a:pt x="1610665" y="243424"/>
                  <a:pt x="1625600" y="246743"/>
                </a:cubicBezTo>
                <a:cubicBezTo>
                  <a:pt x="1791830" y="283684"/>
                  <a:pt x="1875881" y="254980"/>
                  <a:pt x="2090057" y="246743"/>
                </a:cubicBezTo>
                <a:lnTo>
                  <a:pt x="2177142" y="217714"/>
                </a:lnTo>
                <a:lnTo>
                  <a:pt x="2220685" y="203200"/>
                </a:lnTo>
                <a:cubicBezTo>
                  <a:pt x="2345474" y="120007"/>
                  <a:pt x="2187587" y="219749"/>
                  <a:pt x="2307771" y="159657"/>
                </a:cubicBezTo>
                <a:cubicBezTo>
                  <a:pt x="2412514" y="107286"/>
                  <a:pt x="2282132" y="152495"/>
                  <a:pt x="2409371" y="101600"/>
                </a:cubicBezTo>
                <a:cubicBezTo>
                  <a:pt x="2409391" y="101592"/>
                  <a:pt x="2518218" y="65318"/>
                  <a:pt x="2540000" y="58057"/>
                </a:cubicBezTo>
                <a:lnTo>
                  <a:pt x="2627085" y="29028"/>
                </a:lnTo>
                <a:cubicBezTo>
                  <a:pt x="2641599" y="24190"/>
                  <a:pt x="2655785" y="18225"/>
                  <a:pt x="2670628" y="14514"/>
                </a:cubicBezTo>
                <a:lnTo>
                  <a:pt x="2728685" y="0"/>
                </a:lnTo>
                <a:cubicBezTo>
                  <a:pt x="2810933" y="4838"/>
                  <a:pt x="2893377" y="7055"/>
                  <a:pt x="2975428" y="14514"/>
                </a:cubicBezTo>
                <a:cubicBezTo>
                  <a:pt x="2999996" y="16747"/>
                  <a:pt x="3024200" y="22537"/>
                  <a:pt x="3048000" y="29028"/>
                </a:cubicBezTo>
                <a:cubicBezTo>
                  <a:pt x="3077520" y="37079"/>
                  <a:pt x="3135085" y="58057"/>
                  <a:pt x="3135085" y="58057"/>
                </a:cubicBezTo>
                <a:cubicBezTo>
                  <a:pt x="3290682" y="161790"/>
                  <a:pt x="3054537" y="246"/>
                  <a:pt x="3222171" y="130628"/>
                </a:cubicBezTo>
                <a:cubicBezTo>
                  <a:pt x="3249710" y="152047"/>
                  <a:pt x="3280228" y="169333"/>
                  <a:pt x="3309257" y="188686"/>
                </a:cubicBezTo>
                <a:cubicBezTo>
                  <a:pt x="3323771" y="198362"/>
                  <a:pt x="3340465" y="205379"/>
                  <a:pt x="3352800" y="217714"/>
                </a:cubicBezTo>
                <a:cubicBezTo>
                  <a:pt x="3408677" y="273592"/>
                  <a:pt x="3379263" y="249871"/>
                  <a:pt x="3439885" y="290286"/>
                </a:cubicBezTo>
                <a:cubicBezTo>
                  <a:pt x="3543633" y="445902"/>
                  <a:pt x="3382055" y="209711"/>
                  <a:pt x="3512457" y="377371"/>
                </a:cubicBezTo>
                <a:cubicBezTo>
                  <a:pt x="3533876" y="404910"/>
                  <a:pt x="3570514" y="464457"/>
                  <a:pt x="3570514" y="464457"/>
                </a:cubicBezTo>
                <a:lnTo>
                  <a:pt x="3614057" y="595086"/>
                </a:lnTo>
                <a:lnTo>
                  <a:pt x="3628571" y="638628"/>
                </a:lnTo>
                <a:lnTo>
                  <a:pt x="3643085" y="682171"/>
                </a:lnTo>
                <a:cubicBezTo>
                  <a:pt x="3638247" y="798285"/>
                  <a:pt x="3637156" y="914616"/>
                  <a:pt x="3628571" y="1030514"/>
                </a:cubicBezTo>
                <a:cubicBezTo>
                  <a:pt x="3627441" y="1045772"/>
                  <a:pt x="3621487" y="1060683"/>
                  <a:pt x="3614057" y="1074057"/>
                </a:cubicBezTo>
                <a:cubicBezTo>
                  <a:pt x="3590198" y="1117003"/>
                  <a:pt x="3553850" y="1172491"/>
                  <a:pt x="3512457" y="1204686"/>
                </a:cubicBezTo>
                <a:cubicBezTo>
                  <a:pt x="3484918" y="1226105"/>
                  <a:pt x="3458469" y="1251711"/>
                  <a:pt x="3425371" y="1262743"/>
                </a:cubicBezTo>
                <a:lnTo>
                  <a:pt x="3381828" y="1277257"/>
                </a:lnTo>
                <a:cubicBezTo>
                  <a:pt x="3367314" y="1291771"/>
                  <a:pt x="3355364" y="1309414"/>
                  <a:pt x="3338285" y="1320800"/>
                </a:cubicBezTo>
                <a:cubicBezTo>
                  <a:pt x="3237405" y="1388053"/>
                  <a:pt x="3353977" y="1272985"/>
                  <a:pt x="3251200" y="1364343"/>
                </a:cubicBezTo>
                <a:cubicBezTo>
                  <a:pt x="3212903" y="1398385"/>
                  <a:pt x="3124457" y="1483314"/>
                  <a:pt x="3106057" y="1538514"/>
                </a:cubicBezTo>
                <a:lnTo>
                  <a:pt x="3077028" y="1625600"/>
                </a:lnTo>
                <a:cubicBezTo>
                  <a:pt x="3072190" y="1640114"/>
                  <a:pt x="3066225" y="1654300"/>
                  <a:pt x="3062514" y="1669143"/>
                </a:cubicBezTo>
                <a:cubicBezTo>
                  <a:pt x="3057676" y="1688495"/>
                  <a:pt x="3053732" y="1708093"/>
                  <a:pt x="3048000" y="1727200"/>
                </a:cubicBezTo>
                <a:cubicBezTo>
                  <a:pt x="3039207" y="1756508"/>
                  <a:pt x="3028647" y="1785257"/>
                  <a:pt x="3018971" y="1814286"/>
                </a:cubicBezTo>
                <a:cubicBezTo>
                  <a:pt x="3014133" y="1828800"/>
                  <a:pt x="3008168" y="1842986"/>
                  <a:pt x="3004457" y="1857828"/>
                </a:cubicBezTo>
                <a:cubicBezTo>
                  <a:pt x="2999619" y="1877181"/>
                  <a:pt x="2993854" y="1896325"/>
                  <a:pt x="2989942" y="1915886"/>
                </a:cubicBezTo>
                <a:cubicBezTo>
                  <a:pt x="2960625" y="2062469"/>
                  <a:pt x="2994895" y="1944572"/>
                  <a:pt x="2946400" y="2090057"/>
                </a:cubicBezTo>
                <a:cubicBezTo>
                  <a:pt x="2941562" y="2104571"/>
                  <a:pt x="2940372" y="2120870"/>
                  <a:pt x="2931885" y="2133600"/>
                </a:cubicBezTo>
                <a:cubicBezTo>
                  <a:pt x="2912533" y="2162629"/>
                  <a:pt x="2898498" y="2196017"/>
                  <a:pt x="2873828" y="2220686"/>
                </a:cubicBezTo>
                <a:lnTo>
                  <a:pt x="2699657" y="2394857"/>
                </a:lnTo>
                <a:lnTo>
                  <a:pt x="2656114" y="2438400"/>
                </a:lnTo>
                <a:cubicBezTo>
                  <a:pt x="2641600" y="2452914"/>
                  <a:pt x="2629650" y="2470557"/>
                  <a:pt x="2612571" y="2481943"/>
                </a:cubicBezTo>
                <a:cubicBezTo>
                  <a:pt x="2598057" y="2491619"/>
                  <a:pt x="2582429" y="2499804"/>
                  <a:pt x="2569028" y="2510971"/>
                </a:cubicBezTo>
                <a:cubicBezTo>
                  <a:pt x="2518934" y="2552715"/>
                  <a:pt x="2511768" y="2588115"/>
                  <a:pt x="2438400" y="2612571"/>
                </a:cubicBezTo>
                <a:lnTo>
                  <a:pt x="2351314" y="2641600"/>
                </a:lnTo>
                <a:cubicBezTo>
                  <a:pt x="2336800" y="2646438"/>
                  <a:pt x="2322773" y="2653114"/>
                  <a:pt x="2307771" y="2656114"/>
                </a:cubicBezTo>
                <a:lnTo>
                  <a:pt x="2235200" y="2670628"/>
                </a:lnTo>
                <a:cubicBezTo>
                  <a:pt x="2084046" y="2660551"/>
                  <a:pt x="2029700" y="2669864"/>
                  <a:pt x="1901371" y="2627086"/>
                </a:cubicBezTo>
                <a:cubicBezTo>
                  <a:pt x="1886857" y="2622248"/>
                  <a:pt x="1871512" y="2619413"/>
                  <a:pt x="1857828" y="2612571"/>
                </a:cubicBezTo>
                <a:cubicBezTo>
                  <a:pt x="1842226" y="2604770"/>
                  <a:pt x="1830225" y="2590628"/>
                  <a:pt x="1814285" y="2583543"/>
                </a:cubicBezTo>
                <a:cubicBezTo>
                  <a:pt x="1786324" y="2571116"/>
                  <a:pt x="1754568" y="2568198"/>
                  <a:pt x="1727200" y="2554514"/>
                </a:cubicBezTo>
                <a:cubicBezTo>
                  <a:pt x="1707847" y="2544838"/>
                  <a:pt x="1687928" y="2536221"/>
                  <a:pt x="1669142" y="2525486"/>
                </a:cubicBezTo>
                <a:cubicBezTo>
                  <a:pt x="1653996" y="2516831"/>
                  <a:pt x="1641202" y="2504258"/>
                  <a:pt x="1625600" y="2496457"/>
                </a:cubicBezTo>
                <a:cubicBezTo>
                  <a:pt x="1611916" y="2489615"/>
                  <a:pt x="1596571" y="2486781"/>
                  <a:pt x="1582057" y="2481943"/>
                </a:cubicBezTo>
                <a:cubicBezTo>
                  <a:pt x="1562705" y="2467429"/>
                  <a:pt x="1543685" y="2452460"/>
                  <a:pt x="1524000" y="2438400"/>
                </a:cubicBezTo>
                <a:cubicBezTo>
                  <a:pt x="1468475" y="2398739"/>
                  <a:pt x="1440604" y="2393135"/>
                  <a:pt x="1393371" y="2322286"/>
                </a:cubicBezTo>
                <a:cubicBezTo>
                  <a:pt x="1374019" y="2293257"/>
                  <a:pt x="1346346" y="2268298"/>
                  <a:pt x="1335314" y="2235200"/>
                </a:cubicBezTo>
                <a:cubicBezTo>
                  <a:pt x="1330476" y="2220686"/>
                  <a:pt x="1330193" y="2203734"/>
                  <a:pt x="1320800" y="2191657"/>
                </a:cubicBezTo>
                <a:cubicBezTo>
                  <a:pt x="1295596" y="2159252"/>
                  <a:pt x="1256486" y="2138729"/>
                  <a:pt x="1233714" y="2104571"/>
                </a:cubicBezTo>
                <a:cubicBezTo>
                  <a:pt x="1205170" y="2061755"/>
                  <a:pt x="1203052" y="2052411"/>
                  <a:pt x="1161142" y="2017486"/>
                </a:cubicBezTo>
                <a:cubicBezTo>
                  <a:pt x="1122561" y="1985335"/>
                  <a:pt x="1104718" y="1985243"/>
                  <a:pt x="1059542" y="1959428"/>
                </a:cubicBezTo>
                <a:cubicBezTo>
                  <a:pt x="1044397" y="1950774"/>
                  <a:pt x="1031940" y="1937485"/>
                  <a:pt x="1016000" y="1930400"/>
                </a:cubicBezTo>
                <a:cubicBezTo>
                  <a:pt x="988038" y="1917973"/>
                  <a:pt x="957943" y="1911047"/>
                  <a:pt x="928914" y="1901371"/>
                </a:cubicBezTo>
                <a:cubicBezTo>
                  <a:pt x="914400" y="1896533"/>
                  <a:pt x="900214" y="1890568"/>
                  <a:pt x="885371" y="1886857"/>
                </a:cubicBezTo>
                <a:cubicBezTo>
                  <a:pt x="846666" y="1877181"/>
                  <a:pt x="807106" y="1870444"/>
                  <a:pt x="769257" y="1857828"/>
                </a:cubicBezTo>
                <a:cubicBezTo>
                  <a:pt x="706790" y="1837006"/>
                  <a:pt x="740557" y="1847025"/>
                  <a:pt x="667657" y="1828800"/>
                </a:cubicBezTo>
                <a:cubicBezTo>
                  <a:pt x="633790" y="1804609"/>
                  <a:pt x="601745" y="1777641"/>
                  <a:pt x="566057" y="1756228"/>
                </a:cubicBezTo>
                <a:cubicBezTo>
                  <a:pt x="552938" y="1748357"/>
                  <a:pt x="534461" y="1751271"/>
                  <a:pt x="522514" y="1741714"/>
                </a:cubicBezTo>
                <a:cubicBezTo>
                  <a:pt x="485114" y="1711794"/>
                  <a:pt x="460765" y="1666681"/>
                  <a:pt x="420914" y="1640114"/>
                </a:cubicBezTo>
                <a:cubicBezTo>
                  <a:pt x="327678" y="1577958"/>
                  <a:pt x="431942" y="1651578"/>
                  <a:pt x="319314" y="1553028"/>
                </a:cubicBezTo>
                <a:cubicBezTo>
                  <a:pt x="301109" y="1537099"/>
                  <a:pt x="279238" y="1525668"/>
                  <a:pt x="261257" y="1509486"/>
                </a:cubicBezTo>
                <a:cubicBezTo>
                  <a:pt x="168127" y="1425669"/>
                  <a:pt x="181114" y="1432815"/>
                  <a:pt x="116114" y="1335314"/>
                </a:cubicBezTo>
                <a:lnTo>
                  <a:pt x="87085" y="1291771"/>
                </a:lnTo>
                <a:lnTo>
                  <a:pt x="58057" y="1248228"/>
                </a:lnTo>
                <a:cubicBezTo>
                  <a:pt x="36120" y="1160485"/>
                  <a:pt x="49850" y="1209097"/>
                  <a:pt x="14514" y="1103086"/>
                </a:cubicBezTo>
                <a:lnTo>
                  <a:pt x="0" y="1059543"/>
                </a:lnTo>
                <a:cubicBezTo>
                  <a:pt x="6141" y="1010412"/>
                  <a:pt x="11725" y="904069"/>
                  <a:pt x="43542" y="856343"/>
                </a:cubicBezTo>
                <a:lnTo>
                  <a:pt x="72571" y="812800"/>
                </a:lnTo>
                <a:cubicBezTo>
                  <a:pt x="98117" y="736160"/>
                  <a:pt x="78599" y="781986"/>
                  <a:pt x="145142" y="682171"/>
                </a:cubicBezTo>
                <a:cubicBezTo>
                  <a:pt x="154818" y="667657"/>
                  <a:pt x="161836" y="650963"/>
                  <a:pt x="174171" y="638628"/>
                </a:cubicBezTo>
                <a:cubicBezTo>
                  <a:pt x="188685" y="624114"/>
                  <a:pt x="204573" y="610855"/>
                  <a:pt x="217714" y="595086"/>
                </a:cubicBezTo>
                <a:cubicBezTo>
                  <a:pt x="228881" y="581685"/>
                  <a:pt x="234407" y="563878"/>
                  <a:pt x="246742" y="551543"/>
                </a:cubicBezTo>
                <a:cubicBezTo>
                  <a:pt x="259077" y="539208"/>
                  <a:pt x="276884" y="533681"/>
                  <a:pt x="290285" y="522514"/>
                </a:cubicBezTo>
                <a:cubicBezTo>
                  <a:pt x="362766" y="462113"/>
                  <a:pt x="300849" y="489964"/>
                  <a:pt x="377371" y="464457"/>
                </a:cubicBezTo>
                <a:cubicBezTo>
                  <a:pt x="392535" y="454347"/>
                  <a:pt x="440420" y="416908"/>
                  <a:pt x="464457" y="420914"/>
                </a:cubicBezTo>
                <a:cubicBezTo>
                  <a:pt x="481664" y="423782"/>
                  <a:pt x="508000" y="486228"/>
                  <a:pt x="522514" y="47897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0DCBCA-D807-65AF-413E-886F7741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IEEE 802.11 (</a:t>
            </a:r>
            <a:r>
              <a:rPr lang="en-US" b="0" kern="0" dirty="0" err="1">
                <a:solidFill>
                  <a:srgbClr val="000099"/>
                </a:solidFill>
                <a:latin typeface="+mn-lt"/>
                <a:ea typeface="ＭＳ Ｐゴシック" charset="0"/>
              </a:rPr>
              <a:t>WiFi</a:t>
            </a:r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) MAC Protocol: CSMA/CA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2C7DD3-6C4E-92AE-82E0-925535EA7FAF}"/>
              </a:ext>
            </a:extLst>
          </p:cNvPr>
          <p:cNvGrpSpPr/>
          <p:nvPr/>
        </p:nvGrpSpPr>
        <p:grpSpPr>
          <a:xfrm>
            <a:off x="2230673" y="1718596"/>
            <a:ext cx="1981082" cy="2032462"/>
            <a:chOff x="358050" y="3469494"/>
            <a:chExt cx="1981082" cy="203246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159BDA7C-9F4A-D1A7-4FD6-069021ECE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16" y="3469494"/>
              <a:ext cx="1970116" cy="20324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8" name="Group 361">
              <a:extLst>
                <a:ext uri="{FF2B5EF4-FFF2-40B4-BE49-F238E27FC236}">
                  <a16:creationId xmlns:a16="http://schemas.microsoft.com/office/drawing/2014/main" id="{C28D70EF-FB71-9DC7-4B98-A1D169B70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0372" y="3647570"/>
              <a:ext cx="789334" cy="773546"/>
              <a:chOff x="2967" y="478"/>
              <a:chExt cx="788" cy="625"/>
            </a:xfrm>
          </p:grpSpPr>
          <p:pic>
            <p:nvPicPr>
              <p:cNvPr id="39" name="Picture 358" descr="access_point_stylized_small">
                <a:extLst>
                  <a:ext uri="{FF2B5EF4-FFF2-40B4-BE49-F238E27FC236}">
                    <a16:creationId xmlns:a16="http://schemas.microsoft.com/office/drawing/2014/main" id="{43E84B55-6E0C-1A72-E0D9-6842F6CBD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60" descr="antenna_radiation_stylized">
                <a:extLst>
                  <a:ext uri="{FF2B5EF4-FFF2-40B4-BE49-F238E27FC236}">
                    <a16:creationId xmlns:a16="http://schemas.microsoft.com/office/drawing/2014/main" id="{5DA9F137-2D62-AEDD-41D3-D140AE146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" name="Group 356">
              <a:extLst>
                <a:ext uri="{FF2B5EF4-FFF2-40B4-BE49-F238E27FC236}">
                  <a16:creationId xmlns:a16="http://schemas.microsoft.com/office/drawing/2014/main" id="{F297EC61-7B30-C972-53D4-205394F8A6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6513" y="4599192"/>
              <a:ext cx="697538" cy="850368"/>
              <a:chOff x="313" y="1497"/>
              <a:chExt cx="1152" cy="1014"/>
            </a:xfrm>
          </p:grpSpPr>
          <p:pic>
            <p:nvPicPr>
              <p:cNvPr id="42" name="Picture 354" descr="laptop_stylized_small">
                <a:extLst>
                  <a:ext uri="{FF2B5EF4-FFF2-40B4-BE49-F238E27FC236}">
                    <a16:creationId xmlns:a16="http://schemas.microsoft.com/office/drawing/2014/main" id="{0DF762CE-649D-6E2E-E34A-6625557E1E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355" descr="antenna_stylized">
                <a:extLst>
                  <a:ext uri="{FF2B5EF4-FFF2-40B4-BE49-F238E27FC236}">
                    <a16:creationId xmlns:a16="http://schemas.microsoft.com/office/drawing/2014/main" id="{2093EB56-38FC-24CF-BAA8-CC3D206210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" name="Group 403">
              <a:extLst>
                <a:ext uri="{FF2B5EF4-FFF2-40B4-BE49-F238E27FC236}">
                  <a16:creationId xmlns:a16="http://schemas.microsoft.com/office/drawing/2014/main" id="{C01B35C9-C86E-C986-6B29-DFE7DC9DD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050" y="3932116"/>
              <a:ext cx="828741" cy="710349"/>
              <a:chOff x="2751" y="1851"/>
              <a:chExt cx="462" cy="478"/>
            </a:xfrm>
          </p:grpSpPr>
          <p:pic>
            <p:nvPicPr>
              <p:cNvPr id="45" name="Picture 364" descr="iphone_stylized_small">
                <a:extLst>
                  <a:ext uri="{FF2B5EF4-FFF2-40B4-BE49-F238E27FC236}">
                    <a16:creationId xmlns:a16="http://schemas.microsoft.com/office/drawing/2014/main" id="{4F3E063E-FA20-1586-8719-EC072A2C20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02" descr="antenna_radiation_stylized">
                <a:extLst>
                  <a:ext uri="{FF2B5EF4-FFF2-40B4-BE49-F238E27FC236}">
                    <a16:creationId xmlns:a16="http://schemas.microsoft.com/office/drawing/2014/main" id="{8AC76DD7-5041-5E67-A52E-E8496A211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3268870-0EF9-C22C-1CC8-7695C16B8598}"/>
              </a:ext>
            </a:extLst>
          </p:cNvPr>
          <p:cNvCxnSpPr>
            <a:cxnSpLocks/>
          </p:cNvCxnSpPr>
          <p:nvPr/>
        </p:nvCxnSpPr>
        <p:spPr>
          <a:xfrm flipH="1">
            <a:off x="2250349" y="2537617"/>
            <a:ext cx="1006620" cy="17375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34">
            <a:extLst>
              <a:ext uri="{FF2B5EF4-FFF2-40B4-BE49-F238E27FC236}">
                <a16:creationId xmlns:a16="http://schemas.microsoft.com/office/drawing/2014/main" id="{64F2BDE1-6BBE-26A6-B9E5-CA660619F7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2505" y="2215930"/>
            <a:ext cx="1130465" cy="14966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60D5487-B824-9875-A8EC-2630606E84EC}"/>
              </a:ext>
            </a:extLst>
          </p:cNvPr>
          <p:cNvGrpSpPr/>
          <p:nvPr/>
        </p:nvGrpSpPr>
        <p:grpSpPr>
          <a:xfrm>
            <a:off x="4482311" y="1996924"/>
            <a:ext cx="657392" cy="368668"/>
            <a:chOff x="7493876" y="2774731"/>
            <a:chExt cx="1481958" cy="894622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64B2593-FE0B-6FF8-9E72-F1930C77E4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9D4AC45-B1F5-69B0-2287-6DB9C2BD89D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9B6D23D-B6F0-3901-680E-2255F8335E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BB7DE70F-50D5-3108-27F0-AF10B63767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AF74F59F-DDC1-D7C9-89B0-5E885BD417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5E0E283B-75BC-B3D9-7BB3-D3D730D6EC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38CE066-10CA-3581-1655-ACADEA5AC5B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Content Placeholder 1">
            <a:extLst>
              <a:ext uri="{FF2B5EF4-FFF2-40B4-BE49-F238E27FC236}">
                <a16:creationId xmlns:a16="http://schemas.microsoft.com/office/drawing/2014/main" id="{050C1CCA-F2D2-3DA2-B34C-B493600E5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00166"/>
            <a:ext cx="10515600" cy="2251069"/>
          </a:xfrm>
        </p:spPr>
        <p:txBody>
          <a:bodyPr>
            <a:normAutofit fontScale="92500" lnSpcReduction="20000"/>
          </a:bodyPr>
          <a:lstStyle/>
          <a:p>
            <a:pPr marL="130175" indent="0">
              <a:buNone/>
            </a:pPr>
            <a:r>
              <a:rPr lang="en-US" dirty="0"/>
              <a:t>Base stations (or Access point):</a:t>
            </a:r>
          </a:p>
          <a:p>
            <a:r>
              <a:rPr lang="en-US" dirty="0"/>
              <a:t>Connects end points via a wireless “link”</a:t>
            </a:r>
          </a:p>
          <a:p>
            <a:pPr lvl="1"/>
            <a:r>
              <a:rPr lang="en-US" dirty="0"/>
              <a:t>Shared physical medium</a:t>
            </a:r>
          </a:p>
          <a:p>
            <a:r>
              <a:rPr lang="en-US" dirty="0"/>
              <a:t>Connect to the wired network </a:t>
            </a:r>
          </a:p>
          <a:p>
            <a:pPr lvl="1"/>
            <a:r>
              <a:rPr lang="en-US" dirty="0"/>
              <a:t>E.g., the Internet</a:t>
            </a:r>
          </a:p>
          <a:p>
            <a:pPr lvl="1"/>
            <a:r>
              <a:rPr lang="en-US" dirty="0"/>
              <a:t>Provide connection from user devices to the wired network</a:t>
            </a:r>
          </a:p>
          <a:p>
            <a:pPr marL="46355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1D60A2-DE32-9006-B843-3076D3AE389A}"/>
              </a:ext>
            </a:extLst>
          </p:cNvPr>
          <p:cNvGrpSpPr/>
          <p:nvPr/>
        </p:nvGrpSpPr>
        <p:grpSpPr>
          <a:xfrm>
            <a:off x="6055553" y="2136286"/>
            <a:ext cx="2774996" cy="2371990"/>
            <a:chOff x="276437" y="3366206"/>
            <a:chExt cx="2774996" cy="2371990"/>
          </a:xfrm>
        </p:grpSpPr>
        <p:sp>
          <p:nvSpPr>
            <p:cNvPr id="4" name="Oval 23">
              <a:extLst>
                <a:ext uri="{FF2B5EF4-FFF2-40B4-BE49-F238E27FC236}">
                  <a16:creationId xmlns:a16="http://schemas.microsoft.com/office/drawing/2014/main" id="{1540853E-5FD7-752B-1FCC-1D1A6651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37" y="3366206"/>
              <a:ext cx="2774996" cy="23719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8" name="Group 361">
              <a:extLst>
                <a:ext uri="{FF2B5EF4-FFF2-40B4-BE49-F238E27FC236}">
                  <a16:creationId xmlns:a16="http://schemas.microsoft.com/office/drawing/2014/main" id="{6D1EFF59-EFAA-3880-485A-8F76AFB17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683" y="3999070"/>
              <a:ext cx="856447" cy="673295"/>
              <a:chOff x="1970" y="762"/>
              <a:chExt cx="855" cy="544"/>
            </a:xfrm>
          </p:grpSpPr>
          <p:pic>
            <p:nvPicPr>
              <p:cNvPr id="76" name="Picture 358" descr="access_point_stylized_small">
                <a:extLst>
                  <a:ext uri="{FF2B5EF4-FFF2-40B4-BE49-F238E27FC236}">
                    <a16:creationId xmlns:a16="http://schemas.microsoft.com/office/drawing/2014/main" id="{ADBDD151-88D3-A9B5-2224-C273172546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" y="762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360" descr="antenna_radiation_stylized">
                <a:extLst>
                  <a:ext uri="{FF2B5EF4-FFF2-40B4-BE49-F238E27FC236}">
                    <a16:creationId xmlns:a16="http://schemas.microsoft.com/office/drawing/2014/main" id="{A22B2669-CC12-F792-F2F1-551260F0F2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" y="820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oup 356">
              <a:extLst>
                <a:ext uri="{FF2B5EF4-FFF2-40B4-BE49-F238E27FC236}">
                  <a16:creationId xmlns:a16="http://schemas.microsoft.com/office/drawing/2014/main" id="{3239EA9A-3E59-8B6C-7D4F-21CE74012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6513" y="4599192"/>
              <a:ext cx="697538" cy="850368"/>
              <a:chOff x="313" y="1497"/>
              <a:chExt cx="1152" cy="1014"/>
            </a:xfrm>
          </p:grpSpPr>
          <p:pic>
            <p:nvPicPr>
              <p:cNvPr id="73" name="Picture 354" descr="laptop_stylized_small">
                <a:extLst>
                  <a:ext uri="{FF2B5EF4-FFF2-40B4-BE49-F238E27FC236}">
                    <a16:creationId xmlns:a16="http://schemas.microsoft.com/office/drawing/2014/main" id="{331D46ED-1D41-C95E-2D1B-C13C1D65AF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355" descr="antenna_stylized">
                <a:extLst>
                  <a:ext uri="{FF2B5EF4-FFF2-40B4-BE49-F238E27FC236}">
                    <a16:creationId xmlns:a16="http://schemas.microsoft.com/office/drawing/2014/main" id="{AE96ABB4-998D-853F-11F6-F17FE00662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8" name="Line 34">
            <a:extLst>
              <a:ext uri="{FF2B5EF4-FFF2-40B4-BE49-F238E27FC236}">
                <a16:creationId xmlns:a16="http://schemas.microsoft.com/office/drawing/2014/main" id="{F397D3F0-B4F8-266E-D4A4-F4EC4B2523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39703" y="2295991"/>
            <a:ext cx="1360526" cy="79030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9" name="Picture 354" descr="laptop_stylized_small">
            <a:extLst>
              <a:ext uri="{FF2B5EF4-FFF2-40B4-BE49-F238E27FC236}">
                <a16:creationId xmlns:a16="http://schemas.microsoft.com/office/drawing/2014/main" id="{7E43ACB9-310F-C14A-E1CF-14496232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79" y="3363858"/>
            <a:ext cx="697538" cy="6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55" descr="antenna_stylized">
            <a:extLst>
              <a:ext uri="{FF2B5EF4-FFF2-40B4-BE49-F238E27FC236}">
                <a16:creationId xmlns:a16="http://schemas.microsoft.com/office/drawing/2014/main" id="{D3996F5F-65AD-7ED0-0D04-C2B5F947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94" y="3153554"/>
            <a:ext cx="673923" cy="54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Line 34">
            <a:extLst>
              <a:ext uri="{FF2B5EF4-FFF2-40B4-BE49-F238E27FC236}">
                <a16:creationId xmlns:a16="http://schemas.microsoft.com/office/drawing/2014/main" id="{99AFB07C-7887-DDA7-E4BD-DA45A379ED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899" y="1717835"/>
            <a:ext cx="437304" cy="30942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8028406-D478-DAAE-9653-6BE7C1631092}"/>
              </a:ext>
            </a:extLst>
          </p:cNvPr>
          <p:cNvCxnSpPr>
            <a:cxnSpLocks/>
          </p:cNvCxnSpPr>
          <p:nvPr/>
        </p:nvCxnSpPr>
        <p:spPr>
          <a:xfrm flipH="1">
            <a:off x="3182978" y="3287532"/>
            <a:ext cx="3271178" cy="131929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354" descr="laptop_stylized_small">
            <a:extLst>
              <a:ext uri="{FF2B5EF4-FFF2-40B4-BE49-F238E27FC236}">
                <a16:creationId xmlns:a16="http://schemas.microsoft.com/office/drawing/2014/main" id="{800729C1-6CDD-E54A-E548-6CEFF52D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21" y="2462354"/>
            <a:ext cx="697538" cy="6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55" descr="antenna_stylized">
            <a:extLst>
              <a:ext uri="{FF2B5EF4-FFF2-40B4-BE49-F238E27FC236}">
                <a16:creationId xmlns:a16="http://schemas.microsoft.com/office/drawing/2014/main" id="{AFE0D9FB-4C4B-16D8-7EDA-702985FC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36" y="2252050"/>
            <a:ext cx="673923" cy="54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9" y="235921"/>
            <a:ext cx="10869259" cy="894622"/>
          </a:xfrm>
        </p:spPr>
        <p:txBody>
          <a:bodyPr>
            <a:normAutofit/>
          </a:bodyPr>
          <a:lstStyle/>
          <a:p>
            <a:r>
              <a:rPr lang="en-US" dirty="0"/>
              <a:t>Wireless link characteristics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57B6F7-FFAB-CF45-9050-F598CF6820AB}"/>
              </a:ext>
            </a:extLst>
          </p:cNvPr>
          <p:cNvSpPr txBox="1">
            <a:spLocks noChangeArrowheads="1"/>
          </p:cNvSpPr>
          <p:nvPr/>
        </p:nvSpPr>
        <p:spPr>
          <a:xfrm>
            <a:off x="433741" y="1525692"/>
            <a:ext cx="10869259" cy="1760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7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fading (attenuation) </a:t>
            </a:r>
          </a:p>
          <a:p>
            <a:pPr marL="865187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radio signal attenuates (loses power) as it propagates (free space “path loss”)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140DEB57-44A4-CA0C-19D1-FCA0A7B37BBA}"/>
              </a:ext>
            </a:extLst>
          </p:cNvPr>
          <p:cNvSpPr txBox="1">
            <a:spLocks noChangeArrowheads="1"/>
          </p:cNvSpPr>
          <p:nvPr/>
        </p:nvSpPr>
        <p:spPr>
          <a:xfrm>
            <a:off x="433740" y="3230748"/>
            <a:ext cx="10869259" cy="2617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7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noise</a:t>
            </a:r>
          </a:p>
          <a:p>
            <a:pPr marL="865187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received signal is a combination of attenuated original signal and background noise in the environment -&gt; more “</a:t>
            </a:r>
            <a:r>
              <a:rPr lang="en-US" sz="2800" dirty="0">
                <a:solidFill>
                  <a:srgbClr val="0000A8"/>
                </a:solidFill>
              </a:rPr>
              <a:t>lossy”</a:t>
            </a:r>
            <a:r>
              <a:rPr lang="en-US" sz="2800" dirty="0"/>
              <a:t> than wired link</a:t>
            </a:r>
          </a:p>
          <a:p>
            <a:pPr marL="865187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A8"/>
                </a:solidFill>
                <a:cs typeface="+mn-cs"/>
              </a:rPr>
              <a:t>SNR</a:t>
            </a:r>
            <a:r>
              <a:rPr lang="en-US" sz="2800" kern="0" dirty="0">
                <a:cs typeface="+mn-cs"/>
              </a:rPr>
              <a:t>: signal-to-noise ratio</a:t>
            </a:r>
          </a:p>
          <a:p>
            <a:pPr marL="1085850" lvl="1" indent="-274638">
              <a:lnSpc>
                <a:spcPct val="100000"/>
              </a:lnSpc>
              <a:defRPr/>
            </a:pPr>
            <a:r>
              <a:rPr lang="en-US" sz="2800" dirty="0"/>
              <a:t>larger SNR -&gt; lower bit error rate (BER) -- easier to extract signal from noise (a “good thing”)</a:t>
            </a:r>
          </a:p>
        </p:txBody>
      </p:sp>
    </p:spTree>
    <p:extLst>
      <p:ext uri="{BB962C8B-B14F-4D97-AF65-F5344CB8AC3E}">
        <p14:creationId xmlns:p14="http://schemas.microsoft.com/office/powerpoint/2010/main" val="6842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70">
            <a:extLst>
              <a:ext uri="{FF2B5EF4-FFF2-40B4-BE49-F238E27FC236}">
                <a16:creationId xmlns:a16="http://schemas.microsoft.com/office/drawing/2014/main" id="{74CC21E7-8D8F-BE42-B6A9-4A812307A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532" y="1346255"/>
            <a:ext cx="5591537" cy="50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  <a:cs typeface="+mn-cs"/>
              </a:rPr>
              <a:t>Attenuation</a:t>
            </a:r>
            <a:r>
              <a:rPr lang="en-US" sz="2400" dirty="0">
                <a:solidFill>
                  <a:srgbClr val="C00000"/>
                </a:solidFill>
                <a:cs typeface="+mn-cs"/>
              </a:rPr>
              <a:t> also causes “hidden terminals”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  <a:cs typeface="+mn-cs"/>
            </a:endParaRP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A, C can not hear each other interfering at B</a:t>
            </a:r>
          </a:p>
        </p:txBody>
      </p:sp>
      <p:grpSp>
        <p:nvGrpSpPr>
          <p:cNvPr id="107" name="Group 356">
            <a:extLst>
              <a:ext uri="{FF2B5EF4-FFF2-40B4-BE49-F238E27FC236}">
                <a16:creationId xmlns:a16="http://schemas.microsoft.com/office/drawing/2014/main" id="{58A73542-A8C2-3747-8963-FA5E2C4C09C5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2183416"/>
            <a:ext cx="627062" cy="642937"/>
            <a:chOff x="313" y="1497"/>
            <a:chExt cx="1152" cy="1014"/>
          </a:xfrm>
        </p:grpSpPr>
        <p:pic>
          <p:nvPicPr>
            <p:cNvPr id="108" name="Picture 354" descr="laptop_stylized_small">
              <a:extLst>
                <a:ext uri="{FF2B5EF4-FFF2-40B4-BE49-F238E27FC236}">
                  <a16:creationId xmlns:a16="http://schemas.microsoft.com/office/drawing/2014/main" id="{B2EACC5A-1F17-F14E-B327-E3058A614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355" descr="antenna_stylized">
              <a:extLst>
                <a:ext uri="{FF2B5EF4-FFF2-40B4-BE49-F238E27FC236}">
                  <a16:creationId xmlns:a16="http://schemas.microsoft.com/office/drawing/2014/main" id="{3DC5A5D2-F456-6C4C-B076-22D375BC3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F64D421C-A8EA-AA46-9CF6-1F440BA24764}"/>
              </a:ext>
            </a:extLst>
          </p:cNvPr>
          <p:cNvSpPr>
            <a:spLocks/>
          </p:cNvSpPr>
          <p:nvPr/>
        </p:nvSpPr>
        <p:spPr bwMode="auto">
          <a:xfrm>
            <a:off x="2101850" y="2026253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" name="Line 26">
            <a:extLst>
              <a:ext uri="{FF2B5EF4-FFF2-40B4-BE49-F238E27FC236}">
                <a16:creationId xmlns:a16="http://schemas.microsoft.com/office/drawing/2014/main" id="{21069D36-C753-C94F-A501-02B3B81CDA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5025" y="3240691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" name="Line 27">
            <a:extLst>
              <a:ext uri="{FF2B5EF4-FFF2-40B4-BE49-F238E27FC236}">
                <a16:creationId xmlns:a16="http://schemas.microsoft.com/office/drawing/2014/main" id="{D088846B-014D-2C40-A52B-2FC53A963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25" y="2761266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" name="Text Box 28">
            <a:extLst>
              <a:ext uri="{FF2B5EF4-FFF2-40B4-BE49-F238E27FC236}">
                <a16:creationId xmlns:a16="http://schemas.microsoft.com/office/drawing/2014/main" id="{BB572165-F49B-6548-85B2-DCB2FAF2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3132741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15" name="Text Box 29">
            <a:extLst>
              <a:ext uri="{FF2B5EF4-FFF2-40B4-BE49-F238E27FC236}">
                <a16:creationId xmlns:a16="http://schemas.microsoft.com/office/drawing/2014/main" id="{F727CB4B-B31D-B44A-8126-9A73973F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2905728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16" name="Text Box 30">
            <a:extLst>
              <a:ext uri="{FF2B5EF4-FFF2-40B4-BE49-F238E27FC236}">
                <a16:creationId xmlns:a16="http://schemas.microsoft.com/office/drawing/2014/main" id="{E7687122-B847-5F42-A300-D5553034D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2200878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17" name="Rectangle 32">
            <a:extLst>
              <a:ext uri="{FF2B5EF4-FFF2-40B4-BE49-F238E27FC236}">
                <a16:creationId xmlns:a16="http://schemas.microsoft.com/office/drawing/2014/main" id="{849DF770-B526-8044-9F6D-6C14557B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1346255"/>
            <a:ext cx="5372099" cy="45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Hidden terminal problem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800" dirty="0">
              <a:solidFill>
                <a:srgbClr val="C00000"/>
              </a:solidFill>
              <a:ea typeface="ＭＳ Ｐゴシック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800" dirty="0">
              <a:solidFill>
                <a:srgbClr val="C00000"/>
              </a:solidFill>
              <a:ea typeface="ＭＳ Ｐゴシック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800" dirty="0">
              <a:solidFill>
                <a:srgbClr val="C00000"/>
              </a:solidFill>
              <a:ea typeface="ＭＳ Ｐゴシック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800" dirty="0">
              <a:solidFill>
                <a:srgbClr val="C00000"/>
              </a:solidFill>
              <a:ea typeface="ＭＳ Ｐゴシック" charset="0"/>
            </a:endParaRPr>
          </a:p>
          <a:p>
            <a:pPr marL="277813" indent="-277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B, A hear each other</a:t>
            </a:r>
          </a:p>
          <a:p>
            <a:pPr marL="277813" indent="-277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B, C hear each other</a:t>
            </a:r>
          </a:p>
          <a:p>
            <a:pPr marL="277813" indent="-277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A, C can not hear each other means A, C unaware of their interference at B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31" name="Group 356">
            <a:extLst>
              <a:ext uri="{FF2B5EF4-FFF2-40B4-BE49-F238E27FC236}">
                <a16:creationId xmlns:a16="http://schemas.microsoft.com/office/drawing/2014/main" id="{4CA07968-03D3-0041-BCA1-C9FDA0B76EA9}"/>
              </a:ext>
            </a:extLst>
          </p:cNvPr>
          <p:cNvGrpSpPr>
            <a:grpSpLocks/>
          </p:cNvGrpSpPr>
          <p:nvPr/>
        </p:nvGrpSpPr>
        <p:grpSpPr bwMode="auto">
          <a:xfrm>
            <a:off x="4329113" y="2732691"/>
            <a:ext cx="627062" cy="642937"/>
            <a:chOff x="313" y="1497"/>
            <a:chExt cx="1152" cy="1014"/>
          </a:xfrm>
        </p:grpSpPr>
        <p:pic>
          <p:nvPicPr>
            <p:cNvPr id="132" name="Picture 354" descr="laptop_stylized_small">
              <a:extLst>
                <a:ext uri="{FF2B5EF4-FFF2-40B4-BE49-F238E27FC236}">
                  <a16:creationId xmlns:a16="http://schemas.microsoft.com/office/drawing/2014/main" id="{7306B260-74E1-5346-A521-CA70EAD7E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355" descr="antenna_stylized">
              <a:extLst>
                <a:ext uri="{FF2B5EF4-FFF2-40B4-BE49-F238E27FC236}">
                  <a16:creationId xmlns:a16="http://schemas.microsoft.com/office/drawing/2014/main" id="{C6C0BA51-6B06-3B4F-AAD9-C22224D55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4" name="Group 356">
            <a:extLst>
              <a:ext uri="{FF2B5EF4-FFF2-40B4-BE49-F238E27FC236}">
                <a16:creationId xmlns:a16="http://schemas.microsoft.com/office/drawing/2014/main" id="{CB4DEA0C-C72B-0346-A94A-CBBD910F3304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2873978"/>
            <a:ext cx="627062" cy="644525"/>
            <a:chOff x="313" y="1497"/>
            <a:chExt cx="1152" cy="1014"/>
          </a:xfrm>
        </p:grpSpPr>
        <p:pic>
          <p:nvPicPr>
            <p:cNvPr id="135" name="Picture 354" descr="laptop_stylized_small">
              <a:extLst>
                <a:ext uri="{FF2B5EF4-FFF2-40B4-BE49-F238E27FC236}">
                  <a16:creationId xmlns:a16="http://schemas.microsoft.com/office/drawing/2014/main" id="{A761A985-95DE-D44A-832C-B5DA90484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355" descr="antenna_stylized">
              <a:extLst>
                <a:ext uri="{FF2B5EF4-FFF2-40B4-BE49-F238E27FC236}">
                  <a16:creationId xmlns:a16="http://schemas.microsoft.com/office/drawing/2014/main" id="{446B3308-57E8-114D-BAF3-DDE4A94E2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" name="Text Box 47">
            <a:extLst>
              <a:ext uri="{FF2B5EF4-FFF2-40B4-BE49-F238E27FC236}">
                <a16:creationId xmlns:a16="http://schemas.microsoft.com/office/drawing/2014/main" id="{B8F31A07-848A-D74E-8DBD-79B37EA17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247202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19" name="Text Box 48">
            <a:extLst>
              <a:ext uri="{FF2B5EF4-FFF2-40B4-BE49-F238E27FC236}">
                <a16:creationId xmlns:a16="http://schemas.microsoft.com/office/drawing/2014/main" id="{C56F1E10-F34C-5843-B22F-044D7AE1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038" y="246884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0" name="Text Box 49">
            <a:extLst>
              <a:ext uri="{FF2B5EF4-FFF2-40B4-BE49-F238E27FC236}">
                <a16:creationId xmlns:a16="http://schemas.microsoft.com/office/drawing/2014/main" id="{8E660AD6-612A-EF49-8651-60E1F6568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138" y="251170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1" name="Text Box 55">
            <a:extLst>
              <a:ext uri="{FF2B5EF4-FFF2-40B4-BE49-F238E27FC236}">
                <a16:creationId xmlns:a16="http://schemas.microsoft.com/office/drawing/2014/main" id="{64FC93FB-1EDD-AE49-90C3-D92B5ADF9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329910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22" name="Line 60">
            <a:extLst>
              <a:ext uri="{FF2B5EF4-FFF2-40B4-BE49-F238E27FC236}">
                <a16:creationId xmlns:a16="http://schemas.microsoft.com/office/drawing/2014/main" id="{FABA226A-B439-064D-8234-9686E5506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4327808"/>
            <a:ext cx="3263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3" name="Line 61">
            <a:extLst>
              <a:ext uri="{FF2B5EF4-FFF2-40B4-BE49-F238E27FC236}">
                <a16:creationId xmlns:a16="http://schemas.microsoft.com/office/drawing/2014/main" id="{22C32468-EE2B-2E4C-B22A-60D2BC6BF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4238" y="3148295"/>
            <a:ext cx="0" cy="1138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4" name="Freeform 62">
            <a:extLst>
              <a:ext uri="{FF2B5EF4-FFF2-40B4-BE49-F238E27FC236}">
                <a16:creationId xmlns:a16="http://schemas.microsoft.com/office/drawing/2014/main" id="{4A0B08BE-766C-DE4A-820F-57A89FD06857}"/>
              </a:ext>
            </a:extLst>
          </p:cNvPr>
          <p:cNvSpPr>
            <a:spLocks/>
          </p:cNvSpPr>
          <p:nvPr/>
        </p:nvSpPr>
        <p:spPr bwMode="auto">
          <a:xfrm>
            <a:off x="7316788" y="320385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" name="Text Box 63">
            <a:extLst>
              <a:ext uri="{FF2B5EF4-FFF2-40B4-BE49-F238E27FC236}">
                <a16:creationId xmlns:a16="http://schemas.microsoft.com/office/drawing/2014/main" id="{F540644C-8058-2E44-97EC-92D26AD8F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429129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26" name="Freeform 65">
            <a:extLst>
              <a:ext uri="{FF2B5EF4-FFF2-40B4-BE49-F238E27FC236}">
                <a16:creationId xmlns:a16="http://schemas.microsoft.com/office/drawing/2014/main" id="{C12F975E-D1B5-414F-8341-03DCBA174B3E}"/>
              </a:ext>
            </a:extLst>
          </p:cNvPr>
          <p:cNvSpPr>
            <a:spLocks/>
          </p:cNvSpPr>
          <p:nvPr/>
        </p:nvSpPr>
        <p:spPr bwMode="auto">
          <a:xfrm flipH="1">
            <a:off x="7412038" y="317369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3333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7" name="Text Box 66">
            <a:extLst>
              <a:ext uri="{FF2B5EF4-FFF2-40B4-BE49-F238E27FC236}">
                <a16:creationId xmlns:a16="http://schemas.microsoft.com/office/drawing/2014/main" id="{65ACABD3-44F1-4A49-8D29-DA46DD5FE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613" y="322767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3333CC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>
                <a:solidFill>
                  <a:srgbClr val="3333CC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>
                <a:solidFill>
                  <a:srgbClr val="3333CC"/>
                </a:solidFill>
                <a:latin typeface="Arial" charset="0"/>
                <a:cs typeface="Arial" charset="0"/>
              </a:rPr>
              <a:t>s signal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3333CC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28" name="Line 67">
            <a:extLst>
              <a:ext uri="{FF2B5EF4-FFF2-40B4-BE49-F238E27FC236}">
                <a16:creationId xmlns:a16="http://schemas.microsoft.com/office/drawing/2014/main" id="{FA65E92F-3E66-5349-83A8-F1F9788C64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3650" y="3035583"/>
            <a:ext cx="26988" cy="12636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9" name="Line 68">
            <a:extLst>
              <a:ext uri="{FF2B5EF4-FFF2-40B4-BE49-F238E27FC236}">
                <a16:creationId xmlns:a16="http://schemas.microsoft.com/office/drawing/2014/main" id="{FC263470-E015-7A4B-8414-9AF10F248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4438" y="3103845"/>
            <a:ext cx="0" cy="12080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0" name="Line 69">
            <a:extLst>
              <a:ext uri="{FF2B5EF4-FFF2-40B4-BE49-F238E27FC236}">
                <a16:creationId xmlns:a16="http://schemas.microsoft.com/office/drawing/2014/main" id="{582AF92B-D547-DD40-BF8A-97F1F2200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5525" y="3087970"/>
            <a:ext cx="0" cy="11811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7" name="Group 356">
            <a:extLst>
              <a:ext uri="{FF2B5EF4-FFF2-40B4-BE49-F238E27FC236}">
                <a16:creationId xmlns:a16="http://schemas.microsoft.com/office/drawing/2014/main" id="{CB7E2FE1-4A7B-C84A-BAD4-7D682114705F}"/>
              </a:ext>
            </a:extLst>
          </p:cNvPr>
          <p:cNvGrpSpPr>
            <a:grpSpLocks/>
          </p:cNvGrpSpPr>
          <p:nvPr/>
        </p:nvGrpSpPr>
        <p:grpSpPr bwMode="auto">
          <a:xfrm>
            <a:off x="7340600" y="2333908"/>
            <a:ext cx="627063" cy="642937"/>
            <a:chOff x="313" y="1497"/>
            <a:chExt cx="1152" cy="1014"/>
          </a:xfrm>
        </p:grpSpPr>
        <p:pic>
          <p:nvPicPr>
            <p:cNvPr id="138" name="Picture 354" descr="laptop_stylized_small">
              <a:extLst>
                <a:ext uri="{FF2B5EF4-FFF2-40B4-BE49-F238E27FC236}">
                  <a16:creationId xmlns:a16="http://schemas.microsoft.com/office/drawing/2014/main" id="{AA79C3F4-46C7-0349-85E1-BA552B997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355" descr="antenna_stylized">
              <a:extLst>
                <a:ext uri="{FF2B5EF4-FFF2-40B4-BE49-F238E27FC236}">
                  <a16:creationId xmlns:a16="http://schemas.microsoft.com/office/drawing/2014/main" id="{4E6FF8B2-4F7E-B945-BE46-C86EBBCBE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0" name="Group 356">
            <a:extLst>
              <a:ext uri="{FF2B5EF4-FFF2-40B4-BE49-F238E27FC236}">
                <a16:creationId xmlns:a16="http://schemas.microsoft.com/office/drawing/2014/main" id="{D72B8EE2-805B-4341-8FF7-2156BB1248A0}"/>
              </a:ext>
            </a:extLst>
          </p:cNvPr>
          <p:cNvGrpSpPr>
            <a:grpSpLocks/>
          </p:cNvGrpSpPr>
          <p:nvPr/>
        </p:nvGrpSpPr>
        <p:grpSpPr bwMode="auto">
          <a:xfrm>
            <a:off x="8529638" y="2373595"/>
            <a:ext cx="627062" cy="644525"/>
            <a:chOff x="313" y="1497"/>
            <a:chExt cx="1152" cy="1014"/>
          </a:xfrm>
        </p:grpSpPr>
        <p:pic>
          <p:nvPicPr>
            <p:cNvPr id="141" name="Picture 354" descr="laptop_stylized_small">
              <a:extLst>
                <a:ext uri="{FF2B5EF4-FFF2-40B4-BE49-F238E27FC236}">
                  <a16:creationId xmlns:a16="http://schemas.microsoft.com/office/drawing/2014/main" id="{293E3A24-0E7E-C64F-AE1D-F2A4EBBDD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355" descr="antenna_stylized">
              <a:extLst>
                <a:ext uri="{FF2B5EF4-FFF2-40B4-BE49-F238E27FC236}">
                  <a16:creationId xmlns:a16="http://schemas.microsoft.com/office/drawing/2014/main" id="{456A11D2-A09B-574E-BA78-CF1896EC1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" name="Group 356">
            <a:extLst>
              <a:ext uri="{FF2B5EF4-FFF2-40B4-BE49-F238E27FC236}">
                <a16:creationId xmlns:a16="http://schemas.microsoft.com/office/drawing/2014/main" id="{5473C3B0-61A5-E547-88B5-91B90BF959BC}"/>
              </a:ext>
            </a:extLst>
          </p:cNvPr>
          <p:cNvGrpSpPr>
            <a:grpSpLocks/>
          </p:cNvGrpSpPr>
          <p:nvPr/>
        </p:nvGrpSpPr>
        <p:grpSpPr bwMode="auto">
          <a:xfrm>
            <a:off x="9605963" y="1958975"/>
            <a:ext cx="627062" cy="642938"/>
            <a:chOff x="313" y="1497"/>
            <a:chExt cx="1152" cy="1014"/>
          </a:xfrm>
        </p:grpSpPr>
        <p:pic>
          <p:nvPicPr>
            <p:cNvPr id="144" name="Picture 354" descr="laptop_stylized_small">
              <a:extLst>
                <a:ext uri="{FF2B5EF4-FFF2-40B4-BE49-F238E27FC236}">
                  <a16:creationId xmlns:a16="http://schemas.microsoft.com/office/drawing/2014/main" id="{ACC81BEE-6A25-1047-B556-F5C390402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355" descr="antenna_stylized">
              <a:extLst>
                <a:ext uri="{FF2B5EF4-FFF2-40B4-BE49-F238E27FC236}">
                  <a16:creationId xmlns:a16="http://schemas.microsoft.com/office/drawing/2014/main" id="{13857146-FCD5-1B4A-A5AA-EB8B2F5A6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60D8960B-043D-F875-3096-F0FE3079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251553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Wireless link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3926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uiExpand="1" build="p"/>
      <p:bldP spid="118" grpId="0"/>
      <p:bldP spid="119" grpId="0"/>
      <p:bldP spid="120" grpId="0"/>
      <p:bldP spid="121" grpId="0"/>
      <p:bldP spid="122" grpId="0" animBg="1"/>
      <p:bldP spid="123" grpId="0" animBg="1"/>
      <p:bldP spid="124" grpId="0" animBg="1"/>
      <p:bldP spid="125" grpId="0"/>
      <p:bldP spid="126" grpId="0" animBg="1"/>
      <p:bldP spid="127" grpId="0"/>
      <p:bldP spid="128" grpId="0" animBg="1"/>
      <p:bldP spid="129" grpId="0" animBg="1"/>
      <p:bldP spid="1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>
            <a:extLst>
              <a:ext uri="{FF2B5EF4-FFF2-40B4-BE49-F238E27FC236}">
                <a16:creationId xmlns:a16="http://schemas.microsoft.com/office/drawing/2014/main" id="{1C17C172-1306-D30D-745F-0B6F31F8B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Wireless vs. Wired for multi-access channel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5079A67E-8243-0F8E-8E75-48ECC0262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altLang="en-US" dirty="0"/>
          </a:p>
          <a:p>
            <a:pPr marL="457200" indent="-457200"/>
            <a:r>
              <a:rPr lang="en-US" altLang="en-US" dirty="0"/>
              <a:t>CSMA/CD tells whether or not there is some activity on the transmitter</a:t>
            </a:r>
          </a:p>
          <a:p>
            <a:pPr marL="457200" indent="-457200"/>
            <a:r>
              <a:rPr lang="en-US" altLang="en-US" dirty="0"/>
              <a:t>In a wired setting, the transmitted can see all the activity on the channel. So, this is enough.</a:t>
            </a:r>
          </a:p>
          <a:p>
            <a:pPr marL="457200" indent="-457200"/>
            <a:r>
              <a:rPr lang="en-US" altLang="en-US" dirty="0"/>
              <a:t>In a wireless setting, the transmitter does not necessary see all the activity on the channel.</a:t>
            </a:r>
          </a:p>
          <a:p>
            <a:pPr marL="800100" lvl="1" indent="-457200"/>
            <a:r>
              <a:rPr lang="en-US" altLang="en-US" dirty="0"/>
              <a:t>We need some extra mechanisms!</a:t>
            </a:r>
          </a:p>
          <a:p>
            <a:pPr marL="457200" indent="-457200"/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CSMA/CA protocol</a:t>
            </a:r>
            <a:endParaRPr lang="en-US" dirty="0">
              <a:latin typeface="+mn-lt"/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6F0333A-83DD-F74F-A348-96E317587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298575"/>
            <a:ext cx="6686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sender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sense channel idle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DIFS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entire frame (no CD)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3" name="Line 5">
            <a:extLst>
              <a:ext uri="{FF2B5EF4-FFF2-40B4-BE49-F238E27FC236}">
                <a16:creationId xmlns:a16="http://schemas.microsoft.com/office/drawing/2014/main" id="{9E2A2F29-B074-5A4D-BB4E-83CB4190D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0" y="20923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3460FF9-273C-2341-A83B-21612A1CB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0538" y="20796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ED919692-31A8-054F-9C95-2A52F2A13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17351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9D11CDA0-1D11-3047-9C1E-3B00DB6D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17446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67" name="Group 23">
            <a:extLst>
              <a:ext uri="{FF2B5EF4-FFF2-40B4-BE49-F238E27FC236}">
                <a16:creationId xmlns:a16="http://schemas.microsoft.com/office/drawing/2014/main" id="{DB72C6B2-5F42-674D-8FCA-0841D0870691}"/>
              </a:ext>
            </a:extLst>
          </p:cNvPr>
          <p:cNvGrpSpPr>
            <a:grpSpLocks/>
          </p:cNvGrpSpPr>
          <p:nvPr/>
        </p:nvGrpSpPr>
        <p:grpSpPr bwMode="auto">
          <a:xfrm>
            <a:off x="8035925" y="2389188"/>
            <a:ext cx="2616200" cy="1690687"/>
            <a:chOff x="3614" y="1617"/>
            <a:chExt cx="1648" cy="1065"/>
          </a:xfrm>
        </p:grpSpPr>
        <p:grpSp>
          <p:nvGrpSpPr>
            <p:cNvPr id="68" name="Group 22">
              <a:extLst>
                <a:ext uri="{FF2B5EF4-FFF2-40B4-BE49-F238E27FC236}">
                  <a16:creationId xmlns:a16="http://schemas.microsoft.com/office/drawing/2014/main" id="{DD95C74A-C16D-0B47-A0ED-FFDE08168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72" name="AutoShape 11">
                <a:extLst>
                  <a:ext uri="{FF2B5EF4-FFF2-40B4-BE49-F238E27FC236}">
                    <a16:creationId xmlns:a16="http://schemas.microsoft.com/office/drawing/2014/main" id="{D9BC3A4E-3207-B048-A31E-196D97B69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12">
                <a:extLst>
                  <a:ext uri="{FF2B5EF4-FFF2-40B4-BE49-F238E27FC236}">
                    <a16:creationId xmlns:a16="http://schemas.microsoft.com/office/drawing/2014/main" id="{F79FF5B8-A321-E743-B75F-A96DCDF80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9" name="Group 20">
              <a:extLst>
                <a:ext uri="{FF2B5EF4-FFF2-40B4-BE49-F238E27FC236}">
                  <a16:creationId xmlns:a16="http://schemas.microsoft.com/office/drawing/2014/main" id="{11B7C547-387E-4B43-9647-F39A2BBF52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4D50A1EF-833D-AE4E-A262-4DC955733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" name="Text Box 18">
                <a:extLst>
                  <a:ext uri="{FF2B5EF4-FFF2-40B4-BE49-F238E27FC236}">
                    <a16:creationId xmlns:a16="http://schemas.microsoft.com/office/drawing/2014/main" id="{77E61552-4FF0-FB44-8642-9FAF013E8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74" name="Group 24">
            <a:extLst>
              <a:ext uri="{FF2B5EF4-FFF2-40B4-BE49-F238E27FC236}">
                <a16:creationId xmlns:a16="http://schemas.microsoft.com/office/drawing/2014/main" id="{F39FAC8C-CE88-F844-B77D-4E73F96D7AA0}"/>
              </a:ext>
            </a:extLst>
          </p:cNvPr>
          <p:cNvGrpSpPr>
            <a:grpSpLocks/>
          </p:cNvGrpSpPr>
          <p:nvPr/>
        </p:nvGrpSpPr>
        <p:grpSpPr bwMode="auto">
          <a:xfrm>
            <a:off x="8718550" y="4089400"/>
            <a:ext cx="2511425" cy="923925"/>
            <a:chOff x="4044" y="2688"/>
            <a:chExt cx="1582" cy="582"/>
          </a:xfrm>
        </p:grpSpPr>
        <p:sp>
          <p:nvSpPr>
            <p:cNvPr id="75" name="Text Box 14">
              <a:extLst>
                <a:ext uri="{FF2B5EF4-FFF2-40B4-BE49-F238E27FC236}">
                  <a16:creationId xmlns:a16="http://schemas.microsoft.com/office/drawing/2014/main" id="{121CEDFD-A8A3-3C4E-85EF-92C0E6F78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SIFS</a:t>
              </a:r>
            </a:p>
          </p:txBody>
        </p:sp>
        <p:sp>
          <p:nvSpPr>
            <p:cNvPr id="76" name="AutoShape 15">
              <a:extLst>
                <a:ext uri="{FF2B5EF4-FFF2-40B4-BE49-F238E27FC236}">
                  <a16:creationId xmlns:a16="http://schemas.microsoft.com/office/drawing/2014/main" id="{E6E8F24A-63B2-EF45-AC8E-09F08CD033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77" name="Group 21">
              <a:extLst>
                <a:ext uri="{FF2B5EF4-FFF2-40B4-BE49-F238E27FC236}">
                  <a16:creationId xmlns:a16="http://schemas.microsoft.com/office/drawing/2014/main" id="{22A21D51-0387-824E-9A0B-5EA74DE9E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7FAC184E-6A68-7746-9D42-6F57DF8E2C1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" name="Text Box 19">
                <a:extLst>
                  <a:ext uri="{FF2B5EF4-FFF2-40B4-BE49-F238E27FC236}">
                    <a16:creationId xmlns:a16="http://schemas.microsoft.com/office/drawing/2014/main" id="{9873A3A6-6621-884E-A2FD-7CEFD2BCF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ACK</a:t>
                </a:r>
              </a:p>
            </p:txBody>
          </p:sp>
        </p:grpSp>
      </p:grpSp>
      <p:sp>
        <p:nvSpPr>
          <p:cNvPr id="80" name="Rectangle 3">
            <a:extLst>
              <a:ext uri="{FF2B5EF4-FFF2-40B4-BE49-F238E27FC236}">
                <a16:creationId xmlns:a16="http://schemas.microsoft.com/office/drawing/2014/main" id="{6F028A54-FC92-ED46-A0E0-E6240E00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5370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1776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receiver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lang="en-US" sz="24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frame received OK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return ACK after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SIFS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(ACK needed due to hidden terminal problem)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E65452D-F042-8F4E-9B73-3034C5D8F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812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 if sense channel busy 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start random backoff 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timer counts down while channel idle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when timer expires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no ACK, increase random backoff interval, repeat 2</a:t>
            </a:r>
          </a:p>
        </p:txBody>
      </p:sp>
    </p:spTree>
    <p:extLst>
      <p:ext uri="{BB962C8B-B14F-4D97-AF65-F5344CB8AC3E}">
        <p14:creationId xmlns:p14="http://schemas.microsoft.com/office/powerpoint/2010/main" val="22178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  <p:bldP spid="2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CSMA/CA protocol</a:t>
            </a:r>
            <a:endParaRPr lang="en-US" dirty="0">
              <a:latin typeface="+mn-lt"/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6F0333A-83DD-F74F-A348-96E317587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298575"/>
            <a:ext cx="6686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sender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sense channel idle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DIFS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entire frame (no CD)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3" name="Line 5">
            <a:extLst>
              <a:ext uri="{FF2B5EF4-FFF2-40B4-BE49-F238E27FC236}">
                <a16:creationId xmlns:a16="http://schemas.microsoft.com/office/drawing/2014/main" id="{9E2A2F29-B074-5A4D-BB4E-83CB4190D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0" y="20923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3460FF9-273C-2341-A83B-21612A1CB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0538" y="20796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ED919692-31A8-054F-9C95-2A52F2A13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17351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9D11CDA0-1D11-3047-9C1E-3B00DB6D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17446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67" name="Group 23">
            <a:extLst>
              <a:ext uri="{FF2B5EF4-FFF2-40B4-BE49-F238E27FC236}">
                <a16:creationId xmlns:a16="http://schemas.microsoft.com/office/drawing/2014/main" id="{DB72C6B2-5F42-674D-8FCA-0841D0870691}"/>
              </a:ext>
            </a:extLst>
          </p:cNvPr>
          <p:cNvGrpSpPr>
            <a:grpSpLocks/>
          </p:cNvGrpSpPr>
          <p:nvPr/>
        </p:nvGrpSpPr>
        <p:grpSpPr bwMode="auto">
          <a:xfrm>
            <a:off x="8035925" y="2389188"/>
            <a:ext cx="2616200" cy="1690687"/>
            <a:chOff x="3614" y="1617"/>
            <a:chExt cx="1648" cy="1065"/>
          </a:xfrm>
        </p:grpSpPr>
        <p:grpSp>
          <p:nvGrpSpPr>
            <p:cNvPr id="68" name="Group 22">
              <a:extLst>
                <a:ext uri="{FF2B5EF4-FFF2-40B4-BE49-F238E27FC236}">
                  <a16:creationId xmlns:a16="http://schemas.microsoft.com/office/drawing/2014/main" id="{DD95C74A-C16D-0B47-A0ED-FFDE08168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72" name="AutoShape 11">
                <a:extLst>
                  <a:ext uri="{FF2B5EF4-FFF2-40B4-BE49-F238E27FC236}">
                    <a16:creationId xmlns:a16="http://schemas.microsoft.com/office/drawing/2014/main" id="{D9BC3A4E-3207-B048-A31E-196D97B69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12">
                <a:extLst>
                  <a:ext uri="{FF2B5EF4-FFF2-40B4-BE49-F238E27FC236}">
                    <a16:creationId xmlns:a16="http://schemas.microsoft.com/office/drawing/2014/main" id="{F79FF5B8-A321-E743-B75F-A96DCDF80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9" name="Group 20">
              <a:extLst>
                <a:ext uri="{FF2B5EF4-FFF2-40B4-BE49-F238E27FC236}">
                  <a16:creationId xmlns:a16="http://schemas.microsoft.com/office/drawing/2014/main" id="{11B7C547-387E-4B43-9647-F39A2BBF52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4D50A1EF-833D-AE4E-A262-4DC955733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" name="Text Box 18">
                <a:extLst>
                  <a:ext uri="{FF2B5EF4-FFF2-40B4-BE49-F238E27FC236}">
                    <a16:creationId xmlns:a16="http://schemas.microsoft.com/office/drawing/2014/main" id="{77E61552-4FF0-FB44-8642-9FAF013E8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74" name="Group 24">
            <a:extLst>
              <a:ext uri="{FF2B5EF4-FFF2-40B4-BE49-F238E27FC236}">
                <a16:creationId xmlns:a16="http://schemas.microsoft.com/office/drawing/2014/main" id="{F39FAC8C-CE88-F844-B77D-4E73F96D7AA0}"/>
              </a:ext>
            </a:extLst>
          </p:cNvPr>
          <p:cNvGrpSpPr>
            <a:grpSpLocks/>
          </p:cNvGrpSpPr>
          <p:nvPr/>
        </p:nvGrpSpPr>
        <p:grpSpPr bwMode="auto">
          <a:xfrm>
            <a:off x="8718550" y="4089400"/>
            <a:ext cx="2511425" cy="923925"/>
            <a:chOff x="4044" y="2688"/>
            <a:chExt cx="1582" cy="582"/>
          </a:xfrm>
        </p:grpSpPr>
        <p:sp>
          <p:nvSpPr>
            <p:cNvPr id="75" name="Text Box 14">
              <a:extLst>
                <a:ext uri="{FF2B5EF4-FFF2-40B4-BE49-F238E27FC236}">
                  <a16:creationId xmlns:a16="http://schemas.microsoft.com/office/drawing/2014/main" id="{121CEDFD-A8A3-3C4E-85EF-92C0E6F78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SIFS</a:t>
              </a:r>
            </a:p>
          </p:txBody>
        </p:sp>
        <p:sp>
          <p:nvSpPr>
            <p:cNvPr id="76" name="AutoShape 15">
              <a:extLst>
                <a:ext uri="{FF2B5EF4-FFF2-40B4-BE49-F238E27FC236}">
                  <a16:creationId xmlns:a16="http://schemas.microsoft.com/office/drawing/2014/main" id="{E6E8F24A-63B2-EF45-AC8E-09F08CD033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77" name="Group 21">
              <a:extLst>
                <a:ext uri="{FF2B5EF4-FFF2-40B4-BE49-F238E27FC236}">
                  <a16:creationId xmlns:a16="http://schemas.microsoft.com/office/drawing/2014/main" id="{22A21D51-0387-824E-9A0B-5EA74DE9E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7FAC184E-6A68-7746-9D42-6F57DF8E2C1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" name="Text Box 19">
                <a:extLst>
                  <a:ext uri="{FF2B5EF4-FFF2-40B4-BE49-F238E27FC236}">
                    <a16:creationId xmlns:a16="http://schemas.microsoft.com/office/drawing/2014/main" id="{9873A3A6-6621-884E-A2FD-7CEFD2BCF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ACK</a:t>
                </a:r>
              </a:p>
            </p:txBody>
          </p:sp>
        </p:grpSp>
      </p:grpSp>
      <p:sp>
        <p:nvSpPr>
          <p:cNvPr id="80" name="Rectangle 3">
            <a:extLst>
              <a:ext uri="{FF2B5EF4-FFF2-40B4-BE49-F238E27FC236}">
                <a16:creationId xmlns:a16="http://schemas.microsoft.com/office/drawing/2014/main" id="{6F028A54-FC92-ED46-A0E0-E6240E00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5370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1776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receiver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lang="en-US" sz="24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frame received OK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return ACK after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SIFS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(ACK needed due to hidden terminal problem)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E65452D-F042-8F4E-9B73-3034C5D8F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812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 if sense channel busy 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start random backoff 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timer counts down while channel idle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when timer expires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no ACK, increase random backoff interval, repeat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336361-5E65-DF46-A713-54A3A26D8B6E}"/>
              </a:ext>
            </a:extLst>
          </p:cNvPr>
          <p:cNvSpPr/>
          <p:nvPr/>
        </p:nvSpPr>
        <p:spPr>
          <a:xfrm>
            <a:off x="1539874" y="2893719"/>
            <a:ext cx="3224631" cy="394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6B070-4AEF-C657-A382-46DEF8386C01}"/>
              </a:ext>
            </a:extLst>
          </p:cNvPr>
          <p:cNvSpPr txBox="1"/>
          <p:nvPr/>
        </p:nvSpPr>
        <p:spPr>
          <a:xfrm>
            <a:off x="4067703" y="1359755"/>
            <a:ext cx="3954993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Note the differences from CSMA/CD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4382-1278-AA6F-1AA4-C7198EBC27E9}"/>
              </a:ext>
            </a:extLst>
          </p:cNvPr>
          <p:cNvSpPr/>
          <p:nvPr/>
        </p:nvSpPr>
        <p:spPr>
          <a:xfrm>
            <a:off x="1539873" y="2161805"/>
            <a:ext cx="3358039" cy="394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DBE83-281D-8CC1-52AA-5132084059D0}"/>
              </a:ext>
            </a:extLst>
          </p:cNvPr>
          <p:cNvSpPr/>
          <p:nvPr/>
        </p:nvSpPr>
        <p:spPr>
          <a:xfrm>
            <a:off x="1259137" y="5233380"/>
            <a:ext cx="6056063" cy="6242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922D8-5EEA-49BF-C3D1-5D1C5B295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BDB5BF-F826-C471-E527-574DCD24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CSMA/CA protocol</a:t>
            </a:r>
            <a:endParaRPr lang="en-US" dirty="0">
              <a:latin typeface="+mn-lt"/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FD404AC2-F9C9-1BA2-EA24-840C80A7B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298575"/>
            <a:ext cx="6686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sender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sense channel idle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DIFS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entire frame (no CD)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3" name="Line 5">
            <a:extLst>
              <a:ext uri="{FF2B5EF4-FFF2-40B4-BE49-F238E27FC236}">
                <a16:creationId xmlns:a16="http://schemas.microsoft.com/office/drawing/2014/main" id="{AECE8684-403E-4A5A-D7EC-66BEE276F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0" y="20923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43FD064D-5299-9033-B4AC-47D73F445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0538" y="20796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C4DF845C-FFF7-3D08-247C-F5A6B122B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17351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0A06FA49-F512-30F3-60D4-A0DAA6FF1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17446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67" name="Group 23">
            <a:extLst>
              <a:ext uri="{FF2B5EF4-FFF2-40B4-BE49-F238E27FC236}">
                <a16:creationId xmlns:a16="http://schemas.microsoft.com/office/drawing/2014/main" id="{32331F71-0867-2366-7A96-54AF917FDC61}"/>
              </a:ext>
            </a:extLst>
          </p:cNvPr>
          <p:cNvGrpSpPr>
            <a:grpSpLocks/>
          </p:cNvGrpSpPr>
          <p:nvPr/>
        </p:nvGrpSpPr>
        <p:grpSpPr bwMode="auto">
          <a:xfrm>
            <a:off x="8035925" y="2389188"/>
            <a:ext cx="2616200" cy="1690687"/>
            <a:chOff x="3614" y="1617"/>
            <a:chExt cx="1648" cy="1065"/>
          </a:xfrm>
        </p:grpSpPr>
        <p:grpSp>
          <p:nvGrpSpPr>
            <p:cNvPr id="68" name="Group 22">
              <a:extLst>
                <a:ext uri="{FF2B5EF4-FFF2-40B4-BE49-F238E27FC236}">
                  <a16:creationId xmlns:a16="http://schemas.microsoft.com/office/drawing/2014/main" id="{B1698F2F-34F0-C6F5-2713-58B559E4B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72" name="AutoShape 11">
                <a:extLst>
                  <a:ext uri="{FF2B5EF4-FFF2-40B4-BE49-F238E27FC236}">
                    <a16:creationId xmlns:a16="http://schemas.microsoft.com/office/drawing/2014/main" id="{2CE0DCF2-A69D-97C6-F5EA-D44517110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12">
                <a:extLst>
                  <a:ext uri="{FF2B5EF4-FFF2-40B4-BE49-F238E27FC236}">
                    <a16:creationId xmlns:a16="http://schemas.microsoft.com/office/drawing/2014/main" id="{72534B93-C580-4DF6-8734-652B1BF16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9" name="Group 20">
              <a:extLst>
                <a:ext uri="{FF2B5EF4-FFF2-40B4-BE49-F238E27FC236}">
                  <a16:creationId xmlns:a16="http://schemas.microsoft.com/office/drawing/2014/main" id="{886D3211-3DD5-0C80-1EAB-A8705385C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64BE460B-336D-7286-496F-F3DB812FD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" name="Text Box 18">
                <a:extLst>
                  <a:ext uri="{FF2B5EF4-FFF2-40B4-BE49-F238E27FC236}">
                    <a16:creationId xmlns:a16="http://schemas.microsoft.com/office/drawing/2014/main" id="{F9091685-D205-C9FE-CB6B-96559225EE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74" name="Group 24">
            <a:extLst>
              <a:ext uri="{FF2B5EF4-FFF2-40B4-BE49-F238E27FC236}">
                <a16:creationId xmlns:a16="http://schemas.microsoft.com/office/drawing/2014/main" id="{82D85487-D683-9761-5094-F17256C50F41}"/>
              </a:ext>
            </a:extLst>
          </p:cNvPr>
          <p:cNvGrpSpPr>
            <a:grpSpLocks/>
          </p:cNvGrpSpPr>
          <p:nvPr/>
        </p:nvGrpSpPr>
        <p:grpSpPr bwMode="auto">
          <a:xfrm>
            <a:off x="8718550" y="4089400"/>
            <a:ext cx="2511425" cy="923925"/>
            <a:chOff x="4044" y="2688"/>
            <a:chExt cx="1582" cy="582"/>
          </a:xfrm>
        </p:grpSpPr>
        <p:sp>
          <p:nvSpPr>
            <p:cNvPr id="75" name="Text Box 14">
              <a:extLst>
                <a:ext uri="{FF2B5EF4-FFF2-40B4-BE49-F238E27FC236}">
                  <a16:creationId xmlns:a16="http://schemas.microsoft.com/office/drawing/2014/main" id="{68C26265-4D62-7A22-F5AA-18A34CC8F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SIFS</a:t>
              </a:r>
            </a:p>
          </p:txBody>
        </p:sp>
        <p:sp>
          <p:nvSpPr>
            <p:cNvPr id="76" name="AutoShape 15">
              <a:extLst>
                <a:ext uri="{FF2B5EF4-FFF2-40B4-BE49-F238E27FC236}">
                  <a16:creationId xmlns:a16="http://schemas.microsoft.com/office/drawing/2014/main" id="{3B0EBACD-4D20-EEE7-29FC-7B78192CF6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77" name="Group 21">
              <a:extLst>
                <a:ext uri="{FF2B5EF4-FFF2-40B4-BE49-F238E27FC236}">
                  <a16:creationId xmlns:a16="http://schemas.microsoft.com/office/drawing/2014/main" id="{4EB7347D-B3AF-2246-9336-9D36B3702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05C16E13-F681-C2A5-EB9B-A4DDA48A3FA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" name="Text Box 19">
                <a:extLst>
                  <a:ext uri="{FF2B5EF4-FFF2-40B4-BE49-F238E27FC236}">
                    <a16:creationId xmlns:a16="http://schemas.microsoft.com/office/drawing/2014/main" id="{3F9D5DFA-206D-62A0-8E13-747891314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ACK</a:t>
                </a:r>
              </a:p>
            </p:txBody>
          </p:sp>
        </p:grpSp>
      </p:grpSp>
      <p:sp>
        <p:nvSpPr>
          <p:cNvPr id="80" name="Rectangle 3">
            <a:extLst>
              <a:ext uri="{FF2B5EF4-FFF2-40B4-BE49-F238E27FC236}">
                <a16:creationId xmlns:a16="http://schemas.microsoft.com/office/drawing/2014/main" id="{85A98AF5-D6FB-2210-F6D9-E84C23787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5370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1776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receiver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lang="en-US" sz="24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frame received OK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return ACK after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SIFS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(ACK needed due to hidden terminal problem)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07A25C9-454E-84B3-7303-FFDFC060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812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 if sense channel busy 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start random backoff 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timer counts down while channel idle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when timer expires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no ACK, increase random backoff interval, repeat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01EB4A-2DD2-2F2E-F7CA-E75154493558}"/>
              </a:ext>
            </a:extLst>
          </p:cNvPr>
          <p:cNvSpPr/>
          <p:nvPr/>
        </p:nvSpPr>
        <p:spPr>
          <a:xfrm>
            <a:off x="1539874" y="2893719"/>
            <a:ext cx="3224631" cy="394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92444-0074-5AA6-B949-92218ADC470C}"/>
              </a:ext>
            </a:extLst>
          </p:cNvPr>
          <p:cNvSpPr txBox="1"/>
          <p:nvPr/>
        </p:nvSpPr>
        <p:spPr>
          <a:xfrm>
            <a:off x="4067703" y="1359755"/>
            <a:ext cx="3954993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Note the differences from CSMA/CD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CC9D3-DFC1-69E5-F512-2F6C7A2C87A3}"/>
              </a:ext>
            </a:extLst>
          </p:cNvPr>
          <p:cNvSpPr/>
          <p:nvPr/>
        </p:nvSpPr>
        <p:spPr>
          <a:xfrm>
            <a:off x="1539873" y="2161805"/>
            <a:ext cx="3358039" cy="394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EA68A-0657-7CBA-13FA-282D74F6560B}"/>
              </a:ext>
            </a:extLst>
          </p:cNvPr>
          <p:cNvSpPr/>
          <p:nvPr/>
        </p:nvSpPr>
        <p:spPr>
          <a:xfrm>
            <a:off x="1259137" y="5233380"/>
            <a:ext cx="6056063" cy="6242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80672-6141-C34C-F1C8-C424678F313C}"/>
              </a:ext>
            </a:extLst>
          </p:cNvPr>
          <p:cNvSpPr txBox="1"/>
          <p:nvPr/>
        </p:nvSpPr>
        <p:spPr>
          <a:xfrm>
            <a:off x="6984407" y="185718"/>
            <a:ext cx="4579535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Reliable delivery mechanisms in the link layer!</a:t>
            </a:r>
          </a:p>
        </p:txBody>
      </p:sp>
    </p:spTree>
    <p:extLst>
      <p:ext uri="{BB962C8B-B14F-4D97-AF65-F5344CB8AC3E}">
        <p14:creationId xmlns:p14="http://schemas.microsoft.com/office/powerpoint/2010/main" val="14368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31F55-C5CB-DE18-6244-EA4B43BA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44EE-80FE-444A-633C-0454E46E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Link layer: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6FCBE85-5658-F475-BF0D-8B9764EE08F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3"/>
            <a:ext cx="5534015" cy="3142312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layer overview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Local Area Networks (LANs)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Switched LANs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 and Addressing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 Resolution Protocol (ARP) 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Virtual LANs (VLANs)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Shared LANs and multiple access protocols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Random access</a:t>
            </a:r>
          </a:p>
        </p:txBody>
      </p:sp>
    </p:spTree>
    <p:extLst>
      <p:ext uri="{BB962C8B-B14F-4D97-AF65-F5344CB8AC3E}">
        <p14:creationId xmlns:p14="http://schemas.microsoft.com/office/powerpoint/2010/main" val="26981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58C90-90DC-AB92-45B4-D16B60321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357E14-F833-81D1-73D8-EC4F6030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CSMA/CA protocol</a:t>
            </a:r>
            <a:endParaRPr lang="en-US" dirty="0">
              <a:latin typeface="+mn-lt"/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3E247969-9886-5948-9BFA-B4A4B3B0D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298575"/>
            <a:ext cx="66865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sender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sense channel idle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DIFS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entire frame (no CD)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3" name="Line 5">
            <a:extLst>
              <a:ext uri="{FF2B5EF4-FFF2-40B4-BE49-F238E27FC236}">
                <a16:creationId xmlns:a16="http://schemas.microsoft.com/office/drawing/2014/main" id="{29E48124-32B4-0828-1494-FDE5F6867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0" y="20923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DBE4C4A1-8A76-140A-650C-04CD5CCF8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0538" y="2079625"/>
            <a:ext cx="0" cy="333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8830C396-BC02-A043-B385-6E8B99A28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17351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F06F106C-1186-D8A5-3EFB-4B1A07E8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17446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67" name="Group 23">
            <a:extLst>
              <a:ext uri="{FF2B5EF4-FFF2-40B4-BE49-F238E27FC236}">
                <a16:creationId xmlns:a16="http://schemas.microsoft.com/office/drawing/2014/main" id="{79E2345E-281F-467B-F599-2C1B81121DE8}"/>
              </a:ext>
            </a:extLst>
          </p:cNvPr>
          <p:cNvGrpSpPr>
            <a:grpSpLocks/>
          </p:cNvGrpSpPr>
          <p:nvPr/>
        </p:nvGrpSpPr>
        <p:grpSpPr bwMode="auto">
          <a:xfrm>
            <a:off x="8035925" y="2389188"/>
            <a:ext cx="2616200" cy="1690687"/>
            <a:chOff x="3614" y="1617"/>
            <a:chExt cx="1648" cy="1065"/>
          </a:xfrm>
        </p:grpSpPr>
        <p:grpSp>
          <p:nvGrpSpPr>
            <p:cNvPr id="68" name="Group 22">
              <a:extLst>
                <a:ext uri="{FF2B5EF4-FFF2-40B4-BE49-F238E27FC236}">
                  <a16:creationId xmlns:a16="http://schemas.microsoft.com/office/drawing/2014/main" id="{FCC3D811-E72B-97D6-8827-0F1F7A7C20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72" name="AutoShape 11">
                <a:extLst>
                  <a:ext uri="{FF2B5EF4-FFF2-40B4-BE49-F238E27FC236}">
                    <a16:creationId xmlns:a16="http://schemas.microsoft.com/office/drawing/2014/main" id="{76AA8F35-7700-B642-E572-5D57C3BAE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12">
                <a:extLst>
                  <a:ext uri="{FF2B5EF4-FFF2-40B4-BE49-F238E27FC236}">
                    <a16:creationId xmlns:a16="http://schemas.microsoft.com/office/drawing/2014/main" id="{2032FD4C-0B76-3CDC-7F19-8FC8EADCD5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9" name="Group 20">
              <a:extLst>
                <a:ext uri="{FF2B5EF4-FFF2-40B4-BE49-F238E27FC236}">
                  <a16:creationId xmlns:a16="http://schemas.microsoft.com/office/drawing/2014/main" id="{CC198550-B718-6008-D855-0891D4C20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64E65268-346A-0B10-5E06-E59203873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" name="Text Box 18">
                <a:extLst>
                  <a:ext uri="{FF2B5EF4-FFF2-40B4-BE49-F238E27FC236}">
                    <a16:creationId xmlns:a16="http://schemas.microsoft.com/office/drawing/2014/main" id="{6102B4C5-C436-E42C-221E-9D3AAB08A2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74" name="Group 24">
            <a:extLst>
              <a:ext uri="{FF2B5EF4-FFF2-40B4-BE49-F238E27FC236}">
                <a16:creationId xmlns:a16="http://schemas.microsoft.com/office/drawing/2014/main" id="{66E98FA6-2CBD-C366-A2CB-AE6E96FCAF49}"/>
              </a:ext>
            </a:extLst>
          </p:cNvPr>
          <p:cNvGrpSpPr>
            <a:grpSpLocks/>
          </p:cNvGrpSpPr>
          <p:nvPr/>
        </p:nvGrpSpPr>
        <p:grpSpPr bwMode="auto">
          <a:xfrm>
            <a:off x="8718550" y="4089400"/>
            <a:ext cx="2511425" cy="923925"/>
            <a:chOff x="4044" y="2688"/>
            <a:chExt cx="1582" cy="582"/>
          </a:xfrm>
        </p:grpSpPr>
        <p:sp>
          <p:nvSpPr>
            <p:cNvPr id="75" name="Text Box 14">
              <a:extLst>
                <a:ext uri="{FF2B5EF4-FFF2-40B4-BE49-F238E27FC236}">
                  <a16:creationId xmlns:a16="http://schemas.microsoft.com/office/drawing/2014/main" id="{51D524EF-10D8-0B82-BD18-7A5EA767B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SIFS</a:t>
              </a:r>
            </a:p>
          </p:txBody>
        </p:sp>
        <p:sp>
          <p:nvSpPr>
            <p:cNvPr id="76" name="AutoShape 15">
              <a:extLst>
                <a:ext uri="{FF2B5EF4-FFF2-40B4-BE49-F238E27FC236}">
                  <a16:creationId xmlns:a16="http://schemas.microsoft.com/office/drawing/2014/main" id="{745FDB1A-C202-0A66-47A4-7D05F873D3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77" name="Group 21">
              <a:extLst>
                <a:ext uri="{FF2B5EF4-FFF2-40B4-BE49-F238E27FC236}">
                  <a16:creationId xmlns:a16="http://schemas.microsoft.com/office/drawing/2014/main" id="{4535B463-BA59-B0DB-D82B-F457BDAB2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976AE35B-2EA3-F20A-6E76-EFF96C161A6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" name="Text Box 19">
                <a:extLst>
                  <a:ext uri="{FF2B5EF4-FFF2-40B4-BE49-F238E27FC236}">
                    <a16:creationId xmlns:a16="http://schemas.microsoft.com/office/drawing/2014/main" id="{27356494-4735-0073-2A90-551AEC9CD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ACK</a:t>
                </a:r>
              </a:p>
            </p:txBody>
          </p:sp>
        </p:grpSp>
      </p:grpSp>
      <p:sp>
        <p:nvSpPr>
          <p:cNvPr id="80" name="Rectangle 3">
            <a:extLst>
              <a:ext uri="{FF2B5EF4-FFF2-40B4-BE49-F238E27FC236}">
                <a16:creationId xmlns:a16="http://schemas.microsoft.com/office/drawing/2014/main" id="{09E46E5D-3388-5E55-2707-9E1C8935A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5370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1776"/>
              </a:spcBef>
              <a:spcAft>
                <a:spcPts val="6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802.11 receiver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lang="en-US" sz="24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frame received OK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return ACK after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SIFS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(ACK needed due to hidden terminal problem)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D4B6FAB8-EF82-08CB-5CE7-6372FE4C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81275"/>
            <a:ext cx="66865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 if sense channel busy then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start random backoff 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timer counts down while channel idle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transmit when timer expires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if no ACK, increase random backoff interval, repeat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8B27C-39F7-FF59-A100-12A3587617EF}"/>
              </a:ext>
            </a:extLst>
          </p:cNvPr>
          <p:cNvSpPr/>
          <p:nvPr/>
        </p:nvSpPr>
        <p:spPr>
          <a:xfrm>
            <a:off x="1539874" y="2893719"/>
            <a:ext cx="3224631" cy="394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C5710-E410-6BBA-229D-6EBB81DCC898}"/>
              </a:ext>
            </a:extLst>
          </p:cNvPr>
          <p:cNvSpPr txBox="1"/>
          <p:nvPr/>
        </p:nvSpPr>
        <p:spPr>
          <a:xfrm>
            <a:off x="4067703" y="1359755"/>
            <a:ext cx="3954993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Note the differences from CSMA/CD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132FA-828D-5886-D04F-142E575EC146}"/>
              </a:ext>
            </a:extLst>
          </p:cNvPr>
          <p:cNvSpPr/>
          <p:nvPr/>
        </p:nvSpPr>
        <p:spPr>
          <a:xfrm>
            <a:off x="1539873" y="2161805"/>
            <a:ext cx="3358039" cy="394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D3F50-23B4-45DD-8A6B-59182B32F0E0}"/>
              </a:ext>
            </a:extLst>
          </p:cNvPr>
          <p:cNvSpPr/>
          <p:nvPr/>
        </p:nvSpPr>
        <p:spPr>
          <a:xfrm>
            <a:off x="1259137" y="5233380"/>
            <a:ext cx="6056063" cy="6242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291B0-CE05-3DB2-7825-20BB674EBE0D}"/>
              </a:ext>
            </a:extLst>
          </p:cNvPr>
          <p:cNvSpPr txBox="1"/>
          <p:nvPr/>
        </p:nvSpPr>
        <p:spPr>
          <a:xfrm>
            <a:off x="6723465" y="213269"/>
            <a:ext cx="4579535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protocol has optional extensions to reduce collisions even more…</a:t>
            </a:r>
          </a:p>
        </p:txBody>
      </p:sp>
    </p:spTree>
    <p:extLst>
      <p:ext uri="{BB962C8B-B14F-4D97-AF65-F5344CB8AC3E}">
        <p14:creationId xmlns:p14="http://schemas.microsoft.com/office/powerpoint/2010/main" val="13488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004513-E392-C599-CEE8-CDF71145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342944" cy="4514727"/>
          </a:xfrm>
        </p:spPr>
        <p:txBody>
          <a:bodyPr>
            <a:normAutofit/>
          </a:bodyPr>
          <a:lstStyle/>
          <a:p>
            <a:r>
              <a:rPr lang="en-US" dirty="0"/>
              <a:t>In wireless LAN, bit errors are much more common than in wired networks. Packets may often be corrupted or lost for reasons other than congestion</a:t>
            </a:r>
          </a:p>
          <a:p>
            <a:pPr lvl="1"/>
            <a:r>
              <a:rPr lang="en-US" sz="2800" dirty="0"/>
              <a:t>but TCP will interpret any packet loss as congestion and reduce its send window</a:t>
            </a:r>
          </a:p>
          <a:p>
            <a:r>
              <a:rPr lang="en-US" dirty="0"/>
              <a:t>Solutions?</a:t>
            </a:r>
          </a:p>
          <a:p>
            <a:pPr lvl="1"/>
            <a:r>
              <a:rPr lang="en-US" dirty="0"/>
              <a:t>Have the “wireless” link layer protocol do retransmissions</a:t>
            </a:r>
          </a:p>
          <a:p>
            <a:pPr lvl="1"/>
            <a:r>
              <a:rPr lang="en-US" dirty="0"/>
              <a:t>Provide extra signals to TCP to convey if a loss is due to the nature of the wireless link rather than congestion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C2FEB2-ECE7-7335-1109-F55F9D74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Wireless links affect higher-layer protocols</a:t>
            </a:r>
          </a:p>
        </p:txBody>
      </p:sp>
    </p:spTree>
    <p:extLst>
      <p:ext uri="{BB962C8B-B14F-4D97-AF65-F5344CB8AC3E}">
        <p14:creationId xmlns:p14="http://schemas.microsoft.com/office/powerpoint/2010/main" val="28704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83DFA-7CE4-99E2-C03B-4840C6948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B6F6-E53C-D182-5331-2E4AB560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Link layer: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974D70A-D387-ECB0-5B8B-44875FF8A44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3"/>
            <a:ext cx="5534015" cy="3142312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layer overview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Local Area Networks (LANs)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Switched LANs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 and Addressing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 Resolution Protocol (ARP) 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Virtual LANs (VLANs)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Shared LANs and multiple access protocols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Random access</a:t>
            </a:r>
          </a:p>
          <a:p>
            <a:pPr marL="130175" indent="0">
              <a:spcBef>
                <a:spcPts val="600"/>
              </a:spcBef>
              <a:buClr>
                <a:srgbClr val="0000A8"/>
              </a:buClr>
              <a:buNone/>
            </a:pPr>
            <a:endParaRPr lang="en-US" altLang="en-US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E1C85-6246-C121-4642-B115C9ADB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86EB-9CF5-BBF4-CF2E-60780EBC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1" y="412065"/>
            <a:ext cx="11552583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Cable access network: </a:t>
            </a:r>
            <a:br>
              <a:rPr lang="en-US" dirty="0"/>
            </a:br>
            <a:r>
              <a:rPr lang="en-US" dirty="0"/>
              <a:t>channel partitioning </a:t>
            </a:r>
            <a:r>
              <a:rPr lang="en-US" i="1" dirty="0"/>
              <a:t>and</a:t>
            </a:r>
            <a:r>
              <a:rPr lang="en-US" dirty="0"/>
              <a:t> random access!</a:t>
            </a:r>
          </a:p>
        </p:txBody>
      </p:sp>
      <p:sp>
        <p:nvSpPr>
          <p:cNvPr id="181" name="Rectangle 44">
            <a:extLst>
              <a:ext uri="{FF2B5EF4-FFF2-40B4-BE49-F238E27FC236}">
                <a16:creationId xmlns:a16="http://schemas.microsoft.com/office/drawing/2014/main" id="{90EE217B-BD40-1635-95CB-D4AF9C2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823821"/>
            <a:ext cx="955675" cy="70008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2" name="Text Box 45">
            <a:extLst>
              <a:ext uri="{FF2B5EF4-FFF2-40B4-BE49-F238E27FC236}">
                <a16:creationId xmlns:a16="http://schemas.microsoft.com/office/drawing/2014/main" id="{03C9F49F-9A2F-21C9-E8E8-1449585AA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2282483"/>
            <a:ext cx="1925637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cable headend</a:t>
            </a:r>
          </a:p>
        </p:txBody>
      </p:sp>
      <p:sp>
        <p:nvSpPr>
          <p:cNvPr id="183" name="Text Box 126">
            <a:extLst>
              <a:ext uri="{FF2B5EF4-FFF2-40B4-BE49-F238E27FC236}">
                <a16:creationId xmlns:a16="http://schemas.microsoft.com/office/drawing/2014/main" id="{47786421-61CC-6A88-E678-7FF4BB911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2793658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CMTS</a:t>
            </a:r>
          </a:p>
        </p:txBody>
      </p:sp>
      <p:sp>
        <p:nvSpPr>
          <p:cNvPr id="184" name="AutoShape 127">
            <a:extLst>
              <a:ext uri="{FF2B5EF4-FFF2-40B4-BE49-F238E27FC236}">
                <a16:creationId xmlns:a16="http://schemas.microsoft.com/office/drawing/2014/main" id="{FB16CA82-ABA0-73B2-BA96-51524627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2560296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186" name="Freeform 129">
            <a:extLst>
              <a:ext uri="{FF2B5EF4-FFF2-40B4-BE49-F238E27FC236}">
                <a16:creationId xmlns:a16="http://schemas.microsoft.com/office/drawing/2014/main" id="{11A9E7D2-B2DA-7FDF-270F-6F08B2F30981}"/>
              </a:ext>
            </a:extLst>
          </p:cNvPr>
          <p:cNvSpPr>
            <a:spLocks/>
          </p:cNvSpPr>
          <p:nvPr/>
        </p:nvSpPr>
        <p:spPr bwMode="auto">
          <a:xfrm rot="10800000">
            <a:off x="1477624" y="3076351"/>
            <a:ext cx="1846681" cy="851585"/>
          </a:xfrm>
          <a:custGeom>
            <a:avLst/>
            <a:gdLst>
              <a:gd name="T0" fmla="*/ 145855 w 765"/>
              <a:gd name="T1" fmla="*/ 931 h 459"/>
              <a:gd name="T2" fmla="*/ 99268 w 765"/>
              <a:gd name="T3" fmla="*/ 6562 h 459"/>
              <a:gd name="T4" fmla="*/ 32950 w 765"/>
              <a:gd name="T5" fmla="*/ 9426 h 459"/>
              <a:gd name="T6" fmla="*/ 4821 w 765"/>
              <a:gd name="T7" fmla="*/ 31576 h 459"/>
              <a:gd name="T8" fmla="*/ 61950 w 765"/>
              <a:gd name="T9" fmla="*/ 41713 h 459"/>
              <a:gd name="T10" fmla="*/ 119240 w 765"/>
              <a:gd name="T11" fmla="*/ 40071 h 459"/>
              <a:gd name="T12" fmla="*/ 201010 w 765"/>
              <a:gd name="T13" fmla="*/ 41713 h 459"/>
              <a:gd name="T14" fmla="*/ 240274 w 765"/>
              <a:gd name="T15" fmla="*/ 40797 h 459"/>
              <a:gd name="T16" fmla="*/ 258901 w 765"/>
              <a:gd name="T17" fmla="*/ 34980 h 459"/>
              <a:gd name="T18" fmla="*/ 258196 w 765"/>
              <a:gd name="T19" fmla="*/ 14847 h 459"/>
              <a:gd name="T20" fmla="*/ 227858 w 765"/>
              <a:gd name="T21" fmla="*/ 3221 h 459"/>
              <a:gd name="T22" fmla="*/ 145855 w 765"/>
              <a:gd name="T23" fmla="*/ 931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connsiteX0" fmla="*/ 5390 w 9782"/>
              <a:gd name="connsiteY0" fmla="*/ 84 h 9624"/>
              <a:gd name="connsiteX1" fmla="*/ 3456 w 9782"/>
              <a:gd name="connsiteY1" fmla="*/ 838 h 9624"/>
              <a:gd name="connsiteX2" fmla="*/ 1103 w 9782"/>
              <a:gd name="connsiteY2" fmla="*/ 2045 h 9624"/>
              <a:gd name="connsiteX3" fmla="*/ 31 w 9782"/>
              <a:gd name="connsiteY3" fmla="*/ 7186 h 9624"/>
              <a:gd name="connsiteX4" fmla="*/ 2201 w 9782"/>
              <a:gd name="connsiteY4" fmla="*/ 9539 h 9624"/>
              <a:gd name="connsiteX5" fmla="*/ 4371 w 9782"/>
              <a:gd name="connsiteY5" fmla="*/ 9147 h 9624"/>
              <a:gd name="connsiteX6" fmla="*/ 7482 w 9782"/>
              <a:gd name="connsiteY6" fmla="*/ 9539 h 9624"/>
              <a:gd name="connsiteX7" fmla="*/ 8972 w 9782"/>
              <a:gd name="connsiteY7" fmla="*/ 9321 h 9624"/>
              <a:gd name="connsiteX8" fmla="*/ 9678 w 9782"/>
              <a:gd name="connsiteY8" fmla="*/ 7971 h 9624"/>
              <a:gd name="connsiteX9" fmla="*/ 9652 w 9782"/>
              <a:gd name="connsiteY9" fmla="*/ 3308 h 9624"/>
              <a:gd name="connsiteX10" fmla="*/ 8502 w 9782"/>
              <a:gd name="connsiteY10" fmla="*/ 607 h 9624"/>
              <a:gd name="connsiteX11" fmla="*/ 5390 w 9782"/>
              <a:gd name="connsiteY11" fmla="*/ 84 h 9624"/>
              <a:gd name="connsiteX0" fmla="*/ 5519 w 10009"/>
              <a:gd name="connsiteY0" fmla="*/ 87 h 10936"/>
              <a:gd name="connsiteX1" fmla="*/ 3542 w 10009"/>
              <a:gd name="connsiteY1" fmla="*/ 871 h 10936"/>
              <a:gd name="connsiteX2" fmla="*/ 1137 w 10009"/>
              <a:gd name="connsiteY2" fmla="*/ 2125 h 10936"/>
              <a:gd name="connsiteX3" fmla="*/ 41 w 10009"/>
              <a:gd name="connsiteY3" fmla="*/ 7467 h 10936"/>
              <a:gd name="connsiteX4" fmla="*/ 2488 w 10009"/>
              <a:gd name="connsiteY4" fmla="*/ 10888 h 10936"/>
              <a:gd name="connsiteX5" fmla="*/ 4477 w 10009"/>
              <a:gd name="connsiteY5" fmla="*/ 9504 h 10936"/>
              <a:gd name="connsiteX6" fmla="*/ 7658 w 10009"/>
              <a:gd name="connsiteY6" fmla="*/ 9912 h 10936"/>
              <a:gd name="connsiteX7" fmla="*/ 9181 w 10009"/>
              <a:gd name="connsiteY7" fmla="*/ 9685 h 10936"/>
              <a:gd name="connsiteX8" fmla="*/ 9903 w 10009"/>
              <a:gd name="connsiteY8" fmla="*/ 8282 h 10936"/>
              <a:gd name="connsiteX9" fmla="*/ 9876 w 10009"/>
              <a:gd name="connsiteY9" fmla="*/ 3437 h 10936"/>
              <a:gd name="connsiteX10" fmla="*/ 8700 w 10009"/>
              <a:gd name="connsiteY10" fmla="*/ 631 h 10936"/>
              <a:gd name="connsiteX11" fmla="*/ 5519 w 10009"/>
              <a:gd name="connsiteY11" fmla="*/ 87 h 10936"/>
              <a:gd name="connsiteX0" fmla="*/ 4948 w 9438"/>
              <a:gd name="connsiteY0" fmla="*/ 87 h 10945"/>
              <a:gd name="connsiteX1" fmla="*/ 2971 w 9438"/>
              <a:gd name="connsiteY1" fmla="*/ 871 h 10945"/>
              <a:gd name="connsiteX2" fmla="*/ 566 w 9438"/>
              <a:gd name="connsiteY2" fmla="*/ 2125 h 10945"/>
              <a:gd name="connsiteX3" fmla="*/ 89 w 9438"/>
              <a:gd name="connsiteY3" fmla="*/ 7237 h 10945"/>
              <a:gd name="connsiteX4" fmla="*/ 1917 w 9438"/>
              <a:gd name="connsiteY4" fmla="*/ 10888 h 10945"/>
              <a:gd name="connsiteX5" fmla="*/ 3906 w 9438"/>
              <a:gd name="connsiteY5" fmla="*/ 9504 h 10945"/>
              <a:gd name="connsiteX6" fmla="*/ 7087 w 9438"/>
              <a:gd name="connsiteY6" fmla="*/ 9912 h 10945"/>
              <a:gd name="connsiteX7" fmla="*/ 8610 w 9438"/>
              <a:gd name="connsiteY7" fmla="*/ 9685 h 10945"/>
              <a:gd name="connsiteX8" fmla="*/ 9332 w 9438"/>
              <a:gd name="connsiteY8" fmla="*/ 8282 h 10945"/>
              <a:gd name="connsiteX9" fmla="*/ 9305 w 9438"/>
              <a:gd name="connsiteY9" fmla="*/ 3437 h 10945"/>
              <a:gd name="connsiteX10" fmla="*/ 8129 w 9438"/>
              <a:gd name="connsiteY10" fmla="*/ 631 h 10945"/>
              <a:gd name="connsiteX11" fmla="*/ 4948 w 9438"/>
              <a:gd name="connsiteY11" fmla="*/ 87 h 10945"/>
              <a:gd name="connsiteX0" fmla="*/ 5243 w 10000"/>
              <a:gd name="connsiteY0" fmla="*/ 79 h 9966"/>
              <a:gd name="connsiteX1" fmla="*/ 3148 w 10000"/>
              <a:gd name="connsiteY1" fmla="*/ 796 h 9966"/>
              <a:gd name="connsiteX2" fmla="*/ 600 w 10000"/>
              <a:gd name="connsiteY2" fmla="*/ 1942 h 9966"/>
              <a:gd name="connsiteX3" fmla="*/ 94 w 10000"/>
              <a:gd name="connsiteY3" fmla="*/ 6612 h 9966"/>
              <a:gd name="connsiteX4" fmla="*/ 2031 w 10000"/>
              <a:gd name="connsiteY4" fmla="*/ 9948 h 9966"/>
              <a:gd name="connsiteX5" fmla="*/ 4139 w 10000"/>
              <a:gd name="connsiteY5" fmla="*/ 8683 h 9966"/>
              <a:gd name="connsiteX6" fmla="*/ 7509 w 10000"/>
              <a:gd name="connsiteY6" fmla="*/ 9056 h 9966"/>
              <a:gd name="connsiteX7" fmla="*/ 9123 w 10000"/>
              <a:gd name="connsiteY7" fmla="*/ 8849 h 9966"/>
              <a:gd name="connsiteX8" fmla="*/ 9888 w 10000"/>
              <a:gd name="connsiteY8" fmla="*/ 7567 h 9966"/>
              <a:gd name="connsiteX9" fmla="*/ 9859 w 10000"/>
              <a:gd name="connsiteY9" fmla="*/ 3140 h 9966"/>
              <a:gd name="connsiteX10" fmla="*/ 8613 w 10000"/>
              <a:gd name="connsiteY10" fmla="*/ 577 h 9966"/>
              <a:gd name="connsiteX11" fmla="*/ 5243 w 10000"/>
              <a:gd name="connsiteY11" fmla="*/ 79 h 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9966">
                <a:moveTo>
                  <a:pt x="5243" y="79"/>
                </a:moveTo>
                <a:cubicBezTo>
                  <a:pt x="4365" y="204"/>
                  <a:pt x="3927" y="485"/>
                  <a:pt x="3148" y="796"/>
                </a:cubicBezTo>
                <a:cubicBezTo>
                  <a:pt x="2369" y="1106"/>
                  <a:pt x="1108" y="972"/>
                  <a:pt x="600" y="1942"/>
                </a:cubicBezTo>
                <a:cubicBezTo>
                  <a:pt x="91" y="2911"/>
                  <a:pt x="-144" y="5278"/>
                  <a:pt x="94" y="6612"/>
                </a:cubicBezTo>
                <a:cubicBezTo>
                  <a:pt x="333" y="7946"/>
                  <a:pt x="1163" y="9760"/>
                  <a:pt x="2031" y="9948"/>
                </a:cubicBezTo>
                <a:cubicBezTo>
                  <a:pt x="2899" y="10136"/>
                  <a:pt x="3225" y="8832"/>
                  <a:pt x="4139" y="8683"/>
                </a:cubicBezTo>
                <a:cubicBezTo>
                  <a:pt x="5052" y="8534"/>
                  <a:pt x="6674" y="9035"/>
                  <a:pt x="7509" y="9056"/>
                </a:cubicBezTo>
                <a:cubicBezTo>
                  <a:pt x="8344" y="9077"/>
                  <a:pt x="8726" y="9097"/>
                  <a:pt x="9123" y="8849"/>
                </a:cubicBezTo>
                <a:cubicBezTo>
                  <a:pt x="9519" y="8601"/>
                  <a:pt x="9759" y="8519"/>
                  <a:pt x="9888" y="7567"/>
                </a:cubicBezTo>
                <a:cubicBezTo>
                  <a:pt x="10015" y="6615"/>
                  <a:pt x="10071" y="4299"/>
                  <a:pt x="9859" y="3140"/>
                </a:cubicBezTo>
                <a:cubicBezTo>
                  <a:pt x="9647" y="1983"/>
                  <a:pt x="9377" y="1073"/>
                  <a:pt x="8613" y="577"/>
                </a:cubicBezTo>
                <a:cubicBezTo>
                  <a:pt x="7849" y="79"/>
                  <a:pt x="6390" y="-127"/>
                  <a:pt x="5243" y="79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187" name="Line 130">
            <a:extLst>
              <a:ext uri="{FF2B5EF4-FFF2-40B4-BE49-F238E27FC236}">
                <a16:creationId xmlns:a16="http://schemas.microsoft.com/office/drawing/2014/main" id="{957FB57F-4EDA-74AC-D3A0-C1328BC5F3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42061" y="3311688"/>
            <a:ext cx="157454" cy="841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188" name="Line 131">
            <a:extLst>
              <a:ext uri="{FF2B5EF4-FFF2-40B4-BE49-F238E27FC236}">
                <a16:creationId xmlns:a16="http://schemas.microsoft.com/office/drawing/2014/main" id="{95F699CF-B615-23FF-1DF9-187A01E93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748" y="3479990"/>
            <a:ext cx="0" cy="807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189" name="Line 132">
            <a:extLst>
              <a:ext uri="{FF2B5EF4-FFF2-40B4-BE49-F238E27FC236}">
                <a16:creationId xmlns:a16="http://schemas.microsoft.com/office/drawing/2014/main" id="{4B4330B8-E4FC-8809-A8F5-7F970B054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42061" y="3379009"/>
            <a:ext cx="329487" cy="2827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190" name="Line 133">
            <a:extLst>
              <a:ext uri="{FF2B5EF4-FFF2-40B4-BE49-F238E27FC236}">
                <a16:creationId xmlns:a16="http://schemas.microsoft.com/office/drawing/2014/main" id="{EB7CA9D3-BC11-5070-0D94-87E515E56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386" y="3377887"/>
            <a:ext cx="0" cy="1918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191" name="Line 134">
            <a:extLst>
              <a:ext uri="{FF2B5EF4-FFF2-40B4-BE49-F238E27FC236}">
                <a16:creationId xmlns:a16="http://schemas.microsoft.com/office/drawing/2014/main" id="{4DA538CB-0CB4-CF76-D963-D5D6DF724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5387" y="3677463"/>
            <a:ext cx="23618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8AD6BF07-C404-4561-DC61-105986E5D7A6}"/>
              </a:ext>
            </a:extLst>
          </p:cNvPr>
          <p:cNvGrpSpPr/>
          <p:nvPr/>
        </p:nvGrpSpPr>
        <p:grpSpPr>
          <a:xfrm flipH="1">
            <a:off x="1559152" y="3670725"/>
            <a:ext cx="466530" cy="2244"/>
            <a:chOff x="3159352" y="3666243"/>
            <a:chExt cx="466530" cy="2244"/>
          </a:xfrm>
        </p:grpSpPr>
        <p:sp>
          <p:nvSpPr>
            <p:cNvPr id="192" name="Line 135">
              <a:extLst>
                <a:ext uri="{FF2B5EF4-FFF2-40B4-BE49-F238E27FC236}">
                  <a16:creationId xmlns:a16="http://schemas.microsoft.com/office/drawing/2014/main" id="{11A40194-17FD-02F3-2093-8309B6734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9352" y="3668487"/>
              <a:ext cx="2216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197" name="Line 172">
              <a:extLst>
                <a:ext uri="{FF2B5EF4-FFF2-40B4-BE49-F238E27FC236}">
                  <a16:creationId xmlns:a16="http://schemas.microsoft.com/office/drawing/2014/main" id="{2E3D669C-F1F2-0CAB-9F5C-A031DAE94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280" y="3666243"/>
              <a:ext cx="22160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98" name="Text Box 580">
            <a:extLst>
              <a:ext uri="{FF2B5EF4-FFF2-40B4-BE49-F238E27FC236}">
                <a16:creationId xmlns:a16="http://schemas.microsoft.com/office/drawing/2014/main" id="{D03C76D9-8DF6-C262-5FAD-9622E4AFE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538" y="3632083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ISP</a:t>
            </a:r>
          </a:p>
        </p:txBody>
      </p:sp>
      <p:sp>
        <p:nvSpPr>
          <p:cNvPr id="232" name="Line 176">
            <a:extLst>
              <a:ext uri="{FF2B5EF4-FFF2-40B4-BE49-F238E27FC236}">
                <a16:creationId xmlns:a16="http://schemas.microsoft.com/office/drawing/2014/main" id="{CB64AD30-0AB7-EC35-832D-C9587A9F6B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95813" y="3373096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Arial" charset="0"/>
            </a:endParaRPr>
          </a:p>
        </p:txBody>
      </p:sp>
      <p:sp>
        <p:nvSpPr>
          <p:cNvPr id="233" name="Text Box 177">
            <a:extLst>
              <a:ext uri="{FF2B5EF4-FFF2-40B4-BE49-F238E27FC236}">
                <a16:creationId xmlns:a16="http://schemas.microsoft.com/office/drawing/2014/main" id="{5C0C5F31-722F-005D-A021-344F5051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310" y="3615330"/>
            <a:ext cx="1611339" cy="46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cable modem</a:t>
            </a:r>
          </a:p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rPr>
              <a:t>termination system</a:t>
            </a:r>
          </a:p>
        </p:txBody>
      </p:sp>
      <p:grpSp>
        <p:nvGrpSpPr>
          <p:cNvPr id="234" name="Group 2">
            <a:extLst>
              <a:ext uri="{FF2B5EF4-FFF2-40B4-BE49-F238E27FC236}">
                <a16:creationId xmlns:a16="http://schemas.microsoft.com/office/drawing/2014/main" id="{E0448E7F-C89F-27B5-0CE9-B8A10E3C55FB}"/>
              </a:ext>
            </a:extLst>
          </p:cNvPr>
          <p:cNvGrpSpPr>
            <a:grpSpLocks/>
          </p:cNvGrpSpPr>
          <p:nvPr/>
        </p:nvGrpSpPr>
        <p:grpSpPr bwMode="auto">
          <a:xfrm>
            <a:off x="9146140" y="2298358"/>
            <a:ext cx="2498818" cy="1466537"/>
            <a:chOff x="467224" y="1239838"/>
            <a:chExt cx="2268538" cy="1465643"/>
          </a:xfrm>
        </p:grpSpPr>
        <p:sp>
          <p:nvSpPr>
            <p:cNvPr id="235" name="Rectangle 9">
              <a:extLst>
                <a:ext uri="{FF2B5EF4-FFF2-40B4-BE49-F238E27FC236}">
                  <a16:creationId xmlns:a16="http://schemas.microsoft.com/office/drawing/2014/main" id="{9F7F9885-87D3-E785-574A-5619F00A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379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36" name="Line 7">
              <a:extLst>
                <a:ext uri="{FF2B5EF4-FFF2-40B4-BE49-F238E27FC236}">
                  <a16:creationId xmlns:a16="http://schemas.microsoft.com/office/drawing/2014/main" id="{14993990-4B2E-69A0-6FFE-4CE8891A8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37" name="Text Box 39">
              <a:extLst>
                <a:ext uri="{FF2B5EF4-FFF2-40B4-BE49-F238E27FC236}">
                  <a16:creationId xmlns:a16="http://schemas.microsoft.com/office/drawing/2014/main" id="{9F3B98E4-0F3E-8F03-6B2F-D104784A1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087" y="2264475"/>
              <a:ext cx="748923" cy="44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cable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modem</a:t>
              </a:r>
            </a:p>
          </p:txBody>
        </p:sp>
        <p:sp>
          <p:nvSpPr>
            <p:cNvPr id="238" name="Text Box 41">
              <a:extLst>
                <a:ext uri="{FF2B5EF4-FFF2-40B4-BE49-F238E27FC236}">
                  <a16:creationId xmlns:a16="http://schemas.microsoft.com/office/drawing/2014/main" id="{D48B7158-0B12-0CB7-1B02-45D585397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99" y="2331583"/>
              <a:ext cx="707245" cy="2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splitter</a:t>
              </a:r>
            </a:p>
          </p:txBody>
        </p:sp>
        <p:grpSp>
          <p:nvGrpSpPr>
            <p:cNvPr id="239" name="Group 13">
              <a:extLst>
                <a:ext uri="{FF2B5EF4-FFF2-40B4-BE49-F238E27FC236}">
                  <a16:creationId xmlns:a16="http://schemas.microsoft.com/office/drawing/2014/main" id="{161C6C1D-92E7-AE2A-9C20-5339AEB0D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48" name="Rectangle 14">
                <a:extLst>
                  <a:ext uri="{FF2B5EF4-FFF2-40B4-BE49-F238E27FC236}">
                    <a16:creationId xmlns:a16="http://schemas.microsoft.com/office/drawing/2014/main" id="{C593EDFE-EFC0-0650-A957-C08B4B85F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9" name="Rectangle 15">
                <a:extLst>
                  <a:ext uri="{FF2B5EF4-FFF2-40B4-BE49-F238E27FC236}">
                    <a16:creationId xmlns:a16="http://schemas.microsoft.com/office/drawing/2014/main" id="{3453AB63-290B-3F70-2AFE-D6B13B6B3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0" name="Rectangle 16">
                <a:extLst>
                  <a:ext uri="{FF2B5EF4-FFF2-40B4-BE49-F238E27FC236}">
                    <a16:creationId xmlns:a16="http://schemas.microsoft.com/office/drawing/2014/main" id="{6D2D9F0D-DE33-3AC3-1031-CC2BE5523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1" name="Rectangle 17">
                <a:extLst>
                  <a:ext uri="{FF2B5EF4-FFF2-40B4-BE49-F238E27FC236}">
                    <a16:creationId xmlns:a16="http://schemas.microsoft.com/office/drawing/2014/main" id="{BADE3A9B-0B10-34DC-CC43-831148C4F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2" name="Rectangle 18">
                <a:extLst>
                  <a:ext uri="{FF2B5EF4-FFF2-40B4-BE49-F238E27FC236}">
                    <a16:creationId xmlns:a16="http://schemas.microsoft.com/office/drawing/2014/main" id="{00CA258F-042E-0323-2D26-262C21912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3" name="AutoShape 19">
                <a:extLst>
                  <a:ext uri="{FF2B5EF4-FFF2-40B4-BE49-F238E27FC236}">
                    <a16:creationId xmlns:a16="http://schemas.microsoft.com/office/drawing/2014/main" id="{DDAE8421-B6B7-4F93-D9DF-F59A1CE57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0" name="AutoShape 21">
              <a:extLst>
                <a:ext uri="{FF2B5EF4-FFF2-40B4-BE49-F238E27FC236}">
                  <a16:creationId xmlns:a16="http://schemas.microsoft.com/office/drawing/2014/main" id="{F418DFFC-3940-FA34-073B-5BF1852D2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4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41" name="Rectangle 22">
              <a:extLst>
                <a:ext uri="{FF2B5EF4-FFF2-40B4-BE49-F238E27FC236}">
                  <a16:creationId xmlns:a16="http://schemas.microsoft.com/office/drawing/2014/main" id="{CBE5D897-74A2-F3A8-BDF7-2A6859A67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sp>
          <p:nvSpPr>
            <p:cNvPr id="242" name="Freeform 23">
              <a:extLst>
                <a:ext uri="{FF2B5EF4-FFF2-40B4-BE49-F238E27FC236}">
                  <a16:creationId xmlns:a16="http://schemas.microsoft.com/office/drawing/2014/main" id="{C0296CE9-9CA6-BBBC-AF5E-9BA7803B2B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43" name="Line 24">
              <a:extLst>
                <a:ext uri="{FF2B5EF4-FFF2-40B4-BE49-F238E27FC236}">
                  <a16:creationId xmlns:a16="http://schemas.microsoft.com/office/drawing/2014/main" id="{7FCAEFC7-A6E5-050A-26B6-92BC97B88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pic>
          <p:nvPicPr>
            <p:cNvPr id="244" name="Picture 25" descr="tv">
              <a:extLst>
                <a:ext uri="{FF2B5EF4-FFF2-40B4-BE49-F238E27FC236}">
                  <a16:creationId xmlns:a16="http://schemas.microsoft.com/office/drawing/2014/main" id="{AAFE829A-BA0A-4A74-CA7A-B8BD5ABE6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" name="Group 181">
              <a:extLst>
                <a:ext uri="{FF2B5EF4-FFF2-40B4-BE49-F238E27FC236}">
                  <a16:creationId xmlns:a16="http://schemas.microsoft.com/office/drawing/2014/main" id="{71CA7C6E-0EB3-84D9-43DD-F541615BB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246" name="Picture 182" descr="desktop_computer_stylized_medium">
                <a:extLst>
                  <a:ext uri="{FF2B5EF4-FFF2-40B4-BE49-F238E27FC236}">
                    <a16:creationId xmlns:a16="http://schemas.microsoft.com/office/drawing/2014/main" id="{D8C35CFC-124E-731F-D9D0-217E0039C5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183">
                <a:extLst>
                  <a:ext uri="{FF2B5EF4-FFF2-40B4-BE49-F238E27FC236}">
                    <a16:creationId xmlns:a16="http://schemas.microsoft.com/office/drawing/2014/main" id="{6D220669-BEC5-98E9-8C06-A7EA187D64F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54" name="Group 8">
            <a:extLst>
              <a:ext uri="{FF2B5EF4-FFF2-40B4-BE49-F238E27FC236}">
                <a16:creationId xmlns:a16="http://schemas.microsoft.com/office/drawing/2014/main" id="{8A9BBAA5-A246-9656-5C7E-1D1F0D3EF2BC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2507908"/>
            <a:ext cx="4938712" cy="1389063"/>
            <a:chOff x="4327270" y="1745934"/>
            <a:chExt cx="4938730" cy="1388847"/>
          </a:xfrm>
        </p:grpSpPr>
        <p:sp>
          <p:nvSpPr>
            <p:cNvPr id="255" name="Line 94">
              <a:extLst>
                <a:ext uri="{FF2B5EF4-FFF2-40B4-BE49-F238E27FC236}">
                  <a16:creationId xmlns:a16="http://schemas.microsoft.com/office/drawing/2014/main" id="{A15F6063-600C-46E3-7C9B-F7F42E712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56" name="Group 7">
              <a:extLst>
                <a:ext uri="{FF2B5EF4-FFF2-40B4-BE49-F238E27FC236}">
                  <a16:creationId xmlns:a16="http://schemas.microsoft.com/office/drawing/2014/main" id="{8DAC2028-F0D5-3B00-6AD9-4916D31AE67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358"/>
              <a:chOff x="5534163" y="1745934"/>
              <a:chExt cx="2894013" cy="752358"/>
            </a:xfrm>
          </p:grpSpPr>
          <p:grpSp>
            <p:nvGrpSpPr>
              <p:cNvPr id="296" name="Group 26">
                <a:extLst>
                  <a:ext uri="{FF2B5EF4-FFF2-40B4-BE49-F238E27FC236}">
                    <a16:creationId xmlns:a16="http://schemas.microsoft.com/office/drawing/2014/main" id="{556DABFE-E371-5B39-E6B4-1C4697577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335" name="AutoShape 27">
                  <a:extLst>
                    <a:ext uri="{FF2B5EF4-FFF2-40B4-BE49-F238E27FC236}">
                      <a16:creationId xmlns:a16="http://schemas.microsoft.com/office/drawing/2014/main" id="{5B474EF4-4C3A-3820-091F-A60F0036A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336" name="Group 28">
                  <a:extLst>
                    <a:ext uri="{FF2B5EF4-FFF2-40B4-BE49-F238E27FC236}">
                      <a16:creationId xmlns:a16="http://schemas.microsoft.com/office/drawing/2014/main" id="{534A1E13-79A0-8EF8-FAAC-50497F62F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37" name="Rectangle 29">
                    <a:extLst>
                      <a:ext uri="{FF2B5EF4-FFF2-40B4-BE49-F238E27FC236}">
                        <a16:creationId xmlns:a16="http://schemas.microsoft.com/office/drawing/2014/main" id="{B62BF888-BB7C-83CB-EEA6-4B54F7D8D8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38" name="Line 7">
                    <a:extLst>
                      <a:ext uri="{FF2B5EF4-FFF2-40B4-BE49-F238E27FC236}">
                        <a16:creationId xmlns:a16="http://schemas.microsoft.com/office/drawing/2014/main" id="{C7F295D1-5047-268A-3CA8-D11F4EAF87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339" name="Group 31">
                    <a:extLst>
                      <a:ext uri="{FF2B5EF4-FFF2-40B4-BE49-F238E27FC236}">
                        <a16:creationId xmlns:a16="http://schemas.microsoft.com/office/drawing/2014/main" id="{70A63D3B-03E7-8CCD-399B-B1DBF105F6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45" name="Rectangle 32">
                      <a:extLst>
                        <a:ext uri="{FF2B5EF4-FFF2-40B4-BE49-F238E27FC236}">
                          <a16:creationId xmlns:a16="http://schemas.microsoft.com/office/drawing/2014/main" id="{208B875A-4C9B-75AF-D591-0EA2FFB188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6" name="Rectangle 33">
                      <a:extLst>
                        <a:ext uri="{FF2B5EF4-FFF2-40B4-BE49-F238E27FC236}">
                          <a16:creationId xmlns:a16="http://schemas.microsoft.com/office/drawing/2014/main" id="{D28BDE71-ECC1-09B7-700E-96C2AC9BEB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7" name="Rectangle 34">
                      <a:extLst>
                        <a:ext uri="{FF2B5EF4-FFF2-40B4-BE49-F238E27FC236}">
                          <a16:creationId xmlns:a16="http://schemas.microsoft.com/office/drawing/2014/main" id="{A3CAF597-E273-B567-E809-D45893E22F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8" name="Rectangle 35">
                      <a:extLst>
                        <a:ext uri="{FF2B5EF4-FFF2-40B4-BE49-F238E27FC236}">
                          <a16:creationId xmlns:a16="http://schemas.microsoft.com/office/drawing/2014/main" id="{A2A99EBD-DFB9-B409-50F7-31B4A9DEA9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49" name="Rectangle 36">
                      <a:extLst>
                        <a:ext uri="{FF2B5EF4-FFF2-40B4-BE49-F238E27FC236}">
                          <a16:creationId xmlns:a16="http://schemas.microsoft.com/office/drawing/2014/main" id="{3C8BD89C-2AD2-8A24-A216-F75473B169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50" name="AutoShape 37">
                      <a:extLst>
                        <a:ext uri="{FF2B5EF4-FFF2-40B4-BE49-F238E27FC236}">
                          <a16:creationId xmlns:a16="http://schemas.microsoft.com/office/drawing/2014/main" id="{F399B75A-8EA6-21A6-A288-4E78FF371C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40" name="Picture 38" descr="desktop_computer_stylized_small">
                    <a:extLst>
                      <a:ext uri="{FF2B5EF4-FFF2-40B4-BE49-F238E27FC236}">
                        <a16:creationId xmlns:a16="http://schemas.microsoft.com/office/drawing/2014/main" id="{43A21261-0535-FD08-345E-E5EDB1667B7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1" name="Rectangle 39">
                    <a:extLst>
                      <a:ext uri="{FF2B5EF4-FFF2-40B4-BE49-F238E27FC236}">
                        <a16:creationId xmlns:a16="http://schemas.microsoft.com/office/drawing/2014/main" id="{84EBC93E-DEDE-14BF-D644-D00CE56D01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2" name="Freeform 40">
                    <a:extLst>
                      <a:ext uri="{FF2B5EF4-FFF2-40B4-BE49-F238E27FC236}">
                        <a16:creationId xmlns:a16="http://schemas.microsoft.com/office/drawing/2014/main" id="{B1450C9C-FD2D-D6AA-F1A5-4E4CE701A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43" name="Line 41">
                    <a:extLst>
                      <a:ext uri="{FF2B5EF4-FFF2-40B4-BE49-F238E27FC236}">
                        <a16:creationId xmlns:a16="http://schemas.microsoft.com/office/drawing/2014/main" id="{D73C2D4D-807E-5508-08F2-DFCB3FB6E4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344" name="Picture 42" descr="tv">
                    <a:extLst>
                      <a:ext uri="{FF2B5EF4-FFF2-40B4-BE49-F238E27FC236}">
                        <a16:creationId xmlns:a16="http://schemas.microsoft.com/office/drawing/2014/main" id="{8C253232-3B2B-6D7F-5539-2FADBD64D7F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297" name="Group 43">
                <a:extLst>
                  <a:ext uri="{FF2B5EF4-FFF2-40B4-BE49-F238E27FC236}">
                    <a16:creationId xmlns:a16="http://schemas.microsoft.com/office/drawing/2014/main" id="{70E1EC6B-660A-58B6-995B-60E5329C72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319" name="AutoShape 44">
                  <a:extLst>
                    <a:ext uri="{FF2B5EF4-FFF2-40B4-BE49-F238E27FC236}">
                      <a16:creationId xmlns:a16="http://schemas.microsoft.com/office/drawing/2014/main" id="{E7D49441-9F13-3467-4C98-E3D62A978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320" name="Group 45">
                  <a:extLst>
                    <a:ext uri="{FF2B5EF4-FFF2-40B4-BE49-F238E27FC236}">
                      <a16:creationId xmlns:a16="http://schemas.microsoft.com/office/drawing/2014/main" id="{B91296E3-2F33-B873-D6C8-45FD6CEA8D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21" name="Rectangle 46">
                    <a:extLst>
                      <a:ext uri="{FF2B5EF4-FFF2-40B4-BE49-F238E27FC236}">
                        <a16:creationId xmlns:a16="http://schemas.microsoft.com/office/drawing/2014/main" id="{8B6DF4A6-2A22-D965-DB6C-C25C09D699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22" name="Line 7">
                    <a:extLst>
                      <a:ext uri="{FF2B5EF4-FFF2-40B4-BE49-F238E27FC236}">
                        <a16:creationId xmlns:a16="http://schemas.microsoft.com/office/drawing/2014/main" id="{B6CE3E78-9AB5-B280-90B4-D9A92F056C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323" name="Group 48">
                    <a:extLst>
                      <a:ext uri="{FF2B5EF4-FFF2-40B4-BE49-F238E27FC236}">
                        <a16:creationId xmlns:a16="http://schemas.microsoft.com/office/drawing/2014/main" id="{E0D7134C-61F1-A499-4DAF-41F3E275A5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29" name="Rectangle 49">
                      <a:extLst>
                        <a:ext uri="{FF2B5EF4-FFF2-40B4-BE49-F238E27FC236}">
                          <a16:creationId xmlns:a16="http://schemas.microsoft.com/office/drawing/2014/main" id="{23ABEE6C-D9CD-4288-418F-70AD3A92284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0" name="Rectangle 50">
                      <a:extLst>
                        <a:ext uri="{FF2B5EF4-FFF2-40B4-BE49-F238E27FC236}">
                          <a16:creationId xmlns:a16="http://schemas.microsoft.com/office/drawing/2014/main" id="{B6EFF895-7A8E-0DB8-7DF0-2BB2ED5CBF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1" name="Rectangle 51">
                      <a:extLst>
                        <a:ext uri="{FF2B5EF4-FFF2-40B4-BE49-F238E27FC236}">
                          <a16:creationId xmlns:a16="http://schemas.microsoft.com/office/drawing/2014/main" id="{D4429C63-778B-4709-A233-117513DE53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2" name="Rectangle 52">
                      <a:extLst>
                        <a:ext uri="{FF2B5EF4-FFF2-40B4-BE49-F238E27FC236}">
                          <a16:creationId xmlns:a16="http://schemas.microsoft.com/office/drawing/2014/main" id="{F60D6E82-E7A2-4290-B2AE-64D1B751BF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3" name="Rectangle 53">
                      <a:extLst>
                        <a:ext uri="{FF2B5EF4-FFF2-40B4-BE49-F238E27FC236}">
                          <a16:creationId xmlns:a16="http://schemas.microsoft.com/office/drawing/2014/main" id="{40BE7C3C-CD51-E927-9857-15FD4EA5DD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4" name="AutoShape 54">
                      <a:extLst>
                        <a:ext uri="{FF2B5EF4-FFF2-40B4-BE49-F238E27FC236}">
                          <a16:creationId xmlns:a16="http://schemas.microsoft.com/office/drawing/2014/main" id="{18EA71C8-5037-600A-57BD-1C20302B32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4" name="Picture 55" descr="desktop_computer_stylized_small">
                    <a:extLst>
                      <a:ext uri="{FF2B5EF4-FFF2-40B4-BE49-F238E27FC236}">
                        <a16:creationId xmlns:a16="http://schemas.microsoft.com/office/drawing/2014/main" id="{97E2777A-84AB-4645-6E92-0A52756267D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5" name="Rectangle 56">
                    <a:extLst>
                      <a:ext uri="{FF2B5EF4-FFF2-40B4-BE49-F238E27FC236}">
                        <a16:creationId xmlns:a16="http://schemas.microsoft.com/office/drawing/2014/main" id="{9F987065-CB53-FFF4-46AE-B9FDAD80A3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26" name="Freeform 57">
                    <a:extLst>
                      <a:ext uri="{FF2B5EF4-FFF2-40B4-BE49-F238E27FC236}">
                        <a16:creationId xmlns:a16="http://schemas.microsoft.com/office/drawing/2014/main" id="{A5F07600-03DE-BA7F-1271-F21D05590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27" name="Line 58">
                    <a:extLst>
                      <a:ext uri="{FF2B5EF4-FFF2-40B4-BE49-F238E27FC236}">
                        <a16:creationId xmlns:a16="http://schemas.microsoft.com/office/drawing/2014/main" id="{AF430BC1-2B7C-26E7-A4C6-F902F01D75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328" name="Picture 59" descr="tv">
                    <a:extLst>
                      <a:ext uri="{FF2B5EF4-FFF2-40B4-BE49-F238E27FC236}">
                        <a16:creationId xmlns:a16="http://schemas.microsoft.com/office/drawing/2014/main" id="{6C32DBBE-4FE9-D0A4-C5F2-CCDE671A05C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298" name="Group 95">
                <a:extLst>
                  <a:ext uri="{FF2B5EF4-FFF2-40B4-BE49-F238E27FC236}">
                    <a16:creationId xmlns:a16="http://schemas.microsoft.com/office/drawing/2014/main" id="{EB08909F-42F6-415B-D3DB-249D6C8158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303" name="AutoShape 96">
                  <a:extLst>
                    <a:ext uri="{FF2B5EF4-FFF2-40B4-BE49-F238E27FC236}">
                      <a16:creationId xmlns:a16="http://schemas.microsoft.com/office/drawing/2014/main" id="{51D331DE-FB02-5430-FD17-6F397E478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304" name="Group 97">
                  <a:extLst>
                    <a:ext uri="{FF2B5EF4-FFF2-40B4-BE49-F238E27FC236}">
                      <a16:creationId xmlns:a16="http://schemas.microsoft.com/office/drawing/2014/main" id="{97959139-8927-2D7B-1032-382071C64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05" name="Rectangle 98">
                    <a:extLst>
                      <a:ext uri="{FF2B5EF4-FFF2-40B4-BE49-F238E27FC236}">
                        <a16:creationId xmlns:a16="http://schemas.microsoft.com/office/drawing/2014/main" id="{BCAA1F63-24AC-8911-2D37-4D3A484AF6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06" name="Line 7">
                    <a:extLst>
                      <a:ext uri="{FF2B5EF4-FFF2-40B4-BE49-F238E27FC236}">
                        <a16:creationId xmlns:a16="http://schemas.microsoft.com/office/drawing/2014/main" id="{B999E4BF-59C2-18BF-B020-8EC5A98302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307" name="Group 100">
                    <a:extLst>
                      <a:ext uri="{FF2B5EF4-FFF2-40B4-BE49-F238E27FC236}">
                        <a16:creationId xmlns:a16="http://schemas.microsoft.com/office/drawing/2014/main" id="{903C9752-EEF1-BF5C-A48F-7FEA548522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13" name="Rectangle 101">
                      <a:extLst>
                        <a:ext uri="{FF2B5EF4-FFF2-40B4-BE49-F238E27FC236}">
                          <a16:creationId xmlns:a16="http://schemas.microsoft.com/office/drawing/2014/main" id="{ECCEF9C9-403A-8CDD-81BF-2C26B718ED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4" name="Rectangle 102">
                      <a:extLst>
                        <a:ext uri="{FF2B5EF4-FFF2-40B4-BE49-F238E27FC236}">
                          <a16:creationId xmlns:a16="http://schemas.microsoft.com/office/drawing/2014/main" id="{0B0D18D4-7B32-0D24-9D10-A9A2BC0D917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5" name="Rectangle 103">
                      <a:extLst>
                        <a:ext uri="{FF2B5EF4-FFF2-40B4-BE49-F238E27FC236}">
                          <a16:creationId xmlns:a16="http://schemas.microsoft.com/office/drawing/2014/main" id="{41A7CFC1-8777-343C-747E-67CD06317D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6" name="Rectangle 104">
                      <a:extLst>
                        <a:ext uri="{FF2B5EF4-FFF2-40B4-BE49-F238E27FC236}">
                          <a16:creationId xmlns:a16="http://schemas.microsoft.com/office/drawing/2014/main" id="{412D8B78-04B8-7A62-1F44-3793DAEE33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7" name="Rectangle 105">
                      <a:extLst>
                        <a:ext uri="{FF2B5EF4-FFF2-40B4-BE49-F238E27FC236}">
                          <a16:creationId xmlns:a16="http://schemas.microsoft.com/office/drawing/2014/main" id="{EEE668B1-004F-41AB-05B6-BAF6AF93068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18" name="AutoShape 106">
                      <a:extLst>
                        <a:ext uri="{FF2B5EF4-FFF2-40B4-BE49-F238E27FC236}">
                          <a16:creationId xmlns:a16="http://schemas.microsoft.com/office/drawing/2014/main" id="{806B894F-6205-97AD-4AF9-A1D1E09856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08" name="Picture 107" descr="desktop_computer_stylized_small">
                    <a:extLst>
                      <a:ext uri="{FF2B5EF4-FFF2-40B4-BE49-F238E27FC236}">
                        <a16:creationId xmlns:a16="http://schemas.microsoft.com/office/drawing/2014/main" id="{42E24A85-DFBC-3C31-63AB-5586618AFD7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9" name="Rectangle 108">
                    <a:extLst>
                      <a:ext uri="{FF2B5EF4-FFF2-40B4-BE49-F238E27FC236}">
                        <a16:creationId xmlns:a16="http://schemas.microsoft.com/office/drawing/2014/main" id="{B8B8BE5C-C147-47B5-13B8-05678F63B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10" name="Freeform 109">
                    <a:extLst>
                      <a:ext uri="{FF2B5EF4-FFF2-40B4-BE49-F238E27FC236}">
                        <a16:creationId xmlns:a16="http://schemas.microsoft.com/office/drawing/2014/main" id="{E17E34D0-3DCE-EEB0-B204-9D2A47FACB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311" name="Line 110">
                    <a:extLst>
                      <a:ext uri="{FF2B5EF4-FFF2-40B4-BE49-F238E27FC236}">
                        <a16:creationId xmlns:a16="http://schemas.microsoft.com/office/drawing/2014/main" id="{C4F78625-494A-59AB-687C-6FDEBA3A4C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312" name="Picture 111" descr="tv">
                    <a:extLst>
                      <a:ext uri="{FF2B5EF4-FFF2-40B4-BE49-F238E27FC236}">
                        <a16:creationId xmlns:a16="http://schemas.microsoft.com/office/drawing/2014/main" id="{50BD6649-DE45-DC9C-287A-68465B8936D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99" name="Text Box 112">
                <a:extLst>
                  <a:ext uri="{FF2B5EF4-FFF2-40B4-BE49-F238E27FC236}">
                    <a16:creationId xmlns:a16="http://schemas.microsoft.com/office/drawing/2014/main" id="{BB29C44E-22FD-69DA-01B2-24440BB0C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9808" y="1823710"/>
                <a:ext cx="397868" cy="461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rPr>
                  <a:t>…</a:t>
                </a:r>
              </a:p>
            </p:txBody>
          </p:sp>
          <p:sp>
            <p:nvSpPr>
              <p:cNvPr id="300" name="Line 113">
                <a:extLst>
                  <a:ext uri="{FF2B5EF4-FFF2-40B4-BE49-F238E27FC236}">
                    <a16:creationId xmlns:a16="http://schemas.microsoft.com/office/drawing/2014/main" id="{259C3619-BA48-B1F2-A6D5-F1B1B7784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1" name="Line 114">
                <a:extLst>
                  <a:ext uri="{FF2B5EF4-FFF2-40B4-BE49-F238E27FC236}">
                    <a16:creationId xmlns:a16="http://schemas.microsoft.com/office/drawing/2014/main" id="{28D4BB04-88E8-1708-90CD-64B7F8499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2" name="Line 115">
                <a:extLst>
                  <a:ext uri="{FF2B5EF4-FFF2-40B4-BE49-F238E27FC236}">
                    <a16:creationId xmlns:a16="http://schemas.microsoft.com/office/drawing/2014/main" id="{63AEA90B-11A5-9FEF-44AE-CE173D10D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257" name="Group 5">
              <a:extLst>
                <a:ext uri="{FF2B5EF4-FFF2-40B4-BE49-F238E27FC236}">
                  <a16:creationId xmlns:a16="http://schemas.microsoft.com/office/drawing/2014/main" id="{53F66355-15DE-7707-D764-22DD380031E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278" name="Group 77">
                <a:extLst>
                  <a:ext uri="{FF2B5EF4-FFF2-40B4-BE49-F238E27FC236}">
                    <a16:creationId xmlns:a16="http://schemas.microsoft.com/office/drawing/2014/main" id="{7FF2ECB9-0D98-5DBA-0FB1-D25BE80FAD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80" name="AutoShape 78">
                  <a:extLst>
                    <a:ext uri="{FF2B5EF4-FFF2-40B4-BE49-F238E27FC236}">
                      <a16:creationId xmlns:a16="http://schemas.microsoft.com/office/drawing/2014/main" id="{AD798FCD-555A-4F17-6C3E-74DB6C506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81" name="Group 79">
                  <a:extLst>
                    <a:ext uri="{FF2B5EF4-FFF2-40B4-BE49-F238E27FC236}">
                      <a16:creationId xmlns:a16="http://schemas.microsoft.com/office/drawing/2014/main" id="{85FF430A-FEE1-6A83-B5FB-01C92A9AB1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82" name="Rectangle 80">
                    <a:extLst>
                      <a:ext uri="{FF2B5EF4-FFF2-40B4-BE49-F238E27FC236}">
                        <a16:creationId xmlns:a16="http://schemas.microsoft.com/office/drawing/2014/main" id="{EA2EC59F-9796-EC13-93B6-432026ED68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83" name="Line 7">
                    <a:extLst>
                      <a:ext uri="{FF2B5EF4-FFF2-40B4-BE49-F238E27FC236}">
                        <a16:creationId xmlns:a16="http://schemas.microsoft.com/office/drawing/2014/main" id="{CC4B1596-87BC-6785-F49E-EFA7A4B983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84" name="Group 82">
                    <a:extLst>
                      <a:ext uri="{FF2B5EF4-FFF2-40B4-BE49-F238E27FC236}">
                        <a16:creationId xmlns:a16="http://schemas.microsoft.com/office/drawing/2014/main" id="{726334F7-EBB7-A439-1E0E-4C87558D74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90" name="Rectangle 83">
                      <a:extLst>
                        <a:ext uri="{FF2B5EF4-FFF2-40B4-BE49-F238E27FC236}">
                          <a16:creationId xmlns:a16="http://schemas.microsoft.com/office/drawing/2014/main" id="{8B2C2FBA-E4BA-B361-DFD0-088C9C92F1B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91" name="Rectangle 84">
                      <a:extLst>
                        <a:ext uri="{FF2B5EF4-FFF2-40B4-BE49-F238E27FC236}">
                          <a16:creationId xmlns:a16="http://schemas.microsoft.com/office/drawing/2014/main" id="{29AC6ED6-5C25-A884-C390-784AAC4597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92" name="Rectangle 85">
                      <a:extLst>
                        <a:ext uri="{FF2B5EF4-FFF2-40B4-BE49-F238E27FC236}">
                          <a16:creationId xmlns:a16="http://schemas.microsoft.com/office/drawing/2014/main" id="{4EA032D4-C517-CFBB-D483-3ECA313AC2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93" name="Rectangle 86">
                      <a:extLst>
                        <a:ext uri="{FF2B5EF4-FFF2-40B4-BE49-F238E27FC236}">
                          <a16:creationId xmlns:a16="http://schemas.microsoft.com/office/drawing/2014/main" id="{51024944-B062-BC47-ACF5-38B00610B2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94" name="Rectangle 87">
                      <a:extLst>
                        <a:ext uri="{FF2B5EF4-FFF2-40B4-BE49-F238E27FC236}">
                          <a16:creationId xmlns:a16="http://schemas.microsoft.com/office/drawing/2014/main" id="{8B58E13C-B7A1-889F-BDD5-014DF5E21C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95" name="AutoShape 88">
                      <a:extLst>
                        <a:ext uri="{FF2B5EF4-FFF2-40B4-BE49-F238E27FC236}">
                          <a16:creationId xmlns:a16="http://schemas.microsoft.com/office/drawing/2014/main" id="{3ABCE48B-CB09-6B05-5F4A-767CB3A1F3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85" name="Picture 89" descr="desktop_computer_stylized_small">
                    <a:extLst>
                      <a:ext uri="{FF2B5EF4-FFF2-40B4-BE49-F238E27FC236}">
                        <a16:creationId xmlns:a16="http://schemas.microsoft.com/office/drawing/2014/main" id="{619ADF39-B701-E9F9-F605-9A2636F8D9D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6" name="Rectangle 90">
                    <a:extLst>
                      <a:ext uri="{FF2B5EF4-FFF2-40B4-BE49-F238E27FC236}">
                        <a16:creationId xmlns:a16="http://schemas.microsoft.com/office/drawing/2014/main" id="{AFCF4CFE-67DB-F085-E8E8-D3D27A9FC3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87" name="Freeform 91">
                    <a:extLst>
                      <a:ext uri="{FF2B5EF4-FFF2-40B4-BE49-F238E27FC236}">
                        <a16:creationId xmlns:a16="http://schemas.microsoft.com/office/drawing/2014/main" id="{A474FA92-96D5-3EBD-3CD7-2E29340EC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88" name="Line 92">
                    <a:extLst>
                      <a:ext uri="{FF2B5EF4-FFF2-40B4-BE49-F238E27FC236}">
                        <a16:creationId xmlns:a16="http://schemas.microsoft.com/office/drawing/2014/main" id="{3DBFE3EC-DB5F-742A-6484-E5635EA852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289" name="Picture 93" descr="tv">
                    <a:extLst>
                      <a:ext uri="{FF2B5EF4-FFF2-40B4-BE49-F238E27FC236}">
                        <a16:creationId xmlns:a16="http://schemas.microsoft.com/office/drawing/2014/main" id="{836933E2-BEE3-84BB-73DB-F5C1D79281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79" name="Freeform 116">
                <a:extLst>
                  <a:ext uri="{FF2B5EF4-FFF2-40B4-BE49-F238E27FC236}">
                    <a16:creationId xmlns:a16="http://schemas.microsoft.com/office/drawing/2014/main" id="{2B0FF284-C2B4-3B63-7216-1854743D6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58" name="Group 186">
              <a:extLst>
                <a:ext uri="{FF2B5EF4-FFF2-40B4-BE49-F238E27FC236}">
                  <a16:creationId xmlns:a16="http://schemas.microsoft.com/office/drawing/2014/main" id="{1F91B52D-6DA4-CDA0-C7EA-B65AF0C68C4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260" name="Group 77">
                <a:extLst>
                  <a:ext uri="{FF2B5EF4-FFF2-40B4-BE49-F238E27FC236}">
                    <a16:creationId xmlns:a16="http://schemas.microsoft.com/office/drawing/2014/main" id="{D966BDB7-B6F3-0223-B595-435093AB7C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62" name="AutoShape 78">
                  <a:extLst>
                    <a:ext uri="{FF2B5EF4-FFF2-40B4-BE49-F238E27FC236}">
                      <a16:creationId xmlns:a16="http://schemas.microsoft.com/office/drawing/2014/main" id="{AD5A53A1-ADFE-3B3C-6ED3-37E509205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63" name="Group 79">
                  <a:extLst>
                    <a:ext uri="{FF2B5EF4-FFF2-40B4-BE49-F238E27FC236}">
                      <a16:creationId xmlns:a16="http://schemas.microsoft.com/office/drawing/2014/main" id="{030389B1-8E4B-F07A-37C2-42D4B1B3F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64" name="Rectangle 80">
                    <a:extLst>
                      <a:ext uri="{FF2B5EF4-FFF2-40B4-BE49-F238E27FC236}">
                        <a16:creationId xmlns:a16="http://schemas.microsoft.com/office/drawing/2014/main" id="{887F36A7-43A1-3D73-4440-3FFE444C40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65" name="Line 7">
                    <a:extLst>
                      <a:ext uri="{FF2B5EF4-FFF2-40B4-BE49-F238E27FC236}">
                        <a16:creationId xmlns:a16="http://schemas.microsoft.com/office/drawing/2014/main" id="{DBED7304-B303-93DC-76AF-3962E8A941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grpSp>
                <p:nvGrpSpPr>
                  <p:cNvPr id="266" name="Group 82">
                    <a:extLst>
                      <a:ext uri="{FF2B5EF4-FFF2-40B4-BE49-F238E27FC236}">
                        <a16:creationId xmlns:a16="http://schemas.microsoft.com/office/drawing/2014/main" id="{9EC8B8EE-094A-B458-5B34-6DA45F7BF7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72" name="Rectangle 83">
                      <a:extLst>
                        <a:ext uri="{FF2B5EF4-FFF2-40B4-BE49-F238E27FC236}">
                          <a16:creationId xmlns:a16="http://schemas.microsoft.com/office/drawing/2014/main" id="{CDB4446A-7044-D1D0-0496-344525955C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73" name="Rectangle 84">
                      <a:extLst>
                        <a:ext uri="{FF2B5EF4-FFF2-40B4-BE49-F238E27FC236}">
                          <a16:creationId xmlns:a16="http://schemas.microsoft.com/office/drawing/2014/main" id="{5647298D-1B21-4D43-7F72-8A94F881C4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74" name="Rectangle 85">
                      <a:extLst>
                        <a:ext uri="{FF2B5EF4-FFF2-40B4-BE49-F238E27FC236}">
                          <a16:creationId xmlns:a16="http://schemas.microsoft.com/office/drawing/2014/main" id="{85AED07A-274E-5EE2-93DD-8C460280A9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75" name="Rectangle 86">
                      <a:extLst>
                        <a:ext uri="{FF2B5EF4-FFF2-40B4-BE49-F238E27FC236}">
                          <a16:creationId xmlns:a16="http://schemas.microsoft.com/office/drawing/2014/main" id="{0319356B-5BC4-77CC-AD80-AE61D917FE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76" name="Rectangle 87">
                      <a:extLst>
                        <a:ext uri="{FF2B5EF4-FFF2-40B4-BE49-F238E27FC236}">
                          <a16:creationId xmlns:a16="http://schemas.microsoft.com/office/drawing/2014/main" id="{03E909EA-FF9B-A706-5DF3-55A6369300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77" name="AutoShape 88">
                      <a:extLst>
                        <a:ext uri="{FF2B5EF4-FFF2-40B4-BE49-F238E27FC236}">
                          <a16:creationId xmlns:a16="http://schemas.microsoft.com/office/drawing/2014/main" id="{3B204FDD-76B7-8F93-ADC0-9CB751319C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67" name="Picture 89" descr="desktop_computer_stylized_small">
                    <a:extLst>
                      <a:ext uri="{FF2B5EF4-FFF2-40B4-BE49-F238E27FC236}">
                        <a16:creationId xmlns:a16="http://schemas.microsoft.com/office/drawing/2014/main" id="{4155F07C-C437-DA60-C81A-3741C2D5100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8" name="Rectangle 90">
                    <a:extLst>
                      <a:ext uri="{FF2B5EF4-FFF2-40B4-BE49-F238E27FC236}">
                        <a16:creationId xmlns:a16="http://schemas.microsoft.com/office/drawing/2014/main" id="{CDA21AE0-1AC5-4546-7F2C-F20708487A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69" name="Freeform 91">
                    <a:extLst>
                      <a:ext uri="{FF2B5EF4-FFF2-40B4-BE49-F238E27FC236}">
                        <a16:creationId xmlns:a16="http://schemas.microsoft.com/office/drawing/2014/main" id="{E9498090-22B9-BA57-A7B4-3FC737FCA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70" name="Line 92">
                    <a:extLst>
                      <a:ext uri="{FF2B5EF4-FFF2-40B4-BE49-F238E27FC236}">
                        <a16:creationId xmlns:a16="http://schemas.microsoft.com/office/drawing/2014/main" id="{D7D7969C-8336-E54E-BC0F-7212BC19A9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271" name="Picture 93" descr="tv">
                    <a:extLst>
                      <a:ext uri="{FF2B5EF4-FFF2-40B4-BE49-F238E27FC236}">
                        <a16:creationId xmlns:a16="http://schemas.microsoft.com/office/drawing/2014/main" id="{6105541C-D60E-4C2B-55CD-0AE2C58C7AA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61" name="Freeform 116">
                <a:extLst>
                  <a:ext uri="{FF2B5EF4-FFF2-40B4-BE49-F238E27FC236}">
                    <a16:creationId xmlns:a16="http://schemas.microsoft.com/office/drawing/2014/main" id="{D6AE4A09-0410-416D-DB8C-53B48B015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9" name="Text Box 112">
              <a:extLst>
                <a:ext uri="{FF2B5EF4-FFF2-40B4-BE49-F238E27FC236}">
                  <a16:creationId xmlns:a16="http://schemas.microsoft.com/office/drawing/2014/main" id="{989CCEC5-B4D2-AE39-AB22-8FD26A412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397867" cy="461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…</a:t>
              </a: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3825DDAB-69EE-8B06-A1AD-B5F55294CD0D}"/>
              </a:ext>
            </a:extLst>
          </p:cNvPr>
          <p:cNvGrpSpPr>
            <a:grpSpLocks/>
          </p:cNvGrpSpPr>
          <p:nvPr/>
        </p:nvGrpSpPr>
        <p:grpSpPr bwMode="auto">
          <a:xfrm>
            <a:off x="4167188" y="1614147"/>
            <a:ext cx="6373812" cy="773112"/>
            <a:chOff x="1912787" y="1498311"/>
            <a:chExt cx="5338532" cy="773565"/>
          </a:xfrm>
        </p:grpSpPr>
        <p:sp>
          <p:nvSpPr>
            <p:cNvPr id="352" name="Text Box 6">
              <a:extLst>
                <a:ext uri="{FF2B5EF4-FFF2-40B4-BE49-F238E27FC236}">
                  <a16:creationId xmlns:a16="http://schemas.microsoft.com/office/drawing/2014/main" id="{09853D48-C10F-8391-0B67-B493BCEC9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787" y="1498311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Internet frames, TV channels, control  transmitted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Arial" charset="0"/>
                </a:rPr>
                <a:t>downstream at different frequencies</a:t>
              </a:r>
            </a:p>
          </p:txBody>
        </p:sp>
        <p:sp>
          <p:nvSpPr>
            <p:cNvPr id="353" name="Right Arrow 9">
              <a:extLst>
                <a:ext uri="{FF2B5EF4-FFF2-40B4-BE49-F238E27FC236}">
                  <a16:creationId xmlns:a16="http://schemas.microsoft.com/office/drawing/2014/main" id="{818D8141-990A-E85D-4B38-8C8471063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110" y="1929117"/>
              <a:ext cx="2387053" cy="342759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354" name="Picture 6">
            <a:extLst>
              <a:ext uri="{FF2B5EF4-FFF2-40B4-BE49-F238E27FC236}">
                <a16:creationId xmlns:a16="http://schemas.microsoft.com/office/drawing/2014/main" id="{6D57ACFD-90D5-FEAA-3E38-88C0E63C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949233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" name="Rectangle 3">
            <a:extLst>
              <a:ext uri="{FF2B5EF4-FFF2-40B4-BE49-F238E27FC236}">
                <a16:creationId xmlns:a16="http://schemas.microsoft.com/office/drawing/2014/main" id="{2EEAF5DD-F8B9-EEF0-4E23-FC00E264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457700"/>
            <a:ext cx="10377487" cy="226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downstream (broadcast) channels (frequency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</a:rPr>
              <a:t>-partitioned)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up to 1.6 Gbps/channel </a:t>
            </a:r>
          </a:p>
          <a:p>
            <a:pPr marL="800100" marR="0" lvl="1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CMTS transmits into channels</a:t>
            </a:r>
          </a:p>
          <a:p>
            <a:pPr marL="231775" marR="0" lvl="0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upstream channels (up to 1 Gbps/channel)</a:t>
            </a:r>
          </a:p>
          <a:p>
            <a:pPr marL="681038" marR="0" lvl="1" indent="-223838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access: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users contend (random access) for certain upstream channel time slots; others assigned 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</a:rPr>
              <a:t>(time-partitioned) channels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86D9D3AA-A465-9E57-7DBC-7C810B75F83B}"/>
              </a:ext>
            </a:extLst>
          </p:cNvPr>
          <p:cNvGrpSpPr/>
          <p:nvPr/>
        </p:nvGrpSpPr>
        <p:grpSpPr>
          <a:xfrm>
            <a:off x="1996700" y="3278328"/>
            <a:ext cx="466491" cy="198344"/>
            <a:chOff x="7493876" y="2774731"/>
            <a:chExt cx="1481958" cy="894622"/>
          </a:xfrm>
        </p:grpSpPr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C1B8A4CE-01F8-D829-8CB4-04CCF121390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AFB9BEA8-CB4A-8699-301C-997D1A24B4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E3B00DE3-AB10-C241-7D7B-BDB0F4058D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0F0CC95B-9F64-AC36-4386-97040E85E12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5FA91AF7-72F7-CCAD-9A9F-77F4CCDA81F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Freeform 362">
                <a:extLst>
                  <a:ext uri="{FF2B5EF4-FFF2-40B4-BE49-F238E27FC236}">
                    <a16:creationId xmlns:a16="http://schemas.microsoft.com/office/drawing/2014/main" id="{E5F8E661-7C2C-4907-6E9F-E9385F096BA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Freeform 363">
                <a:extLst>
                  <a:ext uri="{FF2B5EF4-FFF2-40B4-BE49-F238E27FC236}">
                    <a16:creationId xmlns:a16="http://schemas.microsoft.com/office/drawing/2014/main" id="{06CA7D00-7009-1C46-D98C-30E2C520E14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E60EA269-58C1-10DE-A47C-169148B3CDE9}"/>
              </a:ext>
            </a:extLst>
          </p:cNvPr>
          <p:cNvGrpSpPr/>
          <p:nvPr/>
        </p:nvGrpSpPr>
        <p:grpSpPr>
          <a:xfrm>
            <a:off x="1995970" y="3548856"/>
            <a:ext cx="466491" cy="198344"/>
            <a:chOff x="7493876" y="2774731"/>
            <a:chExt cx="1481958" cy="894622"/>
          </a:xfrm>
        </p:grpSpPr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7D8636AE-A2C5-EB02-2635-9CCC1E51665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F10C5B07-16AC-7E33-BC5B-674CC87FFC2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6FDAFC59-FF28-8C2D-781B-47B3D1E87E5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59AAD145-638E-7C88-E884-66F3959BBDB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9FA7FC80-9683-5438-9827-F55CB578692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7DE18A83-F5C7-9E72-652F-6B682ABF759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D34C801A-6C77-0382-87BD-7EB8885C9D0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2382EA5B-43F1-2FB7-110B-7A8DC4069FB1}"/>
              </a:ext>
            </a:extLst>
          </p:cNvPr>
          <p:cNvGrpSpPr/>
          <p:nvPr/>
        </p:nvGrpSpPr>
        <p:grpSpPr>
          <a:xfrm>
            <a:off x="2560361" y="3211972"/>
            <a:ext cx="466491" cy="198344"/>
            <a:chOff x="7493876" y="2774731"/>
            <a:chExt cx="1481958" cy="894622"/>
          </a:xfrm>
        </p:grpSpPr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14AE5804-6533-2C75-2D51-E4B2E770592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6647BF34-4389-6CC9-C598-01CB46D6CA5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66FC4596-5BC2-D05D-8950-773B06678E1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19796E25-A359-0173-A62E-22BD4F2827E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:a16="http://schemas.microsoft.com/office/drawing/2014/main" id="{F68239BA-B4E5-E9BD-A4B8-230AFF6D55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78AAF224-C825-8778-0565-4389CDFF681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BBBC741B-3CF9-A6DB-1E79-89E37F9F414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660AD87E-0C7A-B08A-FAFA-075894EFD650}"/>
              </a:ext>
            </a:extLst>
          </p:cNvPr>
          <p:cNvGrpSpPr/>
          <p:nvPr/>
        </p:nvGrpSpPr>
        <p:grpSpPr>
          <a:xfrm>
            <a:off x="2699636" y="3556877"/>
            <a:ext cx="466491" cy="198344"/>
            <a:chOff x="7493876" y="2774731"/>
            <a:chExt cx="1481958" cy="894622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8ACF27EB-A1EA-C4D4-3EA3-00C2125A78A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F682E544-1F83-E55D-7CE5-D4013FA87F3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E3797936-F730-8A70-95FB-C94EC9B5B80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15A85574-EA72-00F6-AA9D-989029A1679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69A441DD-B804-8BB6-9A43-DD944609887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Freeform 386">
                <a:extLst>
                  <a:ext uri="{FF2B5EF4-FFF2-40B4-BE49-F238E27FC236}">
                    <a16:creationId xmlns:a16="http://schemas.microsoft.com/office/drawing/2014/main" id="{AF9C4C0C-F8E9-1BC6-9E4D-150F0D2EE49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C960426E-E10B-7A92-8EB4-B7E68D25A68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B1D0AA44-5417-9C2A-4837-777616593AF3}"/>
              </a:ext>
            </a:extLst>
          </p:cNvPr>
          <p:cNvCxnSpPr>
            <a:cxnSpLocks/>
          </p:cNvCxnSpPr>
          <p:nvPr/>
        </p:nvCxnSpPr>
        <p:spPr>
          <a:xfrm>
            <a:off x="3025589" y="3307976"/>
            <a:ext cx="14029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CF43-ED06-5468-23FC-30CBEC28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you need to know about multiple access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3CED9-4455-0DC4-A109-F164171B9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808"/>
            <a:ext cx="10611678" cy="5212191"/>
          </a:xfrm>
        </p:spPr>
        <p:txBody>
          <a:bodyPr>
            <a:normAutofit/>
          </a:bodyPr>
          <a:lstStyle/>
          <a:p>
            <a:r>
              <a:rPr lang="en-US" dirty="0"/>
              <a:t>Know what a multiple access (or shared, or broadcast) channel is.</a:t>
            </a:r>
          </a:p>
          <a:p>
            <a:r>
              <a:rPr lang="en-US" dirty="0"/>
              <a:t>Know the details of </a:t>
            </a:r>
            <a:r>
              <a:rPr lang="en-US" dirty="0">
                <a:solidFill>
                  <a:srgbClr val="0000A8"/>
                </a:solidFill>
              </a:rPr>
              <a:t>CSMA/CD</a:t>
            </a:r>
          </a:p>
          <a:p>
            <a:pPr lvl="1"/>
            <a:r>
              <a:rPr lang="en-US" dirty="0"/>
              <a:t>E.g., if you are given a scenario with transmissions and how long nodes will back-off after detecting collision, you should be able to follow the protocol to figure out when collisions happen and when a frame will finally be transmitted.</a:t>
            </a:r>
          </a:p>
          <a:p>
            <a:r>
              <a:rPr lang="en-US" dirty="0"/>
              <a:t>Know the characteristics of wireless links and how they affect protocols designs</a:t>
            </a:r>
          </a:p>
          <a:p>
            <a:pPr lvl="1"/>
            <a:r>
              <a:rPr lang="en-US" dirty="0"/>
              <a:t>How does </a:t>
            </a:r>
            <a:r>
              <a:rPr lang="en-US" dirty="0">
                <a:solidFill>
                  <a:srgbClr val="0000A8"/>
                </a:solidFill>
              </a:rPr>
              <a:t>CSMA/CA </a:t>
            </a:r>
            <a:r>
              <a:rPr lang="en-US" dirty="0"/>
              <a:t>work?</a:t>
            </a:r>
          </a:p>
          <a:p>
            <a:pPr lvl="1"/>
            <a:r>
              <a:rPr lang="en-US" dirty="0"/>
              <a:t>How is TCP affected?</a:t>
            </a:r>
          </a:p>
        </p:txBody>
      </p:sp>
    </p:spTree>
    <p:extLst>
      <p:ext uri="{BB962C8B-B14F-4D97-AF65-F5344CB8AC3E}">
        <p14:creationId xmlns:p14="http://schemas.microsoft.com/office/powerpoint/2010/main" val="23691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D45F2-2429-D8B3-D080-F1F3759E7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CDD2-D430-B967-F139-12856714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Link layer: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D7287D8-858F-095D-3079-883527CA1DC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3"/>
            <a:ext cx="5534015" cy="3142312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layer overview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Local Area Networks (LANs)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Switched LANs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 and Addressing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 Resolution Protocol (ARP) 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Virtual LANs (VLANs)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Shared LANs and multiple access protocols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Random access</a:t>
            </a:r>
          </a:p>
        </p:txBody>
      </p:sp>
    </p:spTree>
    <p:extLst>
      <p:ext uri="{BB962C8B-B14F-4D97-AF65-F5344CB8AC3E}">
        <p14:creationId xmlns:p14="http://schemas.microsoft.com/office/powerpoint/2010/main" val="22020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Final Remarks on MAC address vs IP addresses</a:t>
            </a:r>
            <a:endParaRPr lang="en-US" sz="4400" b="0"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BB3351-6E63-CD4D-9FD2-D6498F65C79A}"/>
              </a:ext>
            </a:extLst>
          </p:cNvPr>
          <p:cNvSpPr txBox="1">
            <a:spLocks noChangeArrowheads="1"/>
          </p:cNvSpPr>
          <p:nvPr/>
        </p:nvSpPr>
        <p:spPr>
          <a:xfrm>
            <a:off x="877956" y="1480930"/>
            <a:ext cx="10903227" cy="198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32-bit IP address: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network-layer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address for interface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for layer 3 (network layer) forwarding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e.g.: 128.119.40.136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51F861-D4AD-CD46-A67F-018CCE6A2B4D}"/>
              </a:ext>
            </a:extLst>
          </p:cNvPr>
          <p:cNvSpPr txBox="1">
            <a:spLocks noChangeArrowheads="1"/>
          </p:cNvSpPr>
          <p:nvPr/>
        </p:nvSpPr>
        <p:spPr>
          <a:xfrm>
            <a:off x="925425" y="3402170"/>
            <a:ext cx="10903227" cy="226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 (or LAN or physical or Ethernet) address: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“locally” to get frame from one interface to another physically-adjacent interface (same subnet, in IP-addressing sense)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48-bit MAC address (for most LANs) burned in </a:t>
            </a:r>
            <a:r>
              <a:rPr lang="en-US" sz="2800" noProof="0" dirty="0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ROM of the interface hardware, also sometimes software settable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3974C1-45B4-5341-A96C-26EFA0BC954B}"/>
              </a:ext>
            </a:extLst>
          </p:cNvPr>
          <p:cNvGrpSpPr/>
          <p:nvPr/>
        </p:nvGrpSpPr>
        <p:grpSpPr>
          <a:xfrm>
            <a:off x="912934" y="5533272"/>
            <a:ext cx="10903227" cy="903016"/>
            <a:chOff x="912934" y="5533272"/>
            <a:chExt cx="10903227" cy="903016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4108502E-90D7-684B-A7CF-A0EB238E3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9171" y="5789957"/>
              <a:ext cx="338868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hexadecimal (base 16) notation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(each “numeral” represents 4 bits)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F3EB23B5-9722-524B-A947-6BAB90B5B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1744" y="5895906"/>
              <a:ext cx="623681" cy="213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04D30B9-A03D-3D4E-82B8-D739C54E39F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2934" y="5533272"/>
              <a:ext cx="10903227" cy="5827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95325" marR="0" lvl="1" indent="-231775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e.g.: 1A-2F-BB-76-09-AD</a:t>
              </a:r>
            </a:p>
            <a:p>
              <a:pPr marL="695325" marR="0" lvl="1" indent="-231775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D566F7F-1E1D-B83E-A8F8-25A9444A7D1B}"/>
              </a:ext>
            </a:extLst>
          </p:cNvPr>
          <p:cNvSpPr txBox="1"/>
          <p:nvPr/>
        </p:nvSpPr>
        <p:spPr>
          <a:xfrm>
            <a:off x="7177092" y="1160629"/>
            <a:ext cx="4778217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Q:</a:t>
            </a:r>
            <a:r>
              <a:rPr lang="en-US" sz="2400" dirty="0"/>
              <a:t> Why use a separate set of addresses in the link layer?</a:t>
            </a:r>
          </a:p>
          <a:p>
            <a:r>
              <a:rPr lang="en-US" sz="2400" dirty="0">
                <a:solidFill>
                  <a:srgbClr val="0000A8"/>
                </a:solidFill>
              </a:rPr>
              <a:t>A: ??</a:t>
            </a:r>
          </a:p>
        </p:txBody>
      </p:sp>
    </p:spTree>
    <p:extLst>
      <p:ext uri="{BB962C8B-B14F-4D97-AF65-F5344CB8AC3E}">
        <p14:creationId xmlns:p14="http://schemas.microsoft.com/office/powerpoint/2010/main" val="34368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A43C-8E87-6803-E1A2-91CDAFB1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695"/>
            <a:ext cx="10515600" cy="894622"/>
          </a:xfrm>
        </p:spPr>
        <p:txBody>
          <a:bodyPr>
            <a:noAutofit/>
          </a:bodyPr>
          <a:lstStyle/>
          <a:p>
            <a:r>
              <a:rPr lang="en-US" sz="3700" dirty="0"/>
              <a:t>What use a separate address space in the link layer?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5281B-4D8A-E4A9-1C74-6FB902924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1637"/>
            <a:ext cx="10691191" cy="52001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Network layer and link layer have different goals, hence different requirements</a:t>
            </a:r>
          </a:p>
          <a:p>
            <a:r>
              <a:rPr lang="en-US" dirty="0"/>
              <a:t>Network layer: global connectivity</a:t>
            </a:r>
          </a:p>
          <a:p>
            <a:pPr lvl="1"/>
            <a:r>
              <a:rPr lang="en-US" dirty="0"/>
              <a:t>Need to aggregate addresses for interfaces close to each other to scale</a:t>
            </a:r>
          </a:p>
          <a:p>
            <a:pPr lvl="1"/>
            <a:r>
              <a:rPr lang="en-US" dirty="0"/>
              <a:t>So, IP addresses change when a device moves</a:t>
            </a:r>
          </a:p>
          <a:p>
            <a:r>
              <a:rPr lang="en-US" dirty="0"/>
              <a:t>Link layer: local connectivity</a:t>
            </a:r>
          </a:p>
          <a:p>
            <a:pPr lvl="1"/>
            <a:r>
              <a:rPr lang="en-US" dirty="0"/>
              <a:t>Much smaller scale -- It is ok to have fixed “random” address for the interface</a:t>
            </a:r>
          </a:p>
          <a:p>
            <a:pPr lvl="1"/>
            <a:r>
              <a:rPr lang="en-US" dirty="0"/>
              <a:t>A fixed address makes it easier to bootstrap (we can still talk with the interface until it gets its IP address, more on this next week!)</a:t>
            </a:r>
          </a:p>
          <a:p>
            <a:r>
              <a:rPr lang="en-US" dirty="0"/>
              <a:t>Also, each local network can have its own way to forward traffic</a:t>
            </a:r>
          </a:p>
          <a:p>
            <a:pPr lvl="1"/>
            <a:r>
              <a:rPr lang="en-US" dirty="0"/>
              <a:t>And still be able to connect to different kinds of networks…</a:t>
            </a:r>
          </a:p>
          <a:p>
            <a:pPr lvl="1"/>
            <a:r>
              <a:rPr lang="en-US" dirty="0"/>
              <a:t>through IP, or any other network layer protocol that they all agree on.</a:t>
            </a:r>
          </a:p>
          <a:p>
            <a:r>
              <a:rPr lang="en-US" dirty="0"/>
              <a:t>Any other thoughts?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Link layer: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5525911" cy="5197353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layer overview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Local Area Networks (LANs)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Switched LANs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 and Addressing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 Resolution Protocol (ARP) 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  <a:endParaRPr lang="en-US" altLang="en-US" sz="3200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Virtual LANs (VLANs)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Multiple access protocols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Random access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D7383-2F0A-B11F-7A69-2E7BA67AE19C}"/>
              </a:ext>
            </a:extLst>
          </p:cNvPr>
          <p:cNvSpPr/>
          <p:nvPr/>
        </p:nvSpPr>
        <p:spPr>
          <a:xfrm>
            <a:off x="1981200" y="1566476"/>
            <a:ext cx="8229600" cy="4167963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We are done with the link layer!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Next Up:</a:t>
            </a:r>
            <a:r>
              <a:rPr lang="en-US" sz="4000" dirty="0"/>
              <a:t> Naming and Addressing</a:t>
            </a:r>
          </a:p>
        </p:txBody>
      </p:sp>
    </p:spTree>
    <p:extLst>
      <p:ext uri="{BB962C8B-B14F-4D97-AF65-F5344CB8AC3E}">
        <p14:creationId xmlns:p14="http://schemas.microsoft.com/office/powerpoint/2010/main" val="37088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7103A38B-F845-EED2-2B24-71FB4B4F5632}"/>
              </a:ext>
            </a:extLst>
          </p:cNvPr>
          <p:cNvSpPr/>
          <p:nvPr/>
        </p:nvSpPr>
        <p:spPr>
          <a:xfrm>
            <a:off x="5929059" y="3341367"/>
            <a:ext cx="1753959" cy="1410491"/>
          </a:xfrm>
          <a:custGeom>
            <a:avLst/>
            <a:gdLst>
              <a:gd name="connsiteX0" fmla="*/ 522514 w 3643085"/>
              <a:gd name="connsiteY0" fmla="*/ 478971 h 2670628"/>
              <a:gd name="connsiteX1" fmla="*/ 551542 w 3643085"/>
              <a:gd name="connsiteY1" fmla="*/ 377371 h 2670628"/>
              <a:gd name="connsiteX2" fmla="*/ 595085 w 3643085"/>
              <a:gd name="connsiteY2" fmla="*/ 333828 h 2670628"/>
              <a:gd name="connsiteX3" fmla="*/ 682171 w 3643085"/>
              <a:gd name="connsiteY3" fmla="*/ 275771 h 2670628"/>
              <a:gd name="connsiteX4" fmla="*/ 725714 w 3643085"/>
              <a:gd name="connsiteY4" fmla="*/ 246743 h 2670628"/>
              <a:gd name="connsiteX5" fmla="*/ 812800 w 3643085"/>
              <a:gd name="connsiteY5" fmla="*/ 217714 h 2670628"/>
              <a:gd name="connsiteX6" fmla="*/ 943428 w 3643085"/>
              <a:gd name="connsiteY6" fmla="*/ 174171 h 2670628"/>
              <a:gd name="connsiteX7" fmla="*/ 986971 w 3643085"/>
              <a:gd name="connsiteY7" fmla="*/ 159657 h 2670628"/>
              <a:gd name="connsiteX8" fmla="*/ 1291771 w 3643085"/>
              <a:gd name="connsiteY8" fmla="*/ 174171 h 2670628"/>
              <a:gd name="connsiteX9" fmla="*/ 1422400 w 3643085"/>
              <a:gd name="connsiteY9" fmla="*/ 203200 h 2670628"/>
              <a:gd name="connsiteX10" fmla="*/ 1582057 w 3643085"/>
              <a:gd name="connsiteY10" fmla="*/ 232228 h 2670628"/>
              <a:gd name="connsiteX11" fmla="*/ 1625600 w 3643085"/>
              <a:gd name="connsiteY11" fmla="*/ 246743 h 2670628"/>
              <a:gd name="connsiteX12" fmla="*/ 2090057 w 3643085"/>
              <a:gd name="connsiteY12" fmla="*/ 246743 h 2670628"/>
              <a:gd name="connsiteX13" fmla="*/ 2177142 w 3643085"/>
              <a:gd name="connsiteY13" fmla="*/ 217714 h 2670628"/>
              <a:gd name="connsiteX14" fmla="*/ 2220685 w 3643085"/>
              <a:gd name="connsiteY14" fmla="*/ 203200 h 2670628"/>
              <a:gd name="connsiteX15" fmla="*/ 2307771 w 3643085"/>
              <a:gd name="connsiteY15" fmla="*/ 159657 h 2670628"/>
              <a:gd name="connsiteX16" fmla="*/ 2409371 w 3643085"/>
              <a:gd name="connsiteY16" fmla="*/ 101600 h 2670628"/>
              <a:gd name="connsiteX17" fmla="*/ 2540000 w 3643085"/>
              <a:gd name="connsiteY17" fmla="*/ 58057 h 2670628"/>
              <a:gd name="connsiteX18" fmla="*/ 2627085 w 3643085"/>
              <a:gd name="connsiteY18" fmla="*/ 29028 h 2670628"/>
              <a:gd name="connsiteX19" fmla="*/ 2670628 w 3643085"/>
              <a:gd name="connsiteY19" fmla="*/ 14514 h 2670628"/>
              <a:gd name="connsiteX20" fmla="*/ 2728685 w 3643085"/>
              <a:gd name="connsiteY20" fmla="*/ 0 h 2670628"/>
              <a:gd name="connsiteX21" fmla="*/ 2975428 w 3643085"/>
              <a:gd name="connsiteY21" fmla="*/ 14514 h 2670628"/>
              <a:gd name="connsiteX22" fmla="*/ 3048000 w 3643085"/>
              <a:gd name="connsiteY22" fmla="*/ 29028 h 2670628"/>
              <a:gd name="connsiteX23" fmla="*/ 3135085 w 3643085"/>
              <a:gd name="connsiteY23" fmla="*/ 58057 h 2670628"/>
              <a:gd name="connsiteX24" fmla="*/ 3222171 w 3643085"/>
              <a:gd name="connsiteY24" fmla="*/ 130628 h 2670628"/>
              <a:gd name="connsiteX25" fmla="*/ 3309257 w 3643085"/>
              <a:gd name="connsiteY25" fmla="*/ 188686 h 2670628"/>
              <a:gd name="connsiteX26" fmla="*/ 3352800 w 3643085"/>
              <a:gd name="connsiteY26" fmla="*/ 217714 h 2670628"/>
              <a:gd name="connsiteX27" fmla="*/ 3439885 w 3643085"/>
              <a:gd name="connsiteY27" fmla="*/ 290286 h 2670628"/>
              <a:gd name="connsiteX28" fmla="*/ 3512457 w 3643085"/>
              <a:gd name="connsiteY28" fmla="*/ 377371 h 2670628"/>
              <a:gd name="connsiteX29" fmla="*/ 3570514 w 3643085"/>
              <a:gd name="connsiteY29" fmla="*/ 464457 h 2670628"/>
              <a:gd name="connsiteX30" fmla="*/ 3614057 w 3643085"/>
              <a:gd name="connsiteY30" fmla="*/ 595086 h 2670628"/>
              <a:gd name="connsiteX31" fmla="*/ 3628571 w 3643085"/>
              <a:gd name="connsiteY31" fmla="*/ 638628 h 2670628"/>
              <a:gd name="connsiteX32" fmla="*/ 3643085 w 3643085"/>
              <a:gd name="connsiteY32" fmla="*/ 682171 h 2670628"/>
              <a:gd name="connsiteX33" fmla="*/ 3628571 w 3643085"/>
              <a:gd name="connsiteY33" fmla="*/ 1030514 h 2670628"/>
              <a:gd name="connsiteX34" fmla="*/ 3614057 w 3643085"/>
              <a:gd name="connsiteY34" fmla="*/ 1074057 h 2670628"/>
              <a:gd name="connsiteX35" fmla="*/ 3512457 w 3643085"/>
              <a:gd name="connsiteY35" fmla="*/ 1204686 h 2670628"/>
              <a:gd name="connsiteX36" fmla="*/ 3425371 w 3643085"/>
              <a:gd name="connsiteY36" fmla="*/ 1262743 h 2670628"/>
              <a:gd name="connsiteX37" fmla="*/ 3381828 w 3643085"/>
              <a:gd name="connsiteY37" fmla="*/ 1277257 h 2670628"/>
              <a:gd name="connsiteX38" fmla="*/ 3338285 w 3643085"/>
              <a:gd name="connsiteY38" fmla="*/ 1320800 h 2670628"/>
              <a:gd name="connsiteX39" fmla="*/ 3251200 w 3643085"/>
              <a:gd name="connsiteY39" fmla="*/ 1364343 h 2670628"/>
              <a:gd name="connsiteX40" fmla="*/ 3106057 w 3643085"/>
              <a:gd name="connsiteY40" fmla="*/ 1538514 h 2670628"/>
              <a:gd name="connsiteX41" fmla="*/ 3077028 w 3643085"/>
              <a:gd name="connsiteY41" fmla="*/ 1625600 h 2670628"/>
              <a:gd name="connsiteX42" fmla="*/ 3062514 w 3643085"/>
              <a:gd name="connsiteY42" fmla="*/ 1669143 h 2670628"/>
              <a:gd name="connsiteX43" fmla="*/ 3048000 w 3643085"/>
              <a:gd name="connsiteY43" fmla="*/ 1727200 h 2670628"/>
              <a:gd name="connsiteX44" fmla="*/ 3018971 w 3643085"/>
              <a:gd name="connsiteY44" fmla="*/ 1814286 h 2670628"/>
              <a:gd name="connsiteX45" fmla="*/ 3004457 w 3643085"/>
              <a:gd name="connsiteY45" fmla="*/ 1857828 h 2670628"/>
              <a:gd name="connsiteX46" fmla="*/ 2989942 w 3643085"/>
              <a:gd name="connsiteY46" fmla="*/ 1915886 h 2670628"/>
              <a:gd name="connsiteX47" fmla="*/ 2946400 w 3643085"/>
              <a:gd name="connsiteY47" fmla="*/ 2090057 h 2670628"/>
              <a:gd name="connsiteX48" fmla="*/ 2931885 w 3643085"/>
              <a:gd name="connsiteY48" fmla="*/ 2133600 h 2670628"/>
              <a:gd name="connsiteX49" fmla="*/ 2873828 w 3643085"/>
              <a:gd name="connsiteY49" fmla="*/ 2220686 h 2670628"/>
              <a:gd name="connsiteX50" fmla="*/ 2699657 w 3643085"/>
              <a:gd name="connsiteY50" fmla="*/ 2394857 h 2670628"/>
              <a:gd name="connsiteX51" fmla="*/ 2656114 w 3643085"/>
              <a:gd name="connsiteY51" fmla="*/ 2438400 h 2670628"/>
              <a:gd name="connsiteX52" fmla="*/ 2612571 w 3643085"/>
              <a:gd name="connsiteY52" fmla="*/ 2481943 h 2670628"/>
              <a:gd name="connsiteX53" fmla="*/ 2569028 w 3643085"/>
              <a:gd name="connsiteY53" fmla="*/ 2510971 h 2670628"/>
              <a:gd name="connsiteX54" fmla="*/ 2438400 w 3643085"/>
              <a:gd name="connsiteY54" fmla="*/ 2612571 h 2670628"/>
              <a:gd name="connsiteX55" fmla="*/ 2351314 w 3643085"/>
              <a:gd name="connsiteY55" fmla="*/ 2641600 h 2670628"/>
              <a:gd name="connsiteX56" fmla="*/ 2307771 w 3643085"/>
              <a:gd name="connsiteY56" fmla="*/ 2656114 h 2670628"/>
              <a:gd name="connsiteX57" fmla="*/ 2235200 w 3643085"/>
              <a:gd name="connsiteY57" fmla="*/ 2670628 h 2670628"/>
              <a:gd name="connsiteX58" fmla="*/ 1901371 w 3643085"/>
              <a:gd name="connsiteY58" fmla="*/ 2627086 h 2670628"/>
              <a:gd name="connsiteX59" fmla="*/ 1857828 w 3643085"/>
              <a:gd name="connsiteY59" fmla="*/ 2612571 h 2670628"/>
              <a:gd name="connsiteX60" fmla="*/ 1814285 w 3643085"/>
              <a:gd name="connsiteY60" fmla="*/ 2583543 h 2670628"/>
              <a:gd name="connsiteX61" fmla="*/ 1727200 w 3643085"/>
              <a:gd name="connsiteY61" fmla="*/ 2554514 h 2670628"/>
              <a:gd name="connsiteX62" fmla="*/ 1669142 w 3643085"/>
              <a:gd name="connsiteY62" fmla="*/ 2525486 h 2670628"/>
              <a:gd name="connsiteX63" fmla="*/ 1625600 w 3643085"/>
              <a:gd name="connsiteY63" fmla="*/ 2496457 h 2670628"/>
              <a:gd name="connsiteX64" fmla="*/ 1582057 w 3643085"/>
              <a:gd name="connsiteY64" fmla="*/ 2481943 h 2670628"/>
              <a:gd name="connsiteX65" fmla="*/ 1524000 w 3643085"/>
              <a:gd name="connsiteY65" fmla="*/ 2438400 h 2670628"/>
              <a:gd name="connsiteX66" fmla="*/ 1393371 w 3643085"/>
              <a:gd name="connsiteY66" fmla="*/ 2322286 h 2670628"/>
              <a:gd name="connsiteX67" fmla="*/ 1335314 w 3643085"/>
              <a:gd name="connsiteY67" fmla="*/ 2235200 h 2670628"/>
              <a:gd name="connsiteX68" fmla="*/ 1320800 w 3643085"/>
              <a:gd name="connsiteY68" fmla="*/ 2191657 h 2670628"/>
              <a:gd name="connsiteX69" fmla="*/ 1233714 w 3643085"/>
              <a:gd name="connsiteY69" fmla="*/ 2104571 h 2670628"/>
              <a:gd name="connsiteX70" fmla="*/ 1161142 w 3643085"/>
              <a:gd name="connsiteY70" fmla="*/ 2017486 h 2670628"/>
              <a:gd name="connsiteX71" fmla="*/ 1059542 w 3643085"/>
              <a:gd name="connsiteY71" fmla="*/ 1959428 h 2670628"/>
              <a:gd name="connsiteX72" fmla="*/ 1016000 w 3643085"/>
              <a:gd name="connsiteY72" fmla="*/ 1930400 h 2670628"/>
              <a:gd name="connsiteX73" fmla="*/ 928914 w 3643085"/>
              <a:gd name="connsiteY73" fmla="*/ 1901371 h 2670628"/>
              <a:gd name="connsiteX74" fmla="*/ 885371 w 3643085"/>
              <a:gd name="connsiteY74" fmla="*/ 1886857 h 2670628"/>
              <a:gd name="connsiteX75" fmla="*/ 769257 w 3643085"/>
              <a:gd name="connsiteY75" fmla="*/ 1857828 h 2670628"/>
              <a:gd name="connsiteX76" fmla="*/ 667657 w 3643085"/>
              <a:gd name="connsiteY76" fmla="*/ 1828800 h 2670628"/>
              <a:gd name="connsiteX77" fmla="*/ 566057 w 3643085"/>
              <a:gd name="connsiteY77" fmla="*/ 1756228 h 2670628"/>
              <a:gd name="connsiteX78" fmla="*/ 522514 w 3643085"/>
              <a:gd name="connsiteY78" fmla="*/ 1741714 h 2670628"/>
              <a:gd name="connsiteX79" fmla="*/ 420914 w 3643085"/>
              <a:gd name="connsiteY79" fmla="*/ 1640114 h 2670628"/>
              <a:gd name="connsiteX80" fmla="*/ 319314 w 3643085"/>
              <a:gd name="connsiteY80" fmla="*/ 1553028 h 2670628"/>
              <a:gd name="connsiteX81" fmla="*/ 261257 w 3643085"/>
              <a:gd name="connsiteY81" fmla="*/ 1509486 h 2670628"/>
              <a:gd name="connsiteX82" fmla="*/ 116114 w 3643085"/>
              <a:gd name="connsiteY82" fmla="*/ 1335314 h 2670628"/>
              <a:gd name="connsiteX83" fmla="*/ 87085 w 3643085"/>
              <a:gd name="connsiteY83" fmla="*/ 1291771 h 2670628"/>
              <a:gd name="connsiteX84" fmla="*/ 58057 w 3643085"/>
              <a:gd name="connsiteY84" fmla="*/ 1248228 h 2670628"/>
              <a:gd name="connsiteX85" fmla="*/ 14514 w 3643085"/>
              <a:gd name="connsiteY85" fmla="*/ 1103086 h 2670628"/>
              <a:gd name="connsiteX86" fmla="*/ 0 w 3643085"/>
              <a:gd name="connsiteY86" fmla="*/ 1059543 h 2670628"/>
              <a:gd name="connsiteX87" fmla="*/ 43542 w 3643085"/>
              <a:gd name="connsiteY87" fmla="*/ 856343 h 2670628"/>
              <a:gd name="connsiteX88" fmla="*/ 72571 w 3643085"/>
              <a:gd name="connsiteY88" fmla="*/ 812800 h 2670628"/>
              <a:gd name="connsiteX89" fmla="*/ 145142 w 3643085"/>
              <a:gd name="connsiteY89" fmla="*/ 682171 h 2670628"/>
              <a:gd name="connsiteX90" fmla="*/ 174171 w 3643085"/>
              <a:gd name="connsiteY90" fmla="*/ 638628 h 2670628"/>
              <a:gd name="connsiteX91" fmla="*/ 217714 w 3643085"/>
              <a:gd name="connsiteY91" fmla="*/ 595086 h 2670628"/>
              <a:gd name="connsiteX92" fmla="*/ 246742 w 3643085"/>
              <a:gd name="connsiteY92" fmla="*/ 551543 h 2670628"/>
              <a:gd name="connsiteX93" fmla="*/ 290285 w 3643085"/>
              <a:gd name="connsiteY93" fmla="*/ 522514 h 2670628"/>
              <a:gd name="connsiteX94" fmla="*/ 377371 w 3643085"/>
              <a:gd name="connsiteY94" fmla="*/ 464457 h 2670628"/>
              <a:gd name="connsiteX95" fmla="*/ 464457 w 3643085"/>
              <a:gd name="connsiteY95" fmla="*/ 420914 h 2670628"/>
              <a:gd name="connsiteX96" fmla="*/ 522514 w 3643085"/>
              <a:gd name="connsiteY96" fmla="*/ 478971 h 267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643085" h="2670628">
                <a:moveTo>
                  <a:pt x="522514" y="478971"/>
                </a:moveTo>
                <a:cubicBezTo>
                  <a:pt x="537028" y="471714"/>
                  <a:pt x="535790" y="408874"/>
                  <a:pt x="551542" y="377371"/>
                </a:cubicBezTo>
                <a:cubicBezTo>
                  <a:pt x="560722" y="359012"/>
                  <a:pt x="578882" y="346430"/>
                  <a:pt x="595085" y="333828"/>
                </a:cubicBezTo>
                <a:cubicBezTo>
                  <a:pt x="622624" y="312409"/>
                  <a:pt x="653142" y="295123"/>
                  <a:pt x="682171" y="275771"/>
                </a:cubicBezTo>
                <a:cubicBezTo>
                  <a:pt x="696685" y="266095"/>
                  <a:pt x="709165" y="252259"/>
                  <a:pt x="725714" y="246743"/>
                </a:cubicBezTo>
                <a:lnTo>
                  <a:pt x="812800" y="217714"/>
                </a:lnTo>
                <a:lnTo>
                  <a:pt x="943428" y="174171"/>
                </a:lnTo>
                <a:lnTo>
                  <a:pt x="986971" y="159657"/>
                </a:lnTo>
                <a:cubicBezTo>
                  <a:pt x="1088571" y="164495"/>
                  <a:pt x="1190355" y="166370"/>
                  <a:pt x="1291771" y="174171"/>
                </a:cubicBezTo>
                <a:cubicBezTo>
                  <a:pt x="1325235" y="176745"/>
                  <a:pt x="1387849" y="195522"/>
                  <a:pt x="1422400" y="203200"/>
                </a:cubicBezTo>
                <a:cubicBezTo>
                  <a:pt x="1483261" y="216724"/>
                  <a:pt x="1519032" y="221724"/>
                  <a:pt x="1582057" y="232228"/>
                </a:cubicBezTo>
                <a:cubicBezTo>
                  <a:pt x="1596571" y="237066"/>
                  <a:pt x="1610665" y="243424"/>
                  <a:pt x="1625600" y="246743"/>
                </a:cubicBezTo>
                <a:cubicBezTo>
                  <a:pt x="1791830" y="283684"/>
                  <a:pt x="1875881" y="254980"/>
                  <a:pt x="2090057" y="246743"/>
                </a:cubicBezTo>
                <a:lnTo>
                  <a:pt x="2177142" y="217714"/>
                </a:lnTo>
                <a:lnTo>
                  <a:pt x="2220685" y="203200"/>
                </a:lnTo>
                <a:cubicBezTo>
                  <a:pt x="2345474" y="120007"/>
                  <a:pt x="2187587" y="219749"/>
                  <a:pt x="2307771" y="159657"/>
                </a:cubicBezTo>
                <a:cubicBezTo>
                  <a:pt x="2412514" y="107286"/>
                  <a:pt x="2282132" y="152495"/>
                  <a:pt x="2409371" y="101600"/>
                </a:cubicBezTo>
                <a:cubicBezTo>
                  <a:pt x="2409391" y="101592"/>
                  <a:pt x="2518218" y="65318"/>
                  <a:pt x="2540000" y="58057"/>
                </a:cubicBezTo>
                <a:lnTo>
                  <a:pt x="2627085" y="29028"/>
                </a:lnTo>
                <a:cubicBezTo>
                  <a:pt x="2641599" y="24190"/>
                  <a:pt x="2655785" y="18225"/>
                  <a:pt x="2670628" y="14514"/>
                </a:cubicBezTo>
                <a:lnTo>
                  <a:pt x="2728685" y="0"/>
                </a:lnTo>
                <a:cubicBezTo>
                  <a:pt x="2810933" y="4838"/>
                  <a:pt x="2893377" y="7055"/>
                  <a:pt x="2975428" y="14514"/>
                </a:cubicBezTo>
                <a:cubicBezTo>
                  <a:pt x="2999996" y="16747"/>
                  <a:pt x="3024200" y="22537"/>
                  <a:pt x="3048000" y="29028"/>
                </a:cubicBezTo>
                <a:cubicBezTo>
                  <a:pt x="3077520" y="37079"/>
                  <a:pt x="3135085" y="58057"/>
                  <a:pt x="3135085" y="58057"/>
                </a:cubicBezTo>
                <a:cubicBezTo>
                  <a:pt x="3290682" y="161790"/>
                  <a:pt x="3054537" y="246"/>
                  <a:pt x="3222171" y="130628"/>
                </a:cubicBezTo>
                <a:cubicBezTo>
                  <a:pt x="3249710" y="152047"/>
                  <a:pt x="3280228" y="169333"/>
                  <a:pt x="3309257" y="188686"/>
                </a:cubicBezTo>
                <a:cubicBezTo>
                  <a:pt x="3323771" y="198362"/>
                  <a:pt x="3340465" y="205379"/>
                  <a:pt x="3352800" y="217714"/>
                </a:cubicBezTo>
                <a:cubicBezTo>
                  <a:pt x="3408677" y="273592"/>
                  <a:pt x="3379263" y="249871"/>
                  <a:pt x="3439885" y="290286"/>
                </a:cubicBezTo>
                <a:cubicBezTo>
                  <a:pt x="3543633" y="445902"/>
                  <a:pt x="3382055" y="209711"/>
                  <a:pt x="3512457" y="377371"/>
                </a:cubicBezTo>
                <a:cubicBezTo>
                  <a:pt x="3533876" y="404910"/>
                  <a:pt x="3570514" y="464457"/>
                  <a:pt x="3570514" y="464457"/>
                </a:cubicBezTo>
                <a:lnTo>
                  <a:pt x="3614057" y="595086"/>
                </a:lnTo>
                <a:lnTo>
                  <a:pt x="3628571" y="638628"/>
                </a:lnTo>
                <a:lnTo>
                  <a:pt x="3643085" y="682171"/>
                </a:lnTo>
                <a:cubicBezTo>
                  <a:pt x="3638247" y="798285"/>
                  <a:pt x="3637156" y="914616"/>
                  <a:pt x="3628571" y="1030514"/>
                </a:cubicBezTo>
                <a:cubicBezTo>
                  <a:pt x="3627441" y="1045772"/>
                  <a:pt x="3621487" y="1060683"/>
                  <a:pt x="3614057" y="1074057"/>
                </a:cubicBezTo>
                <a:cubicBezTo>
                  <a:pt x="3590198" y="1117003"/>
                  <a:pt x="3553850" y="1172491"/>
                  <a:pt x="3512457" y="1204686"/>
                </a:cubicBezTo>
                <a:cubicBezTo>
                  <a:pt x="3484918" y="1226105"/>
                  <a:pt x="3458469" y="1251711"/>
                  <a:pt x="3425371" y="1262743"/>
                </a:cubicBezTo>
                <a:lnTo>
                  <a:pt x="3381828" y="1277257"/>
                </a:lnTo>
                <a:cubicBezTo>
                  <a:pt x="3367314" y="1291771"/>
                  <a:pt x="3355364" y="1309414"/>
                  <a:pt x="3338285" y="1320800"/>
                </a:cubicBezTo>
                <a:cubicBezTo>
                  <a:pt x="3237405" y="1388053"/>
                  <a:pt x="3353977" y="1272985"/>
                  <a:pt x="3251200" y="1364343"/>
                </a:cubicBezTo>
                <a:cubicBezTo>
                  <a:pt x="3212903" y="1398385"/>
                  <a:pt x="3124457" y="1483314"/>
                  <a:pt x="3106057" y="1538514"/>
                </a:cubicBezTo>
                <a:lnTo>
                  <a:pt x="3077028" y="1625600"/>
                </a:lnTo>
                <a:cubicBezTo>
                  <a:pt x="3072190" y="1640114"/>
                  <a:pt x="3066225" y="1654300"/>
                  <a:pt x="3062514" y="1669143"/>
                </a:cubicBezTo>
                <a:cubicBezTo>
                  <a:pt x="3057676" y="1688495"/>
                  <a:pt x="3053732" y="1708093"/>
                  <a:pt x="3048000" y="1727200"/>
                </a:cubicBezTo>
                <a:cubicBezTo>
                  <a:pt x="3039207" y="1756508"/>
                  <a:pt x="3028647" y="1785257"/>
                  <a:pt x="3018971" y="1814286"/>
                </a:cubicBezTo>
                <a:cubicBezTo>
                  <a:pt x="3014133" y="1828800"/>
                  <a:pt x="3008168" y="1842986"/>
                  <a:pt x="3004457" y="1857828"/>
                </a:cubicBezTo>
                <a:cubicBezTo>
                  <a:pt x="2999619" y="1877181"/>
                  <a:pt x="2993854" y="1896325"/>
                  <a:pt x="2989942" y="1915886"/>
                </a:cubicBezTo>
                <a:cubicBezTo>
                  <a:pt x="2960625" y="2062469"/>
                  <a:pt x="2994895" y="1944572"/>
                  <a:pt x="2946400" y="2090057"/>
                </a:cubicBezTo>
                <a:cubicBezTo>
                  <a:pt x="2941562" y="2104571"/>
                  <a:pt x="2940372" y="2120870"/>
                  <a:pt x="2931885" y="2133600"/>
                </a:cubicBezTo>
                <a:cubicBezTo>
                  <a:pt x="2912533" y="2162629"/>
                  <a:pt x="2898498" y="2196017"/>
                  <a:pt x="2873828" y="2220686"/>
                </a:cubicBezTo>
                <a:lnTo>
                  <a:pt x="2699657" y="2394857"/>
                </a:lnTo>
                <a:lnTo>
                  <a:pt x="2656114" y="2438400"/>
                </a:lnTo>
                <a:cubicBezTo>
                  <a:pt x="2641600" y="2452914"/>
                  <a:pt x="2629650" y="2470557"/>
                  <a:pt x="2612571" y="2481943"/>
                </a:cubicBezTo>
                <a:cubicBezTo>
                  <a:pt x="2598057" y="2491619"/>
                  <a:pt x="2582429" y="2499804"/>
                  <a:pt x="2569028" y="2510971"/>
                </a:cubicBezTo>
                <a:cubicBezTo>
                  <a:pt x="2518934" y="2552715"/>
                  <a:pt x="2511768" y="2588115"/>
                  <a:pt x="2438400" y="2612571"/>
                </a:cubicBezTo>
                <a:lnTo>
                  <a:pt x="2351314" y="2641600"/>
                </a:lnTo>
                <a:cubicBezTo>
                  <a:pt x="2336800" y="2646438"/>
                  <a:pt x="2322773" y="2653114"/>
                  <a:pt x="2307771" y="2656114"/>
                </a:cubicBezTo>
                <a:lnTo>
                  <a:pt x="2235200" y="2670628"/>
                </a:lnTo>
                <a:cubicBezTo>
                  <a:pt x="2084046" y="2660551"/>
                  <a:pt x="2029700" y="2669864"/>
                  <a:pt x="1901371" y="2627086"/>
                </a:cubicBezTo>
                <a:cubicBezTo>
                  <a:pt x="1886857" y="2622248"/>
                  <a:pt x="1871512" y="2619413"/>
                  <a:pt x="1857828" y="2612571"/>
                </a:cubicBezTo>
                <a:cubicBezTo>
                  <a:pt x="1842226" y="2604770"/>
                  <a:pt x="1830225" y="2590628"/>
                  <a:pt x="1814285" y="2583543"/>
                </a:cubicBezTo>
                <a:cubicBezTo>
                  <a:pt x="1786324" y="2571116"/>
                  <a:pt x="1754568" y="2568198"/>
                  <a:pt x="1727200" y="2554514"/>
                </a:cubicBezTo>
                <a:cubicBezTo>
                  <a:pt x="1707847" y="2544838"/>
                  <a:pt x="1687928" y="2536221"/>
                  <a:pt x="1669142" y="2525486"/>
                </a:cubicBezTo>
                <a:cubicBezTo>
                  <a:pt x="1653996" y="2516831"/>
                  <a:pt x="1641202" y="2504258"/>
                  <a:pt x="1625600" y="2496457"/>
                </a:cubicBezTo>
                <a:cubicBezTo>
                  <a:pt x="1611916" y="2489615"/>
                  <a:pt x="1596571" y="2486781"/>
                  <a:pt x="1582057" y="2481943"/>
                </a:cubicBezTo>
                <a:cubicBezTo>
                  <a:pt x="1562705" y="2467429"/>
                  <a:pt x="1543685" y="2452460"/>
                  <a:pt x="1524000" y="2438400"/>
                </a:cubicBezTo>
                <a:cubicBezTo>
                  <a:pt x="1468475" y="2398739"/>
                  <a:pt x="1440604" y="2393135"/>
                  <a:pt x="1393371" y="2322286"/>
                </a:cubicBezTo>
                <a:cubicBezTo>
                  <a:pt x="1374019" y="2293257"/>
                  <a:pt x="1346346" y="2268298"/>
                  <a:pt x="1335314" y="2235200"/>
                </a:cubicBezTo>
                <a:cubicBezTo>
                  <a:pt x="1330476" y="2220686"/>
                  <a:pt x="1330193" y="2203734"/>
                  <a:pt x="1320800" y="2191657"/>
                </a:cubicBezTo>
                <a:cubicBezTo>
                  <a:pt x="1295596" y="2159252"/>
                  <a:pt x="1256486" y="2138729"/>
                  <a:pt x="1233714" y="2104571"/>
                </a:cubicBezTo>
                <a:cubicBezTo>
                  <a:pt x="1205170" y="2061755"/>
                  <a:pt x="1203052" y="2052411"/>
                  <a:pt x="1161142" y="2017486"/>
                </a:cubicBezTo>
                <a:cubicBezTo>
                  <a:pt x="1122561" y="1985335"/>
                  <a:pt x="1104718" y="1985243"/>
                  <a:pt x="1059542" y="1959428"/>
                </a:cubicBezTo>
                <a:cubicBezTo>
                  <a:pt x="1044397" y="1950774"/>
                  <a:pt x="1031940" y="1937485"/>
                  <a:pt x="1016000" y="1930400"/>
                </a:cubicBezTo>
                <a:cubicBezTo>
                  <a:pt x="988038" y="1917973"/>
                  <a:pt x="957943" y="1911047"/>
                  <a:pt x="928914" y="1901371"/>
                </a:cubicBezTo>
                <a:cubicBezTo>
                  <a:pt x="914400" y="1896533"/>
                  <a:pt x="900214" y="1890568"/>
                  <a:pt x="885371" y="1886857"/>
                </a:cubicBezTo>
                <a:cubicBezTo>
                  <a:pt x="846666" y="1877181"/>
                  <a:pt x="807106" y="1870444"/>
                  <a:pt x="769257" y="1857828"/>
                </a:cubicBezTo>
                <a:cubicBezTo>
                  <a:pt x="706790" y="1837006"/>
                  <a:pt x="740557" y="1847025"/>
                  <a:pt x="667657" y="1828800"/>
                </a:cubicBezTo>
                <a:cubicBezTo>
                  <a:pt x="633790" y="1804609"/>
                  <a:pt x="601745" y="1777641"/>
                  <a:pt x="566057" y="1756228"/>
                </a:cubicBezTo>
                <a:cubicBezTo>
                  <a:pt x="552938" y="1748357"/>
                  <a:pt x="534461" y="1751271"/>
                  <a:pt x="522514" y="1741714"/>
                </a:cubicBezTo>
                <a:cubicBezTo>
                  <a:pt x="485114" y="1711794"/>
                  <a:pt x="460765" y="1666681"/>
                  <a:pt x="420914" y="1640114"/>
                </a:cubicBezTo>
                <a:cubicBezTo>
                  <a:pt x="327678" y="1577958"/>
                  <a:pt x="431942" y="1651578"/>
                  <a:pt x="319314" y="1553028"/>
                </a:cubicBezTo>
                <a:cubicBezTo>
                  <a:pt x="301109" y="1537099"/>
                  <a:pt x="279238" y="1525668"/>
                  <a:pt x="261257" y="1509486"/>
                </a:cubicBezTo>
                <a:cubicBezTo>
                  <a:pt x="168127" y="1425669"/>
                  <a:pt x="181114" y="1432815"/>
                  <a:pt x="116114" y="1335314"/>
                </a:cubicBezTo>
                <a:lnTo>
                  <a:pt x="87085" y="1291771"/>
                </a:lnTo>
                <a:lnTo>
                  <a:pt x="58057" y="1248228"/>
                </a:lnTo>
                <a:cubicBezTo>
                  <a:pt x="36120" y="1160485"/>
                  <a:pt x="49850" y="1209097"/>
                  <a:pt x="14514" y="1103086"/>
                </a:cubicBezTo>
                <a:lnTo>
                  <a:pt x="0" y="1059543"/>
                </a:lnTo>
                <a:cubicBezTo>
                  <a:pt x="6141" y="1010412"/>
                  <a:pt x="11725" y="904069"/>
                  <a:pt x="43542" y="856343"/>
                </a:cubicBezTo>
                <a:lnTo>
                  <a:pt x="72571" y="812800"/>
                </a:lnTo>
                <a:cubicBezTo>
                  <a:pt x="98117" y="736160"/>
                  <a:pt x="78599" y="781986"/>
                  <a:pt x="145142" y="682171"/>
                </a:cubicBezTo>
                <a:cubicBezTo>
                  <a:pt x="154818" y="667657"/>
                  <a:pt x="161836" y="650963"/>
                  <a:pt x="174171" y="638628"/>
                </a:cubicBezTo>
                <a:cubicBezTo>
                  <a:pt x="188685" y="624114"/>
                  <a:pt x="204573" y="610855"/>
                  <a:pt x="217714" y="595086"/>
                </a:cubicBezTo>
                <a:cubicBezTo>
                  <a:pt x="228881" y="581685"/>
                  <a:pt x="234407" y="563878"/>
                  <a:pt x="246742" y="551543"/>
                </a:cubicBezTo>
                <a:cubicBezTo>
                  <a:pt x="259077" y="539208"/>
                  <a:pt x="276884" y="533681"/>
                  <a:pt x="290285" y="522514"/>
                </a:cubicBezTo>
                <a:cubicBezTo>
                  <a:pt x="362766" y="462113"/>
                  <a:pt x="300849" y="489964"/>
                  <a:pt x="377371" y="464457"/>
                </a:cubicBezTo>
                <a:cubicBezTo>
                  <a:pt x="392535" y="454347"/>
                  <a:pt x="440420" y="416908"/>
                  <a:pt x="464457" y="420914"/>
                </a:cubicBezTo>
                <a:cubicBezTo>
                  <a:pt x="481664" y="423782"/>
                  <a:pt x="508000" y="486228"/>
                  <a:pt x="522514" y="47897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44">
            <a:extLst>
              <a:ext uri="{FF2B5EF4-FFF2-40B4-BE49-F238E27FC236}">
                <a16:creationId xmlns:a16="http://schemas.microsoft.com/office/drawing/2014/main" id="{E8DF2F1E-D0B4-9D9F-579D-72DA78189C9B}"/>
              </a:ext>
            </a:extLst>
          </p:cNvPr>
          <p:cNvGrpSpPr>
            <a:grpSpLocks/>
          </p:cNvGrpSpPr>
          <p:nvPr/>
        </p:nvGrpSpPr>
        <p:grpSpPr bwMode="auto">
          <a:xfrm>
            <a:off x="4115730" y="2704402"/>
            <a:ext cx="757237" cy="628650"/>
            <a:chOff x="-44" y="1473"/>
            <a:chExt cx="981" cy="1105"/>
          </a:xfrm>
        </p:grpSpPr>
        <p:pic>
          <p:nvPicPr>
            <p:cNvPr id="517" name="Picture 45" descr="desktop_computer_stylized_medium">
              <a:extLst>
                <a:ext uri="{FF2B5EF4-FFF2-40B4-BE49-F238E27FC236}">
                  <a16:creationId xmlns:a16="http://schemas.microsoft.com/office/drawing/2014/main" id="{3F5F8BB9-7F89-886F-F3E9-3A319EEF5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" name="Freeform 46">
              <a:extLst>
                <a:ext uri="{FF2B5EF4-FFF2-40B4-BE49-F238E27FC236}">
                  <a16:creationId xmlns:a16="http://schemas.microsoft.com/office/drawing/2014/main" id="{F366465F-3F93-07AD-2E48-AD146B9979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19" name="Group 44">
            <a:extLst>
              <a:ext uri="{FF2B5EF4-FFF2-40B4-BE49-F238E27FC236}">
                <a16:creationId xmlns:a16="http://schemas.microsoft.com/office/drawing/2014/main" id="{CC4EBCC8-9553-4536-502C-520A6C49E517}"/>
              </a:ext>
            </a:extLst>
          </p:cNvPr>
          <p:cNvGrpSpPr>
            <a:grpSpLocks/>
          </p:cNvGrpSpPr>
          <p:nvPr/>
        </p:nvGrpSpPr>
        <p:grpSpPr bwMode="auto">
          <a:xfrm>
            <a:off x="3810531" y="3509340"/>
            <a:ext cx="757237" cy="628650"/>
            <a:chOff x="-44" y="1473"/>
            <a:chExt cx="981" cy="1105"/>
          </a:xfrm>
        </p:grpSpPr>
        <p:pic>
          <p:nvPicPr>
            <p:cNvPr id="520" name="Picture 45" descr="desktop_computer_stylized_medium">
              <a:extLst>
                <a:ext uri="{FF2B5EF4-FFF2-40B4-BE49-F238E27FC236}">
                  <a16:creationId xmlns:a16="http://schemas.microsoft.com/office/drawing/2014/main" id="{907E895C-9848-C3E1-1187-39C18917A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1" name="Freeform 46">
              <a:extLst>
                <a:ext uri="{FF2B5EF4-FFF2-40B4-BE49-F238E27FC236}">
                  <a16:creationId xmlns:a16="http://schemas.microsoft.com/office/drawing/2014/main" id="{CEECD317-CF18-BF26-28EE-4C9A9EBCD2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22" name="Group 44">
            <a:extLst>
              <a:ext uri="{FF2B5EF4-FFF2-40B4-BE49-F238E27FC236}">
                <a16:creationId xmlns:a16="http://schemas.microsoft.com/office/drawing/2014/main" id="{1DA98E56-A544-AEB3-2D54-BB64B11667AA}"/>
              </a:ext>
            </a:extLst>
          </p:cNvPr>
          <p:cNvGrpSpPr>
            <a:grpSpLocks/>
          </p:cNvGrpSpPr>
          <p:nvPr/>
        </p:nvGrpSpPr>
        <p:grpSpPr bwMode="auto">
          <a:xfrm>
            <a:off x="3987164" y="4317901"/>
            <a:ext cx="757237" cy="628650"/>
            <a:chOff x="-44" y="1473"/>
            <a:chExt cx="981" cy="1105"/>
          </a:xfrm>
        </p:grpSpPr>
        <p:pic>
          <p:nvPicPr>
            <p:cNvPr id="523" name="Picture 45" descr="desktop_computer_stylized_medium">
              <a:extLst>
                <a:ext uri="{FF2B5EF4-FFF2-40B4-BE49-F238E27FC236}">
                  <a16:creationId xmlns:a16="http://schemas.microsoft.com/office/drawing/2014/main" id="{970A407E-8142-2BEE-4B70-0DCF67BEA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4" name="Freeform 46">
              <a:extLst>
                <a:ext uri="{FF2B5EF4-FFF2-40B4-BE49-F238E27FC236}">
                  <a16:creationId xmlns:a16="http://schemas.microsoft.com/office/drawing/2014/main" id="{C27BE724-FE67-1C55-74A4-55216D4EFE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" name="Freeform 39">
            <a:extLst>
              <a:ext uri="{FF2B5EF4-FFF2-40B4-BE49-F238E27FC236}">
                <a16:creationId xmlns:a16="http://schemas.microsoft.com/office/drawing/2014/main" id="{585A1267-272E-5580-D932-64D550102EC0}"/>
              </a:ext>
            </a:extLst>
          </p:cNvPr>
          <p:cNvSpPr>
            <a:spLocks/>
          </p:cNvSpPr>
          <p:nvPr/>
        </p:nvSpPr>
        <p:spPr bwMode="auto">
          <a:xfrm>
            <a:off x="5007871" y="3242268"/>
            <a:ext cx="720364" cy="105287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E759D8-CF24-5E6C-B42C-094D038CA77F}"/>
              </a:ext>
            </a:extLst>
          </p:cNvPr>
          <p:cNvCxnSpPr>
            <a:cxnSpLocks/>
          </p:cNvCxnSpPr>
          <p:nvPr/>
        </p:nvCxnSpPr>
        <p:spPr>
          <a:xfrm>
            <a:off x="4820864" y="3225582"/>
            <a:ext cx="247835" cy="23157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FD57C3-0C03-6AF3-EE73-7A5A6E3A2650}"/>
              </a:ext>
            </a:extLst>
          </p:cNvPr>
          <p:cNvCxnSpPr>
            <a:cxnSpLocks/>
          </p:cNvCxnSpPr>
          <p:nvPr/>
        </p:nvCxnSpPr>
        <p:spPr>
          <a:xfrm>
            <a:off x="4543986" y="3801584"/>
            <a:ext cx="407260" cy="79683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63F60D-91B4-7640-40A0-48E2B6F365D8}"/>
              </a:ext>
            </a:extLst>
          </p:cNvPr>
          <p:cNvCxnSpPr>
            <a:cxnSpLocks/>
          </p:cNvCxnSpPr>
          <p:nvPr/>
        </p:nvCxnSpPr>
        <p:spPr>
          <a:xfrm flipV="1">
            <a:off x="4706659" y="4329200"/>
            <a:ext cx="355822" cy="355934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B99CA1-97E4-699F-AE70-A3A9DF369F2C}"/>
              </a:ext>
            </a:extLst>
          </p:cNvPr>
          <p:cNvCxnSpPr>
            <a:cxnSpLocks/>
          </p:cNvCxnSpPr>
          <p:nvPr/>
        </p:nvCxnSpPr>
        <p:spPr>
          <a:xfrm flipV="1">
            <a:off x="5706669" y="3865032"/>
            <a:ext cx="400572" cy="4093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layer: local connectivity</a:t>
            </a:r>
            <a:endParaRPr lang="en-US" sz="4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D4D85-3E57-0EAD-5FF9-9BA5B1C9A6CF}"/>
              </a:ext>
            </a:extLst>
          </p:cNvPr>
          <p:cNvGrpSpPr/>
          <p:nvPr/>
        </p:nvGrpSpPr>
        <p:grpSpPr>
          <a:xfrm>
            <a:off x="6106821" y="3732059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E9F9AD2-E26E-24E0-7394-4B650E4D79A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8AF255-77AC-8F0E-773E-90689DC192B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9B8924-DBE6-32DC-B4B9-8B64DF0D4A1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03D159BF-2EB4-5CFB-C790-225FA8B9D7E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B8F8E8F-0246-CBFB-E804-09CB4BBBF4E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0E86E71-CC8C-E4FA-9E24-6B7C055BBC8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6E8EF57-012D-509B-6CF0-9CEFEC4EB68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A885DEC-1843-263C-3889-8E2EE7E7D7E2}"/>
              </a:ext>
            </a:extLst>
          </p:cNvPr>
          <p:cNvSpPr txBox="1"/>
          <p:nvPr/>
        </p:nvSpPr>
        <p:spPr>
          <a:xfrm>
            <a:off x="5854682" y="1845334"/>
            <a:ext cx="3656672" cy="1280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marR="0" lvl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Either “shared link” or a link-layer network</a:t>
            </a:r>
          </a:p>
          <a:p>
            <a:pPr marL="466725" marR="0" lvl="0" indent="-3333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17E5C2-1A39-F555-798D-6D3FAA912254}"/>
              </a:ext>
            </a:extLst>
          </p:cNvPr>
          <p:cNvCxnSpPr>
            <a:cxnSpLocks/>
          </p:cNvCxnSpPr>
          <p:nvPr/>
        </p:nvCxnSpPr>
        <p:spPr>
          <a:xfrm flipH="1">
            <a:off x="5557622" y="2704402"/>
            <a:ext cx="813440" cy="6362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37A68BF-6700-A1B3-D35E-92E604A6608D}"/>
              </a:ext>
            </a:extLst>
          </p:cNvPr>
          <p:cNvSpPr txBox="1"/>
          <p:nvPr/>
        </p:nvSpPr>
        <p:spPr>
          <a:xfrm>
            <a:off x="560510" y="1503797"/>
            <a:ext cx="3250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Also called a </a:t>
            </a:r>
            <a:r>
              <a:rPr lang="en-US" sz="2800" dirty="0">
                <a:solidFill>
                  <a:srgbClr val="C00000"/>
                </a:solidFill>
              </a:rPr>
              <a:t>Local Area Network (LAN)</a:t>
            </a:r>
          </a:p>
        </p:txBody>
      </p:sp>
    </p:spTree>
    <p:extLst>
      <p:ext uri="{BB962C8B-B14F-4D97-AF65-F5344CB8AC3E}">
        <p14:creationId xmlns:p14="http://schemas.microsoft.com/office/powerpoint/2010/main" val="2377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Multiple access links and protocols</a:t>
            </a:r>
            <a:endParaRPr lang="en-US" sz="4400" dirty="0"/>
          </a:p>
        </p:txBody>
      </p:sp>
      <p:sp>
        <p:nvSpPr>
          <p:cNvPr id="470" name="Rectangle 3">
            <a:extLst>
              <a:ext uri="{FF2B5EF4-FFF2-40B4-BE49-F238E27FC236}">
                <a16:creationId xmlns:a16="http://schemas.microsoft.com/office/drawing/2014/main" id="{A4DB250C-FCF5-CC4D-B049-42D6C0DD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045" y="1319435"/>
            <a:ext cx="7772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ts val="40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two types of “links</a:t>
            </a:r>
            <a:r>
              <a:rPr kumimoji="0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:</a:t>
            </a:r>
          </a:p>
          <a:p>
            <a:pPr marL="466725" marR="0" lvl="0" indent="-3333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point-to-point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point-to-point link between Ethernet switches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and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hosts</a:t>
            </a:r>
          </a:p>
          <a:p>
            <a:pPr marL="466725" marR="0" lvl="0" indent="-3333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shared wire or medium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(broadcast)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old-school Ethernet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802.11 wireless LAN, 4G/4G. Satellite</a:t>
            </a:r>
          </a:p>
          <a:p>
            <a:pPr marL="742950" marR="0" lvl="1" indent="-28575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</a:rPr>
              <a:t>…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7A52A8-726D-1743-B706-C6C96361B328}"/>
              </a:ext>
            </a:extLst>
          </p:cNvPr>
          <p:cNvGrpSpPr/>
          <p:nvPr/>
        </p:nvGrpSpPr>
        <p:grpSpPr>
          <a:xfrm>
            <a:off x="6882164" y="4987878"/>
            <a:ext cx="2026132" cy="1407972"/>
            <a:chOff x="6882164" y="4987878"/>
            <a:chExt cx="2026132" cy="1407972"/>
          </a:xfrm>
        </p:grpSpPr>
        <p:sp>
          <p:nvSpPr>
            <p:cNvPr id="473" name="Text Box 7">
              <a:extLst>
                <a:ext uri="{FF2B5EF4-FFF2-40B4-BE49-F238E27FC236}">
                  <a16:creationId xmlns:a16="http://schemas.microsoft.com/office/drawing/2014/main" id="{06CF1C6B-422C-1444-877E-6282ED974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2164" y="6092369"/>
              <a:ext cx="2026132" cy="30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+mn-cs"/>
                </a:rPr>
                <a:t>shared radio: satellite </a:t>
              </a:r>
            </a:p>
          </p:txBody>
        </p:sp>
        <p:grpSp>
          <p:nvGrpSpPr>
            <p:cNvPr id="479" name="Group 382">
              <a:extLst>
                <a:ext uri="{FF2B5EF4-FFF2-40B4-BE49-F238E27FC236}">
                  <a16:creationId xmlns:a16="http://schemas.microsoft.com/office/drawing/2014/main" id="{444C4E2A-E876-FA42-B00E-F2550AD7ED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7673" y="5700665"/>
              <a:ext cx="288925" cy="220663"/>
              <a:chOff x="2274" y="2821"/>
              <a:chExt cx="215" cy="238"/>
            </a:xfrm>
          </p:grpSpPr>
          <p:sp>
            <p:nvSpPr>
              <p:cNvPr id="480" name="Freeform 383">
                <a:extLst>
                  <a:ext uri="{FF2B5EF4-FFF2-40B4-BE49-F238E27FC236}">
                    <a16:creationId xmlns:a16="http://schemas.microsoft.com/office/drawing/2014/main" id="{BDDB8C29-61C8-B44A-A0C9-80B160DD04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1" name="Line 384">
                <a:extLst>
                  <a:ext uri="{FF2B5EF4-FFF2-40B4-BE49-F238E27FC236}">
                    <a16:creationId xmlns:a16="http://schemas.microsoft.com/office/drawing/2014/main" id="{8F4AE323-F3F4-E14E-B478-2730ECFD5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2" name="Freeform 385">
                <a:extLst>
                  <a:ext uri="{FF2B5EF4-FFF2-40B4-BE49-F238E27FC236}">
                    <a16:creationId xmlns:a16="http://schemas.microsoft.com/office/drawing/2014/main" id="{41C8AF46-22BA-2346-AD20-B0D2DA936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3" name="Line 386">
                <a:extLst>
                  <a:ext uri="{FF2B5EF4-FFF2-40B4-BE49-F238E27FC236}">
                    <a16:creationId xmlns:a16="http://schemas.microsoft.com/office/drawing/2014/main" id="{FF499369-05D1-BD40-A15C-F1F4775FF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" name="Freeform 387">
                <a:extLst>
                  <a:ext uri="{FF2B5EF4-FFF2-40B4-BE49-F238E27FC236}">
                    <a16:creationId xmlns:a16="http://schemas.microsoft.com/office/drawing/2014/main" id="{FF57B98D-A160-3344-BA6D-DBC150EED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5" name="Line 388">
                <a:extLst>
                  <a:ext uri="{FF2B5EF4-FFF2-40B4-BE49-F238E27FC236}">
                    <a16:creationId xmlns:a16="http://schemas.microsoft.com/office/drawing/2014/main" id="{0700E589-A21D-F84B-8C68-40D1B51EE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6" name="Freeform 389">
                <a:extLst>
                  <a:ext uri="{FF2B5EF4-FFF2-40B4-BE49-F238E27FC236}">
                    <a16:creationId xmlns:a16="http://schemas.microsoft.com/office/drawing/2014/main" id="{75397DE6-7C44-4F44-9365-9A1D35474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7" name="Freeform 390">
                <a:extLst>
                  <a:ext uri="{FF2B5EF4-FFF2-40B4-BE49-F238E27FC236}">
                    <a16:creationId xmlns:a16="http://schemas.microsoft.com/office/drawing/2014/main" id="{368EB1B3-47F7-2447-B958-2BCE0F178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8" name="Rectangle 391">
                <a:extLst>
                  <a:ext uri="{FF2B5EF4-FFF2-40B4-BE49-F238E27FC236}">
                    <a16:creationId xmlns:a16="http://schemas.microsoft.com/office/drawing/2014/main" id="{C14D26ED-4841-3E46-BF7A-83D8D95E9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9" name="Freeform 392">
                <a:extLst>
                  <a:ext uri="{FF2B5EF4-FFF2-40B4-BE49-F238E27FC236}">
                    <a16:creationId xmlns:a16="http://schemas.microsoft.com/office/drawing/2014/main" id="{F7380919-6949-F94F-8330-C7FD85D06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0" name="Line 393">
                <a:extLst>
                  <a:ext uri="{FF2B5EF4-FFF2-40B4-BE49-F238E27FC236}">
                    <a16:creationId xmlns:a16="http://schemas.microsoft.com/office/drawing/2014/main" id="{572E4DD5-2700-084B-A313-B26B6D4CD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1" name="Line 394">
                <a:extLst>
                  <a:ext uri="{FF2B5EF4-FFF2-40B4-BE49-F238E27FC236}">
                    <a16:creationId xmlns:a16="http://schemas.microsoft.com/office/drawing/2014/main" id="{AA53B8C5-637F-3A4F-90EA-F02C41B17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2" name="Line 395">
                <a:extLst>
                  <a:ext uri="{FF2B5EF4-FFF2-40B4-BE49-F238E27FC236}">
                    <a16:creationId xmlns:a16="http://schemas.microsoft.com/office/drawing/2014/main" id="{9441D979-2998-2648-980D-EA524FE9B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3" name="Freeform 396">
                <a:extLst>
                  <a:ext uri="{FF2B5EF4-FFF2-40B4-BE49-F238E27FC236}">
                    <a16:creationId xmlns:a16="http://schemas.microsoft.com/office/drawing/2014/main" id="{7F4AFBF0-B087-2B49-B22A-242928895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94" name="Group 398">
              <a:extLst>
                <a:ext uri="{FF2B5EF4-FFF2-40B4-BE49-F238E27FC236}">
                  <a16:creationId xmlns:a16="http://schemas.microsoft.com/office/drawing/2014/main" id="{BBD74A9D-6F6D-8246-9DE8-B4C2AB330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34085" y="5681615"/>
              <a:ext cx="223838" cy="254000"/>
              <a:chOff x="2274" y="2821"/>
              <a:chExt cx="215" cy="238"/>
            </a:xfrm>
          </p:grpSpPr>
          <p:sp>
            <p:nvSpPr>
              <p:cNvPr id="495" name="Freeform 399">
                <a:extLst>
                  <a:ext uri="{FF2B5EF4-FFF2-40B4-BE49-F238E27FC236}">
                    <a16:creationId xmlns:a16="http://schemas.microsoft.com/office/drawing/2014/main" id="{12E023A5-7FBF-5C48-B02C-B779949091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6" name="Line 400">
                <a:extLst>
                  <a:ext uri="{FF2B5EF4-FFF2-40B4-BE49-F238E27FC236}">
                    <a16:creationId xmlns:a16="http://schemas.microsoft.com/office/drawing/2014/main" id="{22601291-2593-D546-BEC9-0877AF59F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7" name="Freeform 401">
                <a:extLst>
                  <a:ext uri="{FF2B5EF4-FFF2-40B4-BE49-F238E27FC236}">
                    <a16:creationId xmlns:a16="http://schemas.microsoft.com/office/drawing/2014/main" id="{71ACC171-BB81-7641-9ACA-D8DDAF220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8" name="Line 402">
                <a:extLst>
                  <a:ext uri="{FF2B5EF4-FFF2-40B4-BE49-F238E27FC236}">
                    <a16:creationId xmlns:a16="http://schemas.microsoft.com/office/drawing/2014/main" id="{AF45D7DA-B67F-DC46-BF98-1EF5C1B0E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9" name="Freeform 403">
                <a:extLst>
                  <a:ext uri="{FF2B5EF4-FFF2-40B4-BE49-F238E27FC236}">
                    <a16:creationId xmlns:a16="http://schemas.microsoft.com/office/drawing/2014/main" id="{ABE18084-E411-0446-A052-86BB1FD39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0" name="Line 404">
                <a:extLst>
                  <a:ext uri="{FF2B5EF4-FFF2-40B4-BE49-F238E27FC236}">
                    <a16:creationId xmlns:a16="http://schemas.microsoft.com/office/drawing/2014/main" id="{AAFB5D72-E469-954F-B6D8-5737C3999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1" name="Freeform 405">
                <a:extLst>
                  <a:ext uri="{FF2B5EF4-FFF2-40B4-BE49-F238E27FC236}">
                    <a16:creationId xmlns:a16="http://schemas.microsoft.com/office/drawing/2014/main" id="{6FA32C76-7534-3A4B-837A-FC8A46B91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2" name="Freeform 406">
                <a:extLst>
                  <a:ext uri="{FF2B5EF4-FFF2-40B4-BE49-F238E27FC236}">
                    <a16:creationId xmlns:a16="http://schemas.microsoft.com/office/drawing/2014/main" id="{C264D84A-28A9-B04F-867C-C194EF3C5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3" name="Rectangle 407">
                <a:extLst>
                  <a:ext uri="{FF2B5EF4-FFF2-40B4-BE49-F238E27FC236}">
                    <a16:creationId xmlns:a16="http://schemas.microsoft.com/office/drawing/2014/main" id="{E212E0B0-8257-BE48-B090-B257D29E6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4" name="Freeform 408">
                <a:extLst>
                  <a:ext uri="{FF2B5EF4-FFF2-40B4-BE49-F238E27FC236}">
                    <a16:creationId xmlns:a16="http://schemas.microsoft.com/office/drawing/2014/main" id="{F4CB953E-50B8-1940-AF9A-28E1B0DB1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5" name="Line 409">
                <a:extLst>
                  <a:ext uri="{FF2B5EF4-FFF2-40B4-BE49-F238E27FC236}">
                    <a16:creationId xmlns:a16="http://schemas.microsoft.com/office/drawing/2014/main" id="{18E09DFC-F4BB-424E-BFFD-3B3068580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6" name="Line 410">
                <a:extLst>
                  <a:ext uri="{FF2B5EF4-FFF2-40B4-BE49-F238E27FC236}">
                    <a16:creationId xmlns:a16="http://schemas.microsoft.com/office/drawing/2014/main" id="{17E6715E-7466-E44B-8DAE-05A382E0F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7" name="Line 411">
                <a:extLst>
                  <a:ext uri="{FF2B5EF4-FFF2-40B4-BE49-F238E27FC236}">
                    <a16:creationId xmlns:a16="http://schemas.microsoft.com/office/drawing/2014/main" id="{6EF7AAC8-C8C7-2B48-B5DD-DB69FB889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08" name="Freeform 412">
                <a:extLst>
                  <a:ext uri="{FF2B5EF4-FFF2-40B4-BE49-F238E27FC236}">
                    <a16:creationId xmlns:a16="http://schemas.microsoft.com/office/drawing/2014/main" id="{30D8703F-1419-2B46-8305-471C24034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09" name="Group 413">
              <a:extLst>
                <a:ext uri="{FF2B5EF4-FFF2-40B4-BE49-F238E27FC236}">
                  <a16:creationId xmlns:a16="http://schemas.microsoft.com/office/drawing/2014/main" id="{975F8A05-A054-D847-8C71-D0CD3F80A6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013498" y="5710190"/>
              <a:ext cx="298450" cy="211138"/>
              <a:chOff x="2274" y="2821"/>
              <a:chExt cx="215" cy="238"/>
            </a:xfrm>
          </p:grpSpPr>
          <p:sp>
            <p:nvSpPr>
              <p:cNvPr id="510" name="Freeform 414">
                <a:extLst>
                  <a:ext uri="{FF2B5EF4-FFF2-40B4-BE49-F238E27FC236}">
                    <a16:creationId xmlns:a16="http://schemas.microsoft.com/office/drawing/2014/main" id="{BF3BC4D9-EEFB-504A-8010-E2B584D84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1" name="Line 415">
                <a:extLst>
                  <a:ext uri="{FF2B5EF4-FFF2-40B4-BE49-F238E27FC236}">
                    <a16:creationId xmlns:a16="http://schemas.microsoft.com/office/drawing/2014/main" id="{60D51E27-CB41-8943-9955-66D7BCB05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2" name="Freeform 416">
                <a:extLst>
                  <a:ext uri="{FF2B5EF4-FFF2-40B4-BE49-F238E27FC236}">
                    <a16:creationId xmlns:a16="http://schemas.microsoft.com/office/drawing/2014/main" id="{97A26554-12E7-C14C-B87F-877AFF035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3" name="Line 417">
                <a:extLst>
                  <a:ext uri="{FF2B5EF4-FFF2-40B4-BE49-F238E27FC236}">
                    <a16:creationId xmlns:a16="http://schemas.microsoft.com/office/drawing/2014/main" id="{E1D2F44C-498F-F040-AF8C-AD2CCEE3E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4" name="Freeform 418">
                <a:extLst>
                  <a:ext uri="{FF2B5EF4-FFF2-40B4-BE49-F238E27FC236}">
                    <a16:creationId xmlns:a16="http://schemas.microsoft.com/office/drawing/2014/main" id="{CFE3E224-390C-6D42-8B5E-795EC52B8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5" name="Line 419">
                <a:extLst>
                  <a:ext uri="{FF2B5EF4-FFF2-40B4-BE49-F238E27FC236}">
                    <a16:creationId xmlns:a16="http://schemas.microsoft.com/office/drawing/2014/main" id="{36DADBEA-F35F-7B42-A84F-DBF4EB156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6" name="Freeform 420">
                <a:extLst>
                  <a:ext uri="{FF2B5EF4-FFF2-40B4-BE49-F238E27FC236}">
                    <a16:creationId xmlns:a16="http://schemas.microsoft.com/office/drawing/2014/main" id="{2F7A56FF-DAA4-B548-A596-0AEEDA92B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7" name="Freeform 421">
                <a:extLst>
                  <a:ext uri="{FF2B5EF4-FFF2-40B4-BE49-F238E27FC236}">
                    <a16:creationId xmlns:a16="http://schemas.microsoft.com/office/drawing/2014/main" id="{F0E25BB6-8958-A14D-B0E2-4CBFDD9A0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8" name="Rectangle 422">
                <a:extLst>
                  <a:ext uri="{FF2B5EF4-FFF2-40B4-BE49-F238E27FC236}">
                    <a16:creationId xmlns:a16="http://schemas.microsoft.com/office/drawing/2014/main" id="{6E5F60CA-37B8-7744-8FA8-264FA6D81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9" name="Freeform 423">
                <a:extLst>
                  <a:ext uri="{FF2B5EF4-FFF2-40B4-BE49-F238E27FC236}">
                    <a16:creationId xmlns:a16="http://schemas.microsoft.com/office/drawing/2014/main" id="{014C1E9E-E6BE-7E45-964D-7DD435B6C8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0" name="Line 424">
                <a:extLst>
                  <a:ext uri="{FF2B5EF4-FFF2-40B4-BE49-F238E27FC236}">
                    <a16:creationId xmlns:a16="http://schemas.microsoft.com/office/drawing/2014/main" id="{A474D7E3-FF03-1B44-8646-2B1564195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1" name="Line 425">
                <a:extLst>
                  <a:ext uri="{FF2B5EF4-FFF2-40B4-BE49-F238E27FC236}">
                    <a16:creationId xmlns:a16="http://schemas.microsoft.com/office/drawing/2014/main" id="{E4858A5A-F8A5-7B46-9A2C-26E5DD4AD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" name="Line 426">
                <a:extLst>
                  <a:ext uri="{FF2B5EF4-FFF2-40B4-BE49-F238E27FC236}">
                    <a16:creationId xmlns:a16="http://schemas.microsoft.com/office/drawing/2014/main" id="{DFEE627D-046D-EC42-B1CB-52F73CDED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" name="Freeform 427">
                <a:extLst>
                  <a:ext uri="{FF2B5EF4-FFF2-40B4-BE49-F238E27FC236}">
                    <a16:creationId xmlns:a16="http://schemas.microsoft.com/office/drawing/2014/main" id="{047A6D46-B266-B844-A8B4-8AAAA1678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524" name="Picture 429" descr="MMj03957750000[1]">
              <a:extLst>
                <a:ext uri="{FF2B5EF4-FFF2-40B4-BE49-F238E27FC236}">
                  <a16:creationId xmlns:a16="http://schemas.microsoft.com/office/drawing/2014/main" id="{B804968F-3592-094F-A8BF-179E7849E6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723" y="4987878"/>
              <a:ext cx="5619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64FC5-708F-D24C-B8D8-D1E9CF643C73}"/>
              </a:ext>
            </a:extLst>
          </p:cNvPr>
          <p:cNvGrpSpPr/>
          <p:nvPr/>
        </p:nvGrpSpPr>
        <p:grpSpPr>
          <a:xfrm>
            <a:off x="8862810" y="4906915"/>
            <a:ext cx="2666586" cy="1631405"/>
            <a:chOff x="8862810" y="4906915"/>
            <a:chExt cx="2666586" cy="1631405"/>
          </a:xfrm>
        </p:grpSpPr>
        <p:sp>
          <p:nvSpPr>
            <p:cNvPr id="474" name="Text Box 8">
              <a:extLst>
                <a:ext uri="{FF2B5EF4-FFF2-40B4-BE49-F238E27FC236}">
                  <a16:creationId xmlns:a16="http://schemas.microsoft.com/office/drawing/2014/main" id="{3F461FAF-2D2F-B54F-9957-BE72E13B7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2810" y="6025551"/>
              <a:ext cx="2666586" cy="512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+mn-cs"/>
                </a:rPr>
                <a:t>humans at a cocktail party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+mn-cs"/>
                </a:rPr>
                <a:t>(shared air, acoustical)</a:t>
              </a:r>
            </a:p>
          </p:txBody>
        </p:sp>
        <p:pic>
          <p:nvPicPr>
            <p:cNvPr id="525" name="Picture 432" descr="cocktail">
              <a:extLst>
                <a:ext uri="{FF2B5EF4-FFF2-40B4-BE49-F238E27FC236}">
                  <a16:creationId xmlns:a16="http://schemas.microsoft.com/office/drawing/2014/main" id="{099A3239-42CC-704F-8979-71CDF0E27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005" y="4906915"/>
              <a:ext cx="2030412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29F6ABF-F18D-7340-837C-5B9246D35D84}"/>
              </a:ext>
            </a:extLst>
          </p:cNvPr>
          <p:cNvGrpSpPr/>
          <p:nvPr/>
        </p:nvGrpSpPr>
        <p:grpSpPr>
          <a:xfrm>
            <a:off x="5137642" y="4630344"/>
            <a:ext cx="1695785" cy="1760737"/>
            <a:chOff x="5137642" y="4630344"/>
            <a:chExt cx="1695785" cy="1760737"/>
          </a:xfrm>
        </p:grpSpPr>
        <p:sp>
          <p:nvSpPr>
            <p:cNvPr id="472" name="Text Box 6">
              <a:extLst>
                <a:ext uri="{FF2B5EF4-FFF2-40B4-BE49-F238E27FC236}">
                  <a16:creationId xmlns:a16="http://schemas.microsoft.com/office/drawing/2014/main" id="{CEE26344-B09B-5B4B-A47E-E50827431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7642" y="6087600"/>
              <a:ext cx="1695785" cy="30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+mn-cs"/>
                </a:rPr>
                <a:t>shared radio: WiFi</a:t>
              </a:r>
            </a:p>
          </p:txBody>
        </p:sp>
        <p:grpSp>
          <p:nvGrpSpPr>
            <p:cNvPr id="532" name="Group 621">
              <a:extLst>
                <a:ext uri="{FF2B5EF4-FFF2-40B4-BE49-F238E27FC236}">
                  <a16:creationId xmlns:a16="http://schemas.microsoft.com/office/drawing/2014/main" id="{40F3795B-808E-A042-9598-E30744C17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0862" y="4630344"/>
              <a:ext cx="635000" cy="485775"/>
              <a:chOff x="3061" y="2530"/>
              <a:chExt cx="400" cy="306"/>
            </a:xfrm>
          </p:grpSpPr>
          <p:grpSp>
            <p:nvGrpSpPr>
              <p:cNvPr id="533" name="Group 494">
                <a:extLst>
                  <a:ext uri="{FF2B5EF4-FFF2-40B4-BE49-F238E27FC236}">
                    <a16:creationId xmlns:a16="http://schemas.microsoft.com/office/drawing/2014/main" id="{4DBCED0D-3AD5-4447-93E7-56A4D18F3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558" name="Freeform 495">
                  <a:extLst>
                    <a:ext uri="{FF2B5EF4-FFF2-40B4-BE49-F238E27FC236}">
                      <a16:creationId xmlns:a16="http://schemas.microsoft.com/office/drawing/2014/main" id="{DC6AB476-6859-8242-AD10-2D931ACF8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9" name="Freeform 496">
                  <a:extLst>
                    <a:ext uri="{FF2B5EF4-FFF2-40B4-BE49-F238E27FC236}">
                      <a16:creationId xmlns:a16="http://schemas.microsoft.com/office/drawing/2014/main" id="{60FE620B-47DD-7D4F-89C4-3D44ABB5F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0" name="Freeform 497">
                  <a:extLst>
                    <a:ext uri="{FF2B5EF4-FFF2-40B4-BE49-F238E27FC236}">
                      <a16:creationId xmlns:a16="http://schemas.microsoft.com/office/drawing/2014/main" id="{5734D561-5507-1D47-B8C1-5456D7854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1" name="Freeform 498">
                  <a:extLst>
                    <a:ext uri="{FF2B5EF4-FFF2-40B4-BE49-F238E27FC236}">
                      <a16:creationId xmlns:a16="http://schemas.microsoft.com/office/drawing/2014/main" id="{54405CE7-B078-794F-8A95-7442C5571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2" name="Freeform 499">
                  <a:extLst>
                    <a:ext uri="{FF2B5EF4-FFF2-40B4-BE49-F238E27FC236}">
                      <a16:creationId xmlns:a16="http://schemas.microsoft.com/office/drawing/2014/main" id="{2427F607-DB1A-4743-823B-DBB1AB440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3" name="Freeform 500">
                  <a:extLst>
                    <a:ext uri="{FF2B5EF4-FFF2-40B4-BE49-F238E27FC236}">
                      <a16:creationId xmlns:a16="http://schemas.microsoft.com/office/drawing/2014/main" id="{78EB41F6-2BEF-4D4A-AE0A-005E71427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534" name="Picture 549" descr="laptop_keyboard">
                <a:extLst>
                  <a:ext uri="{FF2B5EF4-FFF2-40B4-BE49-F238E27FC236}">
                    <a16:creationId xmlns:a16="http://schemas.microsoft.com/office/drawing/2014/main" id="{B26671F0-4EE5-D744-8784-A585B9B6F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5" name="Freeform 550">
                <a:extLst>
                  <a:ext uri="{FF2B5EF4-FFF2-40B4-BE49-F238E27FC236}">
                    <a16:creationId xmlns:a16="http://schemas.microsoft.com/office/drawing/2014/main" id="{12281B29-C1B2-B749-9F5E-F3A43584B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536" name="Picture 551" descr="screen">
                <a:extLst>
                  <a:ext uri="{FF2B5EF4-FFF2-40B4-BE49-F238E27FC236}">
                    <a16:creationId xmlns:a16="http://schemas.microsoft.com/office/drawing/2014/main" id="{98E4CFA7-B1FE-FE4C-AF66-F70E19505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7" name="Freeform 552">
                <a:extLst>
                  <a:ext uri="{FF2B5EF4-FFF2-40B4-BE49-F238E27FC236}">
                    <a16:creationId xmlns:a16="http://schemas.microsoft.com/office/drawing/2014/main" id="{25707FCB-7465-F447-BF5C-CA5CEB8F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8" name="Freeform 553">
                <a:extLst>
                  <a:ext uri="{FF2B5EF4-FFF2-40B4-BE49-F238E27FC236}">
                    <a16:creationId xmlns:a16="http://schemas.microsoft.com/office/drawing/2014/main" id="{2893182F-C176-ED45-A949-17AAF914D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9" name="Freeform 554">
                <a:extLst>
                  <a:ext uri="{FF2B5EF4-FFF2-40B4-BE49-F238E27FC236}">
                    <a16:creationId xmlns:a16="http://schemas.microsoft.com/office/drawing/2014/main" id="{31F51520-3F4C-0544-BCC2-43E892A00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0" name="Freeform 555">
                <a:extLst>
                  <a:ext uri="{FF2B5EF4-FFF2-40B4-BE49-F238E27FC236}">
                    <a16:creationId xmlns:a16="http://schemas.microsoft.com/office/drawing/2014/main" id="{BC9CBE39-5CC7-5049-AC5A-13C386EB0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1" name="Freeform 556">
                <a:extLst>
                  <a:ext uri="{FF2B5EF4-FFF2-40B4-BE49-F238E27FC236}">
                    <a16:creationId xmlns:a16="http://schemas.microsoft.com/office/drawing/2014/main" id="{D4C9F6C2-E722-B74B-AAE4-4ABF84680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2" name="Freeform 557">
                <a:extLst>
                  <a:ext uri="{FF2B5EF4-FFF2-40B4-BE49-F238E27FC236}">
                    <a16:creationId xmlns:a16="http://schemas.microsoft.com/office/drawing/2014/main" id="{3F0EB019-3CF3-834A-A61E-AC065980E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43" name="Group 558">
                <a:extLst>
                  <a:ext uri="{FF2B5EF4-FFF2-40B4-BE49-F238E27FC236}">
                    <a16:creationId xmlns:a16="http://schemas.microsoft.com/office/drawing/2014/main" id="{A6A93FB9-FC7D-4742-8DD5-CBB9CA8D7E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552" name="Freeform 559">
                  <a:extLst>
                    <a:ext uri="{FF2B5EF4-FFF2-40B4-BE49-F238E27FC236}">
                      <a16:creationId xmlns:a16="http://schemas.microsoft.com/office/drawing/2014/main" id="{C568827B-2EA3-554D-A8B6-5587A8CED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3" name="Freeform 560">
                  <a:extLst>
                    <a:ext uri="{FF2B5EF4-FFF2-40B4-BE49-F238E27FC236}">
                      <a16:creationId xmlns:a16="http://schemas.microsoft.com/office/drawing/2014/main" id="{27581F6D-D83F-D646-A755-30E5B167F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4" name="Freeform 561">
                  <a:extLst>
                    <a:ext uri="{FF2B5EF4-FFF2-40B4-BE49-F238E27FC236}">
                      <a16:creationId xmlns:a16="http://schemas.microsoft.com/office/drawing/2014/main" id="{E341B34D-9952-7340-9E0A-28EDF520F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5" name="Freeform 562">
                  <a:extLst>
                    <a:ext uri="{FF2B5EF4-FFF2-40B4-BE49-F238E27FC236}">
                      <a16:creationId xmlns:a16="http://schemas.microsoft.com/office/drawing/2014/main" id="{11B81FDA-FEF8-B742-847A-1939FCACF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6" name="Freeform 563">
                  <a:extLst>
                    <a:ext uri="{FF2B5EF4-FFF2-40B4-BE49-F238E27FC236}">
                      <a16:creationId xmlns:a16="http://schemas.microsoft.com/office/drawing/2014/main" id="{6D1D8EB1-A82C-C547-AB3D-3E7648A5D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7" name="Freeform 564">
                  <a:extLst>
                    <a:ext uri="{FF2B5EF4-FFF2-40B4-BE49-F238E27FC236}">
                      <a16:creationId xmlns:a16="http://schemas.microsoft.com/office/drawing/2014/main" id="{90C3B870-FD67-3346-98FA-A234D34B8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544" name="Freeform 565">
                <a:extLst>
                  <a:ext uri="{FF2B5EF4-FFF2-40B4-BE49-F238E27FC236}">
                    <a16:creationId xmlns:a16="http://schemas.microsoft.com/office/drawing/2014/main" id="{F0911C61-849A-9C4E-AD10-6D1FC3C2D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5" name="Freeform 566">
                <a:extLst>
                  <a:ext uri="{FF2B5EF4-FFF2-40B4-BE49-F238E27FC236}">
                    <a16:creationId xmlns:a16="http://schemas.microsoft.com/office/drawing/2014/main" id="{5CEB6F8B-5086-5C42-9CAB-731CEAB62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6" name="Freeform 567">
                <a:extLst>
                  <a:ext uri="{FF2B5EF4-FFF2-40B4-BE49-F238E27FC236}">
                    <a16:creationId xmlns:a16="http://schemas.microsoft.com/office/drawing/2014/main" id="{8A0FD81A-21AB-A641-84A8-6DECC751F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7" name="Freeform 568">
                <a:extLst>
                  <a:ext uri="{FF2B5EF4-FFF2-40B4-BE49-F238E27FC236}">
                    <a16:creationId xmlns:a16="http://schemas.microsoft.com/office/drawing/2014/main" id="{3212B524-DBA7-764B-ADFB-15B1F9EE3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8" name="Freeform 569">
                <a:extLst>
                  <a:ext uri="{FF2B5EF4-FFF2-40B4-BE49-F238E27FC236}">
                    <a16:creationId xmlns:a16="http://schemas.microsoft.com/office/drawing/2014/main" id="{29D84F9E-266B-FF4A-91FA-4C757BB86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9" name="Freeform 570">
                <a:extLst>
                  <a:ext uri="{FF2B5EF4-FFF2-40B4-BE49-F238E27FC236}">
                    <a16:creationId xmlns:a16="http://schemas.microsoft.com/office/drawing/2014/main" id="{FE55278D-3FA5-5444-8EDF-6DEC32E2B48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50" name="Freeform 589">
                <a:extLst>
                  <a:ext uri="{FF2B5EF4-FFF2-40B4-BE49-F238E27FC236}">
                    <a16:creationId xmlns:a16="http://schemas.microsoft.com/office/drawing/2014/main" id="{0406CADF-6A82-2844-9517-DAB36149B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51" name="Freeform 590">
                <a:extLst>
                  <a:ext uri="{FF2B5EF4-FFF2-40B4-BE49-F238E27FC236}">
                    <a16:creationId xmlns:a16="http://schemas.microsoft.com/office/drawing/2014/main" id="{92F09FE3-36AB-A646-8709-F68948F09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64" name="Group 632">
              <a:extLst>
                <a:ext uri="{FF2B5EF4-FFF2-40B4-BE49-F238E27FC236}">
                  <a16:creationId xmlns:a16="http://schemas.microsoft.com/office/drawing/2014/main" id="{4B98C44A-F9F4-BB49-A2B0-C2E0B8C56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8275" y="4798619"/>
              <a:ext cx="536575" cy="401637"/>
              <a:chOff x="3328" y="2543"/>
              <a:chExt cx="338" cy="253"/>
            </a:xfrm>
          </p:grpSpPr>
          <p:grpSp>
            <p:nvGrpSpPr>
              <p:cNvPr id="565" name="Group 487">
                <a:extLst>
                  <a:ext uri="{FF2B5EF4-FFF2-40B4-BE49-F238E27FC236}">
                    <a16:creationId xmlns:a16="http://schemas.microsoft.com/office/drawing/2014/main" id="{3D6F5046-EE7D-8246-9181-C8008B885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8" y="2543"/>
                <a:ext cx="327" cy="81"/>
                <a:chOff x="2199" y="955"/>
                <a:chExt cx="2547" cy="506"/>
              </a:xfrm>
            </p:grpSpPr>
            <p:sp>
              <p:nvSpPr>
                <p:cNvPr id="586" name="Freeform 488">
                  <a:extLst>
                    <a:ext uri="{FF2B5EF4-FFF2-40B4-BE49-F238E27FC236}">
                      <a16:creationId xmlns:a16="http://schemas.microsoft.com/office/drawing/2014/main" id="{2BC70CC0-4321-024B-AF9D-8A5A6410F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7" name="Freeform 489">
                  <a:extLst>
                    <a:ext uri="{FF2B5EF4-FFF2-40B4-BE49-F238E27FC236}">
                      <a16:creationId xmlns:a16="http://schemas.microsoft.com/office/drawing/2014/main" id="{20F44005-5166-134B-8AB3-6A9E51FBF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8" name="Freeform 490">
                  <a:extLst>
                    <a:ext uri="{FF2B5EF4-FFF2-40B4-BE49-F238E27FC236}">
                      <a16:creationId xmlns:a16="http://schemas.microsoft.com/office/drawing/2014/main" id="{0BA88FD7-3F5B-6746-84E1-33C1516E7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9" name="Freeform 491">
                  <a:extLst>
                    <a:ext uri="{FF2B5EF4-FFF2-40B4-BE49-F238E27FC236}">
                      <a16:creationId xmlns:a16="http://schemas.microsoft.com/office/drawing/2014/main" id="{D962DE3F-2E0D-664E-B102-B0D3AAF22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0" name="Freeform 492">
                  <a:extLst>
                    <a:ext uri="{FF2B5EF4-FFF2-40B4-BE49-F238E27FC236}">
                      <a16:creationId xmlns:a16="http://schemas.microsoft.com/office/drawing/2014/main" id="{9B1AAA88-66EF-7349-AAE1-0A273535C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1" name="Freeform 493">
                  <a:extLst>
                    <a:ext uri="{FF2B5EF4-FFF2-40B4-BE49-F238E27FC236}">
                      <a16:creationId xmlns:a16="http://schemas.microsoft.com/office/drawing/2014/main" id="{44A5772F-C240-384F-A9C2-D08BBC7D8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566" name="Picture 571" descr="laptop_keyboard">
                <a:extLst>
                  <a:ext uri="{FF2B5EF4-FFF2-40B4-BE49-F238E27FC236}">
                    <a16:creationId xmlns:a16="http://schemas.microsoft.com/office/drawing/2014/main" id="{606166F4-1E70-3D40-A0B7-C5436E041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381" y="269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Freeform 572">
                <a:extLst>
                  <a:ext uri="{FF2B5EF4-FFF2-40B4-BE49-F238E27FC236}">
                    <a16:creationId xmlns:a16="http://schemas.microsoft.com/office/drawing/2014/main" id="{146EDD7E-3F6E-C74F-8830-8E04CAABB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59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568" name="Picture 573" descr="screen">
                <a:extLst>
                  <a:ext uri="{FF2B5EF4-FFF2-40B4-BE49-F238E27FC236}">
                    <a16:creationId xmlns:a16="http://schemas.microsoft.com/office/drawing/2014/main" id="{97542897-6E1A-F144-9A1C-CF8E1179E6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2" y="260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9" name="Freeform 574">
                <a:extLst>
                  <a:ext uri="{FF2B5EF4-FFF2-40B4-BE49-F238E27FC236}">
                    <a16:creationId xmlns:a16="http://schemas.microsoft.com/office/drawing/2014/main" id="{5091F00D-4B7B-3741-AE22-29DDE7CD4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59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0" name="Freeform 575">
                <a:extLst>
                  <a:ext uri="{FF2B5EF4-FFF2-40B4-BE49-F238E27FC236}">
                    <a16:creationId xmlns:a16="http://schemas.microsoft.com/office/drawing/2014/main" id="{B263C037-DBFD-6142-8C36-FF26BAC1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59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1" name="Freeform 576">
                <a:extLst>
                  <a:ext uri="{FF2B5EF4-FFF2-40B4-BE49-F238E27FC236}">
                    <a16:creationId xmlns:a16="http://schemas.microsoft.com/office/drawing/2014/main" id="{06604E44-8318-4249-AAA9-C5D53E967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261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2" name="Freeform 577">
                <a:extLst>
                  <a:ext uri="{FF2B5EF4-FFF2-40B4-BE49-F238E27FC236}">
                    <a16:creationId xmlns:a16="http://schemas.microsoft.com/office/drawing/2014/main" id="{C9838980-94AA-B548-9555-79034EBAE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9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3" name="Freeform 578">
                <a:extLst>
                  <a:ext uri="{FF2B5EF4-FFF2-40B4-BE49-F238E27FC236}">
                    <a16:creationId xmlns:a16="http://schemas.microsoft.com/office/drawing/2014/main" id="{E2F028EC-39B6-BB48-8F1C-9E5EE6E5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261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4" name="Freeform 579">
                <a:extLst>
                  <a:ext uri="{FF2B5EF4-FFF2-40B4-BE49-F238E27FC236}">
                    <a16:creationId xmlns:a16="http://schemas.microsoft.com/office/drawing/2014/main" id="{9590576D-E3A5-AE4D-A5BA-062112490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9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75" name="Group 580">
                <a:extLst>
                  <a:ext uri="{FF2B5EF4-FFF2-40B4-BE49-F238E27FC236}">
                    <a16:creationId xmlns:a16="http://schemas.microsoft.com/office/drawing/2014/main" id="{658981DA-8A1D-0341-B1BA-9392978BB5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8" y="2737"/>
                <a:ext cx="55" cy="24"/>
                <a:chOff x="1740" y="2642"/>
                <a:chExt cx="752" cy="327"/>
              </a:xfrm>
            </p:grpSpPr>
            <p:sp>
              <p:nvSpPr>
                <p:cNvPr id="580" name="Freeform 581">
                  <a:extLst>
                    <a:ext uri="{FF2B5EF4-FFF2-40B4-BE49-F238E27FC236}">
                      <a16:creationId xmlns:a16="http://schemas.microsoft.com/office/drawing/2014/main" id="{437F93D8-B619-2840-A7D2-524A4A561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1" name="Freeform 582">
                  <a:extLst>
                    <a:ext uri="{FF2B5EF4-FFF2-40B4-BE49-F238E27FC236}">
                      <a16:creationId xmlns:a16="http://schemas.microsoft.com/office/drawing/2014/main" id="{516EFADC-09F5-5B47-8934-26F395659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2" name="Freeform 583">
                  <a:extLst>
                    <a:ext uri="{FF2B5EF4-FFF2-40B4-BE49-F238E27FC236}">
                      <a16:creationId xmlns:a16="http://schemas.microsoft.com/office/drawing/2014/main" id="{158E5B08-E7FE-6C42-99AB-FC383B9A35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3" name="Freeform 584">
                  <a:extLst>
                    <a:ext uri="{FF2B5EF4-FFF2-40B4-BE49-F238E27FC236}">
                      <a16:creationId xmlns:a16="http://schemas.microsoft.com/office/drawing/2014/main" id="{CE902AC6-F30F-464F-9B44-53AD006A3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4" name="Freeform 585">
                  <a:extLst>
                    <a:ext uri="{FF2B5EF4-FFF2-40B4-BE49-F238E27FC236}">
                      <a16:creationId xmlns:a16="http://schemas.microsoft.com/office/drawing/2014/main" id="{B4AB2E9D-0250-BF4B-A996-829DB6B96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5" name="Freeform 586">
                  <a:extLst>
                    <a:ext uri="{FF2B5EF4-FFF2-40B4-BE49-F238E27FC236}">
                      <a16:creationId xmlns:a16="http://schemas.microsoft.com/office/drawing/2014/main" id="{29274E78-9827-A745-B434-5B40145E2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576" name="Freeform 587">
                <a:extLst>
                  <a:ext uri="{FF2B5EF4-FFF2-40B4-BE49-F238E27FC236}">
                    <a16:creationId xmlns:a16="http://schemas.microsoft.com/office/drawing/2014/main" id="{261536B8-45B6-F445-94D4-E0995DB32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74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7" name="Freeform 588">
                <a:extLst>
                  <a:ext uri="{FF2B5EF4-FFF2-40B4-BE49-F238E27FC236}">
                    <a16:creationId xmlns:a16="http://schemas.microsoft.com/office/drawing/2014/main" id="{D9289D99-04BF-6349-AB04-51F97449B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274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8" name="Freeform 591">
                <a:extLst>
                  <a:ext uri="{FF2B5EF4-FFF2-40B4-BE49-F238E27FC236}">
                    <a16:creationId xmlns:a16="http://schemas.microsoft.com/office/drawing/2014/main" id="{4A5B5464-3906-6F40-9142-2A5FD7EE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73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79" name="Freeform 592">
                <a:extLst>
                  <a:ext uri="{FF2B5EF4-FFF2-40B4-BE49-F238E27FC236}">
                    <a16:creationId xmlns:a16="http://schemas.microsoft.com/office/drawing/2014/main" id="{CA04EE6B-FFEC-5D41-9B1B-1C217E56607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549" y="273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92" name="Group 631">
              <a:extLst>
                <a:ext uri="{FF2B5EF4-FFF2-40B4-BE49-F238E27FC236}">
                  <a16:creationId xmlns:a16="http://schemas.microsoft.com/office/drawing/2014/main" id="{41271A23-CA38-6E44-918E-38C7011E5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737" y="5058969"/>
              <a:ext cx="585788" cy="419100"/>
              <a:chOff x="5096" y="2218"/>
              <a:chExt cx="369" cy="264"/>
            </a:xfrm>
          </p:grpSpPr>
          <p:grpSp>
            <p:nvGrpSpPr>
              <p:cNvPr id="593" name="Group 622">
                <a:extLst>
                  <a:ext uri="{FF2B5EF4-FFF2-40B4-BE49-F238E27FC236}">
                    <a16:creationId xmlns:a16="http://schemas.microsoft.com/office/drawing/2014/main" id="{46B7FDFD-6263-0049-8898-6BC742EE0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96" y="2218"/>
                <a:ext cx="327" cy="81"/>
                <a:chOff x="2199" y="955"/>
                <a:chExt cx="2547" cy="506"/>
              </a:xfrm>
            </p:grpSpPr>
            <p:sp>
              <p:nvSpPr>
                <p:cNvPr id="596" name="Freeform 623">
                  <a:extLst>
                    <a:ext uri="{FF2B5EF4-FFF2-40B4-BE49-F238E27FC236}">
                      <a16:creationId xmlns:a16="http://schemas.microsoft.com/office/drawing/2014/main" id="{8D20DA22-5088-9649-BCD7-C73CFCD69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7" name="Freeform 624">
                  <a:extLst>
                    <a:ext uri="{FF2B5EF4-FFF2-40B4-BE49-F238E27FC236}">
                      <a16:creationId xmlns:a16="http://schemas.microsoft.com/office/drawing/2014/main" id="{0860904A-2644-D146-9E9D-528E083D2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8" name="Freeform 625">
                  <a:extLst>
                    <a:ext uri="{FF2B5EF4-FFF2-40B4-BE49-F238E27FC236}">
                      <a16:creationId xmlns:a16="http://schemas.microsoft.com/office/drawing/2014/main" id="{FDDA26A1-410C-A64F-B478-B9971D107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9" name="Freeform 626">
                  <a:extLst>
                    <a:ext uri="{FF2B5EF4-FFF2-40B4-BE49-F238E27FC236}">
                      <a16:creationId xmlns:a16="http://schemas.microsoft.com/office/drawing/2014/main" id="{746C664C-122A-5E4F-9DC6-D2F925E1D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00" name="Freeform 627">
                  <a:extLst>
                    <a:ext uri="{FF2B5EF4-FFF2-40B4-BE49-F238E27FC236}">
                      <a16:creationId xmlns:a16="http://schemas.microsoft.com/office/drawing/2014/main" id="{E72F1D12-443A-5F43-BDF0-414DCEB491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01" name="Freeform 628">
                  <a:extLst>
                    <a:ext uri="{FF2B5EF4-FFF2-40B4-BE49-F238E27FC236}">
                      <a16:creationId xmlns:a16="http://schemas.microsoft.com/office/drawing/2014/main" id="{5D2A1B05-1226-0440-BF7D-2BFEDA6C0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594" name="Picture 629" descr="access_point_stylized_small">
                <a:extLst>
                  <a:ext uri="{FF2B5EF4-FFF2-40B4-BE49-F238E27FC236}">
                    <a16:creationId xmlns:a16="http://schemas.microsoft.com/office/drawing/2014/main" id="{82574BA4-AF17-7944-AB41-D17C94BDA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2" y="2250"/>
                <a:ext cx="27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5" name="Picture 630" descr="access_point_stylized_small">
                <a:extLst>
                  <a:ext uri="{FF2B5EF4-FFF2-40B4-BE49-F238E27FC236}">
                    <a16:creationId xmlns:a16="http://schemas.microsoft.com/office/drawing/2014/main" id="{DC390735-CE93-0C4A-B766-A12F55634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5" y="2251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2" name="Group 633">
              <a:extLst>
                <a:ext uri="{FF2B5EF4-FFF2-40B4-BE49-F238E27FC236}">
                  <a16:creationId xmlns:a16="http://schemas.microsoft.com/office/drawing/2014/main" id="{4350FD48-C690-8545-9BF4-698AA2615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2287" y="5484419"/>
              <a:ext cx="635000" cy="485775"/>
              <a:chOff x="3061" y="2530"/>
              <a:chExt cx="400" cy="306"/>
            </a:xfrm>
          </p:grpSpPr>
          <p:grpSp>
            <p:nvGrpSpPr>
              <p:cNvPr id="603" name="Group 634">
                <a:extLst>
                  <a:ext uri="{FF2B5EF4-FFF2-40B4-BE49-F238E27FC236}">
                    <a16:creationId xmlns:a16="http://schemas.microsoft.com/office/drawing/2014/main" id="{552A577F-109E-9D44-8B58-7E385E9A6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628" name="Freeform 635">
                  <a:extLst>
                    <a:ext uri="{FF2B5EF4-FFF2-40B4-BE49-F238E27FC236}">
                      <a16:creationId xmlns:a16="http://schemas.microsoft.com/office/drawing/2014/main" id="{07E6363F-B58C-0246-8270-E48953ECB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9" name="Freeform 636">
                  <a:extLst>
                    <a:ext uri="{FF2B5EF4-FFF2-40B4-BE49-F238E27FC236}">
                      <a16:creationId xmlns:a16="http://schemas.microsoft.com/office/drawing/2014/main" id="{68B5ACAA-D666-9541-A8D8-AA65ABE37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30" name="Freeform 637">
                  <a:extLst>
                    <a:ext uri="{FF2B5EF4-FFF2-40B4-BE49-F238E27FC236}">
                      <a16:creationId xmlns:a16="http://schemas.microsoft.com/office/drawing/2014/main" id="{BEA43C39-BF36-D746-B30D-D48DF15C1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31" name="Freeform 638">
                  <a:extLst>
                    <a:ext uri="{FF2B5EF4-FFF2-40B4-BE49-F238E27FC236}">
                      <a16:creationId xmlns:a16="http://schemas.microsoft.com/office/drawing/2014/main" id="{F0D1093C-5C80-6D41-8E09-0CDD15E8C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32" name="Freeform 639">
                  <a:extLst>
                    <a:ext uri="{FF2B5EF4-FFF2-40B4-BE49-F238E27FC236}">
                      <a16:creationId xmlns:a16="http://schemas.microsoft.com/office/drawing/2014/main" id="{9E9A0C6D-F304-DD4B-B151-9DD732DD1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33" name="Freeform 640">
                  <a:extLst>
                    <a:ext uri="{FF2B5EF4-FFF2-40B4-BE49-F238E27FC236}">
                      <a16:creationId xmlns:a16="http://schemas.microsoft.com/office/drawing/2014/main" id="{6F86ABC6-22F5-9848-BF21-BF80B41A2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604" name="Picture 641" descr="laptop_keyboard">
                <a:extLst>
                  <a:ext uri="{FF2B5EF4-FFF2-40B4-BE49-F238E27FC236}">
                    <a16:creationId xmlns:a16="http://schemas.microsoft.com/office/drawing/2014/main" id="{2F75FAA6-B24C-3142-9A42-C22B7212E5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" name="Freeform 642">
                <a:extLst>
                  <a:ext uri="{FF2B5EF4-FFF2-40B4-BE49-F238E27FC236}">
                    <a16:creationId xmlns:a16="http://schemas.microsoft.com/office/drawing/2014/main" id="{DE2C3AD1-FF37-3F41-93C1-631725A3A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606" name="Picture 643" descr="screen">
                <a:extLst>
                  <a:ext uri="{FF2B5EF4-FFF2-40B4-BE49-F238E27FC236}">
                    <a16:creationId xmlns:a16="http://schemas.microsoft.com/office/drawing/2014/main" id="{A2EF1EA1-101A-AF4E-8DB1-ED79D93A6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7" name="Freeform 644">
                <a:extLst>
                  <a:ext uri="{FF2B5EF4-FFF2-40B4-BE49-F238E27FC236}">
                    <a16:creationId xmlns:a16="http://schemas.microsoft.com/office/drawing/2014/main" id="{6049AAF7-B71A-C44E-AD7A-E4A8F2A89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8" name="Freeform 645">
                <a:extLst>
                  <a:ext uri="{FF2B5EF4-FFF2-40B4-BE49-F238E27FC236}">
                    <a16:creationId xmlns:a16="http://schemas.microsoft.com/office/drawing/2014/main" id="{8A2E61CC-8A3C-AB43-8FEE-3D55851B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9" name="Freeform 646">
                <a:extLst>
                  <a:ext uri="{FF2B5EF4-FFF2-40B4-BE49-F238E27FC236}">
                    <a16:creationId xmlns:a16="http://schemas.microsoft.com/office/drawing/2014/main" id="{C7D45B9A-04AF-A94D-9B24-D8FED5751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0" name="Freeform 647">
                <a:extLst>
                  <a:ext uri="{FF2B5EF4-FFF2-40B4-BE49-F238E27FC236}">
                    <a16:creationId xmlns:a16="http://schemas.microsoft.com/office/drawing/2014/main" id="{44DDA0A8-6E2C-664F-B104-AF8BD6E14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1" name="Freeform 648">
                <a:extLst>
                  <a:ext uri="{FF2B5EF4-FFF2-40B4-BE49-F238E27FC236}">
                    <a16:creationId xmlns:a16="http://schemas.microsoft.com/office/drawing/2014/main" id="{9F887D29-FEA1-6A4F-ABC1-A2D2111BE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2" name="Freeform 649">
                <a:extLst>
                  <a:ext uri="{FF2B5EF4-FFF2-40B4-BE49-F238E27FC236}">
                    <a16:creationId xmlns:a16="http://schemas.microsoft.com/office/drawing/2014/main" id="{352D9BC2-81F2-3A4C-86DC-00157C1FA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613" name="Group 650">
                <a:extLst>
                  <a:ext uri="{FF2B5EF4-FFF2-40B4-BE49-F238E27FC236}">
                    <a16:creationId xmlns:a16="http://schemas.microsoft.com/office/drawing/2014/main" id="{AA9D5569-9B23-AC4A-B599-A6CA1CC91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622" name="Freeform 651">
                  <a:extLst>
                    <a:ext uri="{FF2B5EF4-FFF2-40B4-BE49-F238E27FC236}">
                      <a16:creationId xmlns:a16="http://schemas.microsoft.com/office/drawing/2014/main" id="{35D8DF33-69DC-7E45-87B0-8973C6A65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3" name="Freeform 652">
                  <a:extLst>
                    <a:ext uri="{FF2B5EF4-FFF2-40B4-BE49-F238E27FC236}">
                      <a16:creationId xmlns:a16="http://schemas.microsoft.com/office/drawing/2014/main" id="{64D650D2-9E0C-9B49-BE8B-5A6C0C771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4" name="Freeform 653">
                  <a:extLst>
                    <a:ext uri="{FF2B5EF4-FFF2-40B4-BE49-F238E27FC236}">
                      <a16:creationId xmlns:a16="http://schemas.microsoft.com/office/drawing/2014/main" id="{2820DDF6-8985-4B42-B6D6-83B1751EC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5" name="Freeform 654">
                  <a:extLst>
                    <a:ext uri="{FF2B5EF4-FFF2-40B4-BE49-F238E27FC236}">
                      <a16:creationId xmlns:a16="http://schemas.microsoft.com/office/drawing/2014/main" id="{63B056C7-AFAC-214A-8E24-48B954AAA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6" name="Freeform 655">
                  <a:extLst>
                    <a:ext uri="{FF2B5EF4-FFF2-40B4-BE49-F238E27FC236}">
                      <a16:creationId xmlns:a16="http://schemas.microsoft.com/office/drawing/2014/main" id="{47B78910-4311-804C-9AB1-27331D8E3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7" name="Freeform 656">
                  <a:extLst>
                    <a:ext uri="{FF2B5EF4-FFF2-40B4-BE49-F238E27FC236}">
                      <a16:creationId xmlns:a16="http://schemas.microsoft.com/office/drawing/2014/main" id="{BCE3F1EB-7537-3548-B2D0-25DE814A9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614" name="Freeform 657">
                <a:extLst>
                  <a:ext uri="{FF2B5EF4-FFF2-40B4-BE49-F238E27FC236}">
                    <a16:creationId xmlns:a16="http://schemas.microsoft.com/office/drawing/2014/main" id="{AEA7FE7B-4E23-5145-AF46-EAD1A9683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5" name="Freeform 658">
                <a:extLst>
                  <a:ext uri="{FF2B5EF4-FFF2-40B4-BE49-F238E27FC236}">
                    <a16:creationId xmlns:a16="http://schemas.microsoft.com/office/drawing/2014/main" id="{71870B35-FF8E-A648-9461-BE67BD42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6" name="Freeform 659">
                <a:extLst>
                  <a:ext uri="{FF2B5EF4-FFF2-40B4-BE49-F238E27FC236}">
                    <a16:creationId xmlns:a16="http://schemas.microsoft.com/office/drawing/2014/main" id="{14DF7B21-9989-CE4A-8CD2-77167155A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7" name="Freeform 660">
                <a:extLst>
                  <a:ext uri="{FF2B5EF4-FFF2-40B4-BE49-F238E27FC236}">
                    <a16:creationId xmlns:a16="http://schemas.microsoft.com/office/drawing/2014/main" id="{01249498-5D68-DC4A-8598-DBC5E0FAA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8" name="Freeform 661">
                <a:extLst>
                  <a:ext uri="{FF2B5EF4-FFF2-40B4-BE49-F238E27FC236}">
                    <a16:creationId xmlns:a16="http://schemas.microsoft.com/office/drawing/2014/main" id="{39AB67DD-19DB-5B4A-9ECB-0D8434372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9" name="Freeform 662">
                <a:extLst>
                  <a:ext uri="{FF2B5EF4-FFF2-40B4-BE49-F238E27FC236}">
                    <a16:creationId xmlns:a16="http://schemas.microsoft.com/office/drawing/2014/main" id="{50095490-4E5B-2C4F-A578-E6823DF0D7A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0" name="Freeform 663">
                <a:extLst>
                  <a:ext uri="{FF2B5EF4-FFF2-40B4-BE49-F238E27FC236}">
                    <a16:creationId xmlns:a16="http://schemas.microsoft.com/office/drawing/2014/main" id="{5F7C8605-C574-AF40-A25A-18D07E945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21" name="Freeform 664">
                <a:extLst>
                  <a:ext uri="{FF2B5EF4-FFF2-40B4-BE49-F238E27FC236}">
                    <a16:creationId xmlns:a16="http://schemas.microsoft.com/office/drawing/2014/main" id="{5B56B3ED-95B3-FC4B-AEC8-78598F390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34" name="Group 665">
              <a:extLst>
                <a:ext uri="{FF2B5EF4-FFF2-40B4-BE49-F238E27FC236}">
                  <a16:creationId xmlns:a16="http://schemas.microsoft.com/office/drawing/2014/main" id="{2A813063-25A9-2348-B34A-4FB30E3C3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4887" y="5539981"/>
              <a:ext cx="635000" cy="485775"/>
              <a:chOff x="3061" y="2530"/>
              <a:chExt cx="400" cy="306"/>
            </a:xfrm>
          </p:grpSpPr>
          <p:grpSp>
            <p:nvGrpSpPr>
              <p:cNvPr id="635" name="Group 666">
                <a:extLst>
                  <a:ext uri="{FF2B5EF4-FFF2-40B4-BE49-F238E27FC236}">
                    <a16:creationId xmlns:a16="http://schemas.microsoft.com/office/drawing/2014/main" id="{E488256B-5F4C-7240-9A3D-138A9D926A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530"/>
                <a:ext cx="327" cy="81"/>
                <a:chOff x="2199" y="955"/>
                <a:chExt cx="2547" cy="506"/>
              </a:xfrm>
            </p:grpSpPr>
            <p:sp>
              <p:nvSpPr>
                <p:cNvPr id="660" name="Freeform 667">
                  <a:extLst>
                    <a:ext uri="{FF2B5EF4-FFF2-40B4-BE49-F238E27FC236}">
                      <a16:creationId xmlns:a16="http://schemas.microsoft.com/office/drawing/2014/main" id="{30264AAC-A818-2C48-908B-3E20162B4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1" name="Freeform 668">
                  <a:extLst>
                    <a:ext uri="{FF2B5EF4-FFF2-40B4-BE49-F238E27FC236}">
                      <a16:creationId xmlns:a16="http://schemas.microsoft.com/office/drawing/2014/main" id="{507FFE91-D066-EC44-8EE2-F5D3981A3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2" name="Freeform 669">
                  <a:extLst>
                    <a:ext uri="{FF2B5EF4-FFF2-40B4-BE49-F238E27FC236}">
                      <a16:creationId xmlns:a16="http://schemas.microsoft.com/office/drawing/2014/main" id="{57E92C77-54EE-0845-97FB-2FE89243B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3" name="Freeform 670">
                  <a:extLst>
                    <a:ext uri="{FF2B5EF4-FFF2-40B4-BE49-F238E27FC236}">
                      <a16:creationId xmlns:a16="http://schemas.microsoft.com/office/drawing/2014/main" id="{889E7C82-E5D9-8043-8A50-F87E4DA42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4" name="Freeform 671">
                  <a:extLst>
                    <a:ext uri="{FF2B5EF4-FFF2-40B4-BE49-F238E27FC236}">
                      <a16:creationId xmlns:a16="http://schemas.microsoft.com/office/drawing/2014/main" id="{6EEB3AC9-B797-2E4E-B758-615021875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5" name="Freeform 672">
                  <a:extLst>
                    <a:ext uri="{FF2B5EF4-FFF2-40B4-BE49-F238E27FC236}">
                      <a16:creationId xmlns:a16="http://schemas.microsoft.com/office/drawing/2014/main" id="{BF0B78D6-7D03-B248-8646-B7A4D8DB8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</p:grpSp>
          <p:pic>
            <p:nvPicPr>
              <p:cNvPr id="636" name="Picture 673" descr="laptop_keyboard">
                <a:extLst>
                  <a:ext uri="{FF2B5EF4-FFF2-40B4-BE49-F238E27FC236}">
                    <a16:creationId xmlns:a16="http://schemas.microsoft.com/office/drawing/2014/main" id="{818E4316-ADEB-AE4B-A699-D416E1C587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3109" y="2736"/>
                <a:ext cx="245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7" name="Freeform 674">
                <a:extLst>
                  <a:ext uri="{FF2B5EF4-FFF2-40B4-BE49-F238E27FC236}">
                    <a16:creationId xmlns:a16="http://schemas.microsoft.com/office/drawing/2014/main" id="{A1178674-C6C6-D942-80CB-75C6BFD0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638"/>
                <a:ext cx="197" cy="131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638" name="Picture 675" descr="screen">
                <a:extLst>
                  <a:ext uri="{FF2B5EF4-FFF2-40B4-BE49-F238E27FC236}">
                    <a16:creationId xmlns:a16="http://schemas.microsoft.com/office/drawing/2014/main" id="{A7347B7E-CCF5-FF42-83C4-25E95D6DDD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" y="2641"/>
                <a:ext cx="1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9" name="Freeform 676">
                <a:extLst>
                  <a:ext uri="{FF2B5EF4-FFF2-40B4-BE49-F238E27FC236}">
                    <a16:creationId xmlns:a16="http://schemas.microsoft.com/office/drawing/2014/main" id="{00ECEF64-E8C8-4048-95B9-291C901D7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634"/>
                <a:ext cx="167" cy="2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0" name="Freeform 677">
                <a:extLst>
                  <a:ext uri="{FF2B5EF4-FFF2-40B4-BE49-F238E27FC236}">
                    <a16:creationId xmlns:a16="http://schemas.microsoft.com/office/drawing/2014/main" id="{0014A409-D9B4-A949-98B0-56F9722D9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634"/>
                <a:ext cx="46" cy="102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1" name="Freeform 678">
                <a:extLst>
                  <a:ext uri="{FF2B5EF4-FFF2-40B4-BE49-F238E27FC236}">
                    <a16:creationId xmlns:a16="http://schemas.microsoft.com/office/drawing/2014/main" id="{B32C60B6-03BE-AE4B-A8B2-253AD5DB6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52"/>
                <a:ext cx="50" cy="117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2" name="Freeform 679">
                <a:extLst>
                  <a:ext uri="{FF2B5EF4-FFF2-40B4-BE49-F238E27FC236}">
                    <a16:creationId xmlns:a16="http://schemas.microsoft.com/office/drawing/2014/main" id="{B023ADC3-7539-F145-B52F-5ADE8AAA9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0"/>
                <a:ext cx="183" cy="40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3" name="Freeform 680">
                <a:extLst>
                  <a:ext uri="{FF2B5EF4-FFF2-40B4-BE49-F238E27FC236}">
                    <a16:creationId xmlns:a16="http://schemas.microsoft.com/office/drawing/2014/main" id="{8DC2FD41-54FB-1B4E-AE8D-D4E49D45C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53"/>
                <a:ext cx="47" cy="118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4" name="Freeform 681">
                <a:extLst>
                  <a:ext uri="{FF2B5EF4-FFF2-40B4-BE49-F238E27FC236}">
                    <a16:creationId xmlns:a16="http://schemas.microsoft.com/office/drawing/2014/main" id="{135825F9-10E4-2C4A-A3EB-E3C7A1860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36"/>
                <a:ext cx="163" cy="39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645" name="Group 682">
                <a:extLst>
                  <a:ext uri="{FF2B5EF4-FFF2-40B4-BE49-F238E27FC236}">
                    <a16:creationId xmlns:a16="http://schemas.microsoft.com/office/drawing/2014/main" id="{18B7D007-F2F8-2041-A3B3-4AAC42AC9D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6" y="2777"/>
                <a:ext cx="55" cy="24"/>
                <a:chOff x="1740" y="2642"/>
                <a:chExt cx="752" cy="327"/>
              </a:xfrm>
            </p:grpSpPr>
            <p:sp>
              <p:nvSpPr>
                <p:cNvPr id="654" name="Freeform 683">
                  <a:extLst>
                    <a:ext uri="{FF2B5EF4-FFF2-40B4-BE49-F238E27FC236}">
                      <a16:creationId xmlns:a16="http://schemas.microsoft.com/office/drawing/2014/main" id="{C9CDCED6-729A-B548-A704-978153940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5" name="Freeform 684">
                  <a:extLst>
                    <a:ext uri="{FF2B5EF4-FFF2-40B4-BE49-F238E27FC236}">
                      <a16:creationId xmlns:a16="http://schemas.microsoft.com/office/drawing/2014/main" id="{24052544-85C6-0C47-B814-CD736AF3F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6" name="Freeform 685">
                  <a:extLst>
                    <a:ext uri="{FF2B5EF4-FFF2-40B4-BE49-F238E27FC236}">
                      <a16:creationId xmlns:a16="http://schemas.microsoft.com/office/drawing/2014/main" id="{6294FE3C-811A-494B-A379-68E78C7B7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7" name="Freeform 686">
                  <a:extLst>
                    <a:ext uri="{FF2B5EF4-FFF2-40B4-BE49-F238E27FC236}">
                      <a16:creationId xmlns:a16="http://schemas.microsoft.com/office/drawing/2014/main" id="{14E79AE5-BBCC-114C-AF2F-57A092C70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8" name="Freeform 687">
                  <a:extLst>
                    <a:ext uri="{FF2B5EF4-FFF2-40B4-BE49-F238E27FC236}">
                      <a16:creationId xmlns:a16="http://schemas.microsoft.com/office/drawing/2014/main" id="{87C488F6-CAF2-4349-8DCB-F47AF6FC0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9" name="Freeform 688">
                  <a:extLst>
                    <a:ext uri="{FF2B5EF4-FFF2-40B4-BE49-F238E27FC236}">
                      <a16:creationId xmlns:a16="http://schemas.microsoft.com/office/drawing/2014/main" id="{F96E81D8-978B-5E49-94AC-C77AF2614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646" name="Freeform 689">
                <a:extLst>
                  <a:ext uri="{FF2B5EF4-FFF2-40B4-BE49-F238E27FC236}">
                    <a16:creationId xmlns:a16="http://schemas.microsoft.com/office/drawing/2014/main" id="{986E1BA8-56FE-2F4F-B3AB-0EA671F5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81"/>
                <a:ext cx="67" cy="5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7" name="Freeform 690">
                <a:extLst>
                  <a:ext uri="{FF2B5EF4-FFF2-40B4-BE49-F238E27FC236}">
                    <a16:creationId xmlns:a16="http://schemas.microsoft.com/office/drawing/2014/main" id="{032047D0-42E0-4B46-895E-03472FB4D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785"/>
                <a:ext cx="171" cy="4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8" name="Freeform 691">
                <a:extLst>
                  <a:ext uri="{FF2B5EF4-FFF2-40B4-BE49-F238E27FC236}">
                    <a16:creationId xmlns:a16="http://schemas.microsoft.com/office/drawing/2014/main" id="{FA89F6A3-14E8-1E4F-88E9-66EE672BE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7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9" name="Freeform 692">
                <a:extLst>
                  <a:ext uri="{FF2B5EF4-FFF2-40B4-BE49-F238E27FC236}">
                    <a16:creationId xmlns:a16="http://schemas.microsoft.com/office/drawing/2014/main" id="{D515CEFC-F72A-2B4C-8178-A7F2D78AC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73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0" name="Freeform 693">
                <a:extLst>
                  <a:ext uri="{FF2B5EF4-FFF2-40B4-BE49-F238E27FC236}">
                    <a16:creationId xmlns:a16="http://schemas.microsoft.com/office/drawing/2014/main" id="{179531AD-F08A-C641-A873-F2E8AEE5E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2778"/>
                <a:ext cx="162" cy="4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1" name="Freeform 694">
                <a:extLst>
                  <a:ext uri="{FF2B5EF4-FFF2-40B4-BE49-F238E27FC236}">
                    <a16:creationId xmlns:a16="http://schemas.microsoft.com/office/drawing/2014/main" id="{73AACF3A-FA16-9C4F-8B6F-B0A8B43B758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7" y="2775"/>
                <a:ext cx="66" cy="4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2" name="Freeform 695">
                <a:extLst>
                  <a:ext uri="{FF2B5EF4-FFF2-40B4-BE49-F238E27FC236}">
                    <a16:creationId xmlns:a16="http://schemas.microsoft.com/office/drawing/2014/main" id="{15FD6D01-4885-FE49-9A11-07A76235F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736"/>
                <a:ext cx="1" cy="10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3" name="Freeform 696">
                <a:extLst>
                  <a:ext uri="{FF2B5EF4-FFF2-40B4-BE49-F238E27FC236}">
                    <a16:creationId xmlns:a16="http://schemas.microsoft.com/office/drawing/2014/main" id="{84BBF509-8F69-EB4E-9420-AC4976319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698"/>
                <a:ext cx="79" cy="39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5F051E2-E1A7-9B47-915A-0156EEB4173B}"/>
              </a:ext>
            </a:extLst>
          </p:cNvPr>
          <p:cNvGrpSpPr/>
          <p:nvPr/>
        </p:nvGrpSpPr>
        <p:grpSpPr>
          <a:xfrm>
            <a:off x="1176517" y="4567121"/>
            <a:ext cx="1672254" cy="1938344"/>
            <a:chOff x="1176517" y="4567121"/>
            <a:chExt cx="1672254" cy="1938344"/>
          </a:xfrm>
        </p:grpSpPr>
        <p:sp>
          <p:nvSpPr>
            <p:cNvPr id="471" name="Text Box 5">
              <a:extLst>
                <a:ext uri="{FF2B5EF4-FFF2-40B4-BE49-F238E27FC236}">
                  <a16:creationId xmlns:a16="http://schemas.microsoft.com/office/drawing/2014/main" id="{2134EC04-C5E3-F242-90E6-F19A88A1D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517" y="5992696"/>
              <a:ext cx="1672254" cy="512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+mn-cs"/>
                </a:rPr>
                <a:t>shared wire (e.g.,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+mn-cs"/>
                </a:rPr>
                <a:t>cabled Ethernet)</a:t>
              </a:r>
            </a:p>
          </p:txBody>
        </p:sp>
        <p:sp>
          <p:nvSpPr>
            <p:cNvPr id="475" name="Line 173">
              <a:extLst>
                <a:ext uri="{FF2B5EF4-FFF2-40B4-BE49-F238E27FC236}">
                  <a16:creationId xmlns:a16="http://schemas.microsoft.com/office/drawing/2014/main" id="{3F306567-9F2F-4149-9D30-2173B4370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2938" y="4821121"/>
              <a:ext cx="466725" cy="890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endParaRPr>
            </a:p>
          </p:txBody>
        </p:sp>
        <p:sp>
          <p:nvSpPr>
            <p:cNvPr id="476" name="Line 174">
              <a:extLst>
                <a:ext uri="{FF2B5EF4-FFF2-40B4-BE49-F238E27FC236}">
                  <a16:creationId xmlns:a16="http://schemas.microsoft.com/office/drawing/2014/main" id="{7FB886E9-9D2D-B64D-87A8-FC07C88CC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475" y="5292608"/>
              <a:ext cx="2428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endParaRPr>
            </a:p>
          </p:txBody>
        </p:sp>
        <p:sp>
          <p:nvSpPr>
            <p:cNvPr id="477" name="Line 175">
              <a:extLst>
                <a:ext uri="{FF2B5EF4-FFF2-40B4-BE49-F238E27FC236}">
                  <a16:creationId xmlns:a16="http://schemas.microsoft.com/office/drawing/2014/main" id="{197F6785-17A4-034A-979B-B8B5BA4F8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0538" y="5629158"/>
              <a:ext cx="190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endParaRPr>
            </a:p>
          </p:txBody>
        </p:sp>
        <p:sp>
          <p:nvSpPr>
            <p:cNvPr id="478" name="Line 176">
              <a:extLst>
                <a:ext uri="{FF2B5EF4-FFF2-40B4-BE49-F238E27FC236}">
                  <a16:creationId xmlns:a16="http://schemas.microsoft.com/office/drawing/2014/main" id="{70DDD911-DBF3-7F4F-BF66-8853AA418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5038" y="5152908"/>
              <a:ext cx="177800" cy="7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endParaRPr>
            </a:p>
          </p:txBody>
        </p:sp>
        <p:sp>
          <p:nvSpPr>
            <p:cNvPr id="526" name="Line 434">
              <a:extLst>
                <a:ext uri="{FF2B5EF4-FFF2-40B4-BE49-F238E27FC236}">
                  <a16:creationId xmlns:a16="http://schemas.microsoft.com/office/drawing/2014/main" id="{13E4667A-1C98-C742-9515-44695E1E2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450" y="4925896"/>
              <a:ext cx="2428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endParaRPr>
            </a:p>
          </p:txBody>
        </p:sp>
        <p:sp>
          <p:nvSpPr>
            <p:cNvPr id="527" name="Line 435">
              <a:extLst>
                <a:ext uri="{FF2B5EF4-FFF2-40B4-BE49-F238E27FC236}">
                  <a16:creationId xmlns:a16="http://schemas.microsoft.com/office/drawing/2014/main" id="{3AE8AA7B-1112-3E4B-9C21-6CE3F67CF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450" y="4925896"/>
              <a:ext cx="2428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endParaRPr>
            </a:p>
          </p:txBody>
        </p:sp>
        <p:sp>
          <p:nvSpPr>
            <p:cNvPr id="528" name="Line 436">
              <a:extLst>
                <a:ext uri="{FF2B5EF4-FFF2-40B4-BE49-F238E27FC236}">
                  <a16:creationId xmlns:a16="http://schemas.microsoft.com/office/drawing/2014/main" id="{84E2754A-286E-2643-AF6C-06B6ED570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188" y="5562483"/>
              <a:ext cx="190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endParaRPr>
            </a:p>
          </p:txBody>
        </p:sp>
        <p:grpSp>
          <p:nvGrpSpPr>
            <p:cNvPr id="529" name="Group 506">
              <a:extLst>
                <a:ext uri="{FF2B5EF4-FFF2-40B4-BE49-F238E27FC236}">
                  <a16:creationId xmlns:a16="http://schemas.microsoft.com/office/drawing/2014/main" id="{B79DFA91-6DD1-6946-BCA6-B60B73F4E79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256200" y="5438658"/>
              <a:ext cx="501650" cy="512763"/>
              <a:chOff x="2839" y="3501"/>
              <a:chExt cx="755" cy="803"/>
            </a:xfrm>
          </p:grpSpPr>
          <p:pic>
            <p:nvPicPr>
              <p:cNvPr id="530" name="Picture 507" descr="desktop_computer_stylized_medium">
                <a:extLst>
                  <a:ext uri="{FF2B5EF4-FFF2-40B4-BE49-F238E27FC236}">
                    <a16:creationId xmlns:a16="http://schemas.microsoft.com/office/drawing/2014/main" id="{B7D871EE-D530-A84C-85C8-4DC1EB0A9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1" name="Freeform 508">
                <a:extLst>
                  <a:ext uri="{FF2B5EF4-FFF2-40B4-BE49-F238E27FC236}">
                    <a16:creationId xmlns:a16="http://schemas.microsoft.com/office/drawing/2014/main" id="{9D5575BC-5BD2-FE4A-9414-7BAB3B8D4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" name="Group 699">
              <a:extLst>
                <a:ext uri="{FF2B5EF4-FFF2-40B4-BE49-F238E27FC236}">
                  <a16:creationId xmlns:a16="http://schemas.microsoft.com/office/drawing/2014/main" id="{02B4AC8E-378E-3547-A03F-EB9A037CC59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10188" y="4994158"/>
              <a:ext cx="501650" cy="512763"/>
              <a:chOff x="2839" y="3501"/>
              <a:chExt cx="755" cy="803"/>
            </a:xfrm>
          </p:grpSpPr>
          <p:pic>
            <p:nvPicPr>
              <p:cNvPr id="667" name="Picture 700" descr="desktop_computer_stylized_medium">
                <a:extLst>
                  <a:ext uri="{FF2B5EF4-FFF2-40B4-BE49-F238E27FC236}">
                    <a16:creationId xmlns:a16="http://schemas.microsoft.com/office/drawing/2014/main" id="{71724573-60B3-124B-B985-CADFBB1B2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8" name="Freeform 701">
                <a:extLst>
                  <a:ext uri="{FF2B5EF4-FFF2-40B4-BE49-F238E27FC236}">
                    <a16:creationId xmlns:a16="http://schemas.microsoft.com/office/drawing/2014/main" id="{E65649AC-8FC0-F443-9BCF-46161D993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9" name="Group 702">
              <a:extLst>
                <a:ext uri="{FF2B5EF4-FFF2-40B4-BE49-F238E27FC236}">
                  <a16:creationId xmlns:a16="http://schemas.microsoft.com/office/drawing/2014/main" id="{193A9924-4D79-4547-A4DE-2DF0DB24940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561000" y="4567121"/>
              <a:ext cx="501650" cy="512762"/>
              <a:chOff x="2839" y="3501"/>
              <a:chExt cx="755" cy="803"/>
            </a:xfrm>
          </p:grpSpPr>
          <p:pic>
            <p:nvPicPr>
              <p:cNvPr id="670" name="Picture 703" descr="desktop_computer_stylized_medium">
                <a:extLst>
                  <a:ext uri="{FF2B5EF4-FFF2-40B4-BE49-F238E27FC236}">
                    <a16:creationId xmlns:a16="http://schemas.microsoft.com/office/drawing/2014/main" id="{C8CA1A81-D304-424F-87F7-FEE71560CB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1" name="Freeform 704">
                <a:extLst>
                  <a:ext uri="{FF2B5EF4-FFF2-40B4-BE49-F238E27FC236}">
                    <a16:creationId xmlns:a16="http://schemas.microsoft.com/office/drawing/2014/main" id="{A593126A-F019-4948-B6F9-9F0BBDC12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72" name="Group 705">
              <a:extLst>
                <a:ext uri="{FF2B5EF4-FFF2-40B4-BE49-F238E27FC236}">
                  <a16:creationId xmlns:a16="http://schemas.microsoft.com/office/drawing/2014/main" id="{782ACF55-310A-7742-B762-459ADBC589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4100" y="4954471"/>
              <a:ext cx="501650" cy="512762"/>
              <a:chOff x="2839" y="3501"/>
              <a:chExt cx="755" cy="803"/>
            </a:xfrm>
          </p:grpSpPr>
          <p:pic>
            <p:nvPicPr>
              <p:cNvPr id="673" name="Picture 706" descr="desktop_computer_stylized_medium">
                <a:extLst>
                  <a:ext uri="{FF2B5EF4-FFF2-40B4-BE49-F238E27FC236}">
                    <a16:creationId xmlns:a16="http://schemas.microsoft.com/office/drawing/2014/main" id="{B4D37DEA-5391-6A48-B22B-C5003F10CD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4" name="Freeform 707">
                <a:extLst>
                  <a:ext uri="{FF2B5EF4-FFF2-40B4-BE49-F238E27FC236}">
                    <a16:creationId xmlns:a16="http://schemas.microsoft.com/office/drawing/2014/main" id="{3BF185DB-3612-4349-821B-4CFDFD538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75" name="Group 708">
              <a:extLst>
                <a:ext uri="{FF2B5EF4-FFF2-40B4-BE49-F238E27FC236}">
                  <a16:creationId xmlns:a16="http://schemas.microsoft.com/office/drawing/2014/main" id="{97B144E7-A54B-CA4C-B04F-A2F25E986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5663" y="5394208"/>
              <a:ext cx="501650" cy="512763"/>
              <a:chOff x="2839" y="3501"/>
              <a:chExt cx="755" cy="803"/>
            </a:xfrm>
          </p:grpSpPr>
          <p:pic>
            <p:nvPicPr>
              <p:cNvPr id="676" name="Picture 709" descr="desktop_computer_stylized_medium">
                <a:extLst>
                  <a:ext uri="{FF2B5EF4-FFF2-40B4-BE49-F238E27FC236}">
                    <a16:creationId xmlns:a16="http://schemas.microsoft.com/office/drawing/2014/main" id="{BC4923DF-E580-E043-87E0-54FA60E4E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7" name="Freeform 710">
                <a:extLst>
                  <a:ext uri="{FF2B5EF4-FFF2-40B4-BE49-F238E27FC236}">
                    <a16:creationId xmlns:a16="http://schemas.microsoft.com/office/drawing/2014/main" id="{42EC1204-645A-4842-92FE-2F13DBC97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88C4E-3C37-1146-A254-7DBA7BE1413F}"/>
              </a:ext>
            </a:extLst>
          </p:cNvPr>
          <p:cNvGrpSpPr/>
          <p:nvPr/>
        </p:nvGrpSpPr>
        <p:grpSpPr>
          <a:xfrm>
            <a:off x="3021501" y="4737811"/>
            <a:ext cx="1951525" cy="1657756"/>
            <a:chOff x="3021501" y="4737811"/>
            <a:chExt cx="1951525" cy="16577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37CC03-6B75-DD4E-AEF4-E8B1E9874303}"/>
                </a:ext>
              </a:extLst>
            </p:cNvPr>
            <p:cNvGrpSpPr/>
            <p:nvPr/>
          </p:nvGrpSpPr>
          <p:grpSpPr>
            <a:xfrm>
              <a:off x="3021501" y="4737811"/>
              <a:ext cx="1951525" cy="1263172"/>
              <a:chOff x="7891681" y="3099042"/>
              <a:chExt cx="2342453" cy="1569939"/>
            </a:xfrm>
          </p:grpSpPr>
          <p:sp>
            <p:nvSpPr>
              <p:cNvPr id="678" name="Oval 800">
                <a:extLst>
                  <a:ext uri="{FF2B5EF4-FFF2-40B4-BE49-F238E27FC236}">
                    <a16:creationId xmlns:a16="http://schemas.microsoft.com/office/drawing/2014/main" id="{10688176-2675-9F46-B6CD-4D634B244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5510" y="3593195"/>
                <a:ext cx="69106" cy="791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679" name="Group 817">
                <a:extLst>
                  <a:ext uri="{FF2B5EF4-FFF2-40B4-BE49-F238E27FC236}">
                    <a16:creationId xmlns:a16="http://schemas.microsoft.com/office/drawing/2014/main" id="{3894D620-6D9E-8346-8516-F7389ED026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22376" y="3275911"/>
                <a:ext cx="615031" cy="694531"/>
                <a:chOff x="2920" y="1424"/>
                <a:chExt cx="326" cy="320"/>
              </a:xfrm>
            </p:grpSpPr>
            <p:sp>
              <p:nvSpPr>
                <p:cNvPr id="680" name="Oval 818">
                  <a:extLst>
                    <a:ext uri="{FF2B5EF4-FFF2-40B4-BE49-F238E27FC236}">
                      <a16:creationId xmlns:a16="http://schemas.microsoft.com/office/drawing/2014/main" id="{11052586-B35E-DD4B-8AEC-F4861D0C9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681" name="Group 819">
                  <a:extLst>
                    <a:ext uri="{FF2B5EF4-FFF2-40B4-BE49-F238E27FC236}">
                      <a16:creationId xmlns:a16="http://schemas.microsoft.com/office/drawing/2014/main" id="{ECD32DC1-931D-D54F-8659-4C948098C6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24"/>
                  <a:ext cx="265" cy="280"/>
                  <a:chOff x="2949" y="1424"/>
                  <a:chExt cx="265" cy="280"/>
                </a:xfrm>
              </p:grpSpPr>
              <p:sp>
                <p:nvSpPr>
                  <p:cNvPr id="683" name="Oval 820">
                    <a:extLst>
                      <a:ext uri="{FF2B5EF4-FFF2-40B4-BE49-F238E27FC236}">
                        <a16:creationId xmlns:a16="http://schemas.microsoft.com/office/drawing/2014/main" id="{3304D76E-6F1B-7745-A3CB-304D98B356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4" name="Oval 821">
                    <a:extLst>
                      <a:ext uri="{FF2B5EF4-FFF2-40B4-BE49-F238E27FC236}">
                        <a16:creationId xmlns:a16="http://schemas.microsoft.com/office/drawing/2014/main" id="{74755B4A-1CD5-5744-9D5B-A2B52FF8D4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5" name="Oval 822">
                    <a:extLst>
                      <a:ext uri="{FF2B5EF4-FFF2-40B4-BE49-F238E27FC236}">
                        <a16:creationId xmlns:a16="http://schemas.microsoft.com/office/drawing/2014/main" id="{4C9ED777-1C5F-D14C-85A1-B0DD4AB517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6" name="Oval 823">
                    <a:extLst>
                      <a:ext uri="{FF2B5EF4-FFF2-40B4-BE49-F238E27FC236}">
                        <a16:creationId xmlns:a16="http://schemas.microsoft.com/office/drawing/2014/main" id="{31AB0A7A-58BA-3043-BD5D-31AC5EB274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7" name="Freeform 824">
                    <a:extLst>
                      <a:ext uri="{FF2B5EF4-FFF2-40B4-BE49-F238E27FC236}">
                        <a16:creationId xmlns:a16="http://schemas.microsoft.com/office/drawing/2014/main" id="{259CA958-5773-B14D-898D-D3612E11B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987" y="1424"/>
                    <a:ext cx="205" cy="143"/>
                  </a:xfrm>
                  <a:custGeom>
                    <a:avLst/>
                    <a:gdLst>
                      <a:gd name="T0" fmla="*/ 0 w 1180"/>
                      <a:gd name="T1" fmla="*/ 0 h 956"/>
                      <a:gd name="T2" fmla="*/ 0 w 1180"/>
                      <a:gd name="T3" fmla="*/ 0 h 956"/>
                      <a:gd name="T4" fmla="*/ 0 w 1180"/>
                      <a:gd name="T5" fmla="*/ 0 h 956"/>
                      <a:gd name="T6" fmla="*/ 0 w 1180"/>
                      <a:gd name="T7" fmla="*/ 0 h 956"/>
                      <a:gd name="T8" fmla="*/ 0 w 1180"/>
                      <a:gd name="T9" fmla="*/ 0 h 956"/>
                      <a:gd name="T10" fmla="*/ 0 w 1180"/>
                      <a:gd name="T11" fmla="*/ 0 h 956"/>
                      <a:gd name="T12" fmla="*/ 0 w 1180"/>
                      <a:gd name="T13" fmla="*/ 0 h 956"/>
                      <a:gd name="T14" fmla="*/ 0 w 1180"/>
                      <a:gd name="T15" fmla="*/ 0 h 956"/>
                      <a:gd name="T16" fmla="*/ 0 w 1180"/>
                      <a:gd name="T17" fmla="*/ 0 h 956"/>
                      <a:gd name="T18" fmla="*/ 0 w 1180"/>
                      <a:gd name="T19" fmla="*/ 0 h 95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180" h="956">
                        <a:moveTo>
                          <a:pt x="499" y="7"/>
                        </a:moveTo>
                        <a:lnTo>
                          <a:pt x="0" y="780"/>
                        </a:lnTo>
                        <a:lnTo>
                          <a:pt x="134" y="885"/>
                        </a:lnTo>
                        <a:lnTo>
                          <a:pt x="366" y="920"/>
                        </a:lnTo>
                        <a:lnTo>
                          <a:pt x="534" y="956"/>
                        </a:lnTo>
                        <a:lnTo>
                          <a:pt x="829" y="949"/>
                        </a:lnTo>
                        <a:lnTo>
                          <a:pt x="1096" y="850"/>
                        </a:lnTo>
                        <a:lnTo>
                          <a:pt x="1180" y="801"/>
                        </a:lnTo>
                        <a:lnTo>
                          <a:pt x="668" y="0"/>
                        </a:lnTo>
                        <a:lnTo>
                          <a:pt x="499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9050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82" name="Freeform 825">
                  <a:extLst>
                    <a:ext uri="{FF2B5EF4-FFF2-40B4-BE49-F238E27FC236}">
                      <a16:creationId xmlns:a16="http://schemas.microsoft.com/office/drawing/2014/main" id="{07C15FD6-3BA5-3648-9F8B-5D0B7E898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8" name="Group 783">
                <a:extLst>
                  <a:ext uri="{FF2B5EF4-FFF2-40B4-BE49-F238E27FC236}">
                    <a16:creationId xmlns:a16="http://schemas.microsoft.com/office/drawing/2014/main" id="{0710E690-D315-AD40-8470-BF130355A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2147" y="3619386"/>
                <a:ext cx="393690" cy="1049595"/>
                <a:chOff x="3130" y="3288"/>
                <a:chExt cx="410" cy="742"/>
              </a:xfrm>
            </p:grpSpPr>
            <p:sp>
              <p:nvSpPr>
                <p:cNvPr id="689" name="Line 270">
                  <a:extLst>
                    <a:ext uri="{FF2B5EF4-FFF2-40B4-BE49-F238E27FC236}">
                      <a16:creationId xmlns:a16="http://schemas.microsoft.com/office/drawing/2014/main" id="{04149AE5-43DA-3047-BFDC-5CFB58462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Line 271">
                  <a:extLst>
                    <a:ext uri="{FF2B5EF4-FFF2-40B4-BE49-F238E27FC236}">
                      <a16:creationId xmlns:a16="http://schemas.microsoft.com/office/drawing/2014/main" id="{6338FFA1-2B24-C444-8D8F-3277B2D87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Line 272">
                  <a:extLst>
                    <a:ext uri="{FF2B5EF4-FFF2-40B4-BE49-F238E27FC236}">
                      <a16:creationId xmlns:a16="http://schemas.microsoft.com/office/drawing/2014/main" id="{C56657E2-C2C8-D445-8165-8F8545249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Line 273">
                  <a:extLst>
                    <a:ext uri="{FF2B5EF4-FFF2-40B4-BE49-F238E27FC236}">
                      <a16:creationId xmlns:a16="http://schemas.microsoft.com/office/drawing/2014/main" id="{B7B82588-44BD-2D40-AFBE-88A049E7C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Line 274">
                  <a:extLst>
                    <a:ext uri="{FF2B5EF4-FFF2-40B4-BE49-F238E27FC236}">
                      <a16:creationId xmlns:a16="http://schemas.microsoft.com/office/drawing/2014/main" id="{B49C6B4C-26A6-464B-A658-C25BD053B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Line 275">
                  <a:extLst>
                    <a:ext uri="{FF2B5EF4-FFF2-40B4-BE49-F238E27FC236}">
                      <a16:creationId xmlns:a16="http://schemas.microsoft.com/office/drawing/2014/main" id="{9DEE2C80-A67F-BC44-917A-FAEB31A8F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Line 276">
                  <a:extLst>
                    <a:ext uri="{FF2B5EF4-FFF2-40B4-BE49-F238E27FC236}">
                      <a16:creationId xmlns:a16="http://schemas.microsoft.com/office/drawing/2014/main" id="{5A46DA7F-F265-CB4C-A51D-41A95E0B2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Line 277">
                  <a:extLst>
                    <a:ext uri="{FF2B5EF4-FFF2-40B4-BE49-F238E27FC236}">
                      <a16:creationId xmlns:a16="http://schemas.microsoft.com/office/drawing/2014/main" id="{593E4D81-9E83-E74D-8F06-058D326BB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Line 278">
                  <a:extLst>
                    <a:ext uri="{FF2B5EF4-FFF2-40B4-BE49-F238E27FC236}">
                      <a16:creationId xmlns:a16="http://schemas.microsoft.com/office/drawing/2014/main" id="{19A8EFE0-C98F-E44D-993F-B51434E6A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Line 279">
                  <a:extLst>
                    <a:ext uri="{FF2B5EF4-FFF2-40B4-BE49-F238E27FC236}">
                      <a16:creationId xmlns:a16="http://schemas.microsoft.com/office/drawing/2014/main" id="{B0DE46EE-854B-7449-A982-B3A715EBF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Line 280">
                  <a:extLst>
                    <a:ext uri="{FF2B5EF4-FFF2-40B4-BE49-F238E27FC236}">
                      <a16:creationId xmlns:a16="http://schemas.microsoft.com/office/drawing/2014/main" id="{13490F49-1356-1849-AFBC-6C97EFE1E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Line 281">
                  <a:extLst>
                    <a:ext uri="{FF2B5EF4-FFF2-40B4-BE49-F238E27FC236}">
                      <a16:creationId xmlns:a16="http://schemas.microsoft.com/office/drawing/2014/main" id="{03009224-D46D-E74D-B16C-6D0BBBCFB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Line 282">
                  <a:extLst>
                    <a:ext uri="{FF2B5EF4-FFF2-40B4-BE49-F238E27FC236}">
                      <a16:creationId xmlns:a16="http://schemas.microsoft.com/office/drawing/2014/main" id="{195799B9-BB33-BC4E-BA89-837E62925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Line 283">
                  <a:extLst>
                    <a:ext uri="{FF2B5EF4-FFF2-40B4-BE49-F238E27FC236}">
                      <a16:creationId xmlns:a16="http://schemas.microsoft.com/office/drawing/2014/main" id="{5617F8DF-F9E1-5043-8A1C-F0FA02039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Line 284">
                  <a:extLst>
                    <a:ext uri="{FF2B5EF4-FFF2-40B4-BE49-F238E27FC236}">
                      <a16:creationId xmlns:a16="http://schemas.microsoft.com/office/drawing/2014/main" id="{A0BBBAC8-FD74-EF44-A13C-105333752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4" name="Group 703">
                <a:extLst>
                  <a:ext uri="{FF2B5EF4-FFF2-40B4-BE49-F238E27FC236}">
                    <a16:creationId xmlns:a16="http://schemas.microsoft.com/office/drawing/2014/main" id="{42EB9871-56EA-2341-96EB-5728B4E754D6}"/>
                  </a:ext>
                </a:extLst>
              </p:cNvPr>
              <p:cNvGrpSpPr/>
              <p:nvPr/>
            </p:nvGrpSpPr>
            <p:grpSpPr>
              <a:xfrm>
                <a:off x="8405402" y="3099042"/>
                <a:ext cx="527285" cy="593983"/>
                <a:chOff x="8328836" y="2202873"/>
                <a:chExt cx="527285" cy="593983"/>
              </a:xfrm>
            </p:grpSpPr>
            <p:pic>
              <p:nvPicPr>
                <p:cNvPr id="705" name="Picture 653" descr="iphone_stylized_small">
                  <a:extLst>
                    <a:ext uri="{FF2B5EF4-FFF2-40B4-BE49-F238E27FC236}">
                      <a16:creationId xmlns:a16="http://schemas.microsoft.com/office/drawing/2014/main" id="{3B41EE83-D29B-9B4A-9E7E-CDC2C57381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66432" y="2271663"/>
                  <a:ext cx="180509" cy="525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06" name="Group 850">
                  <a:extLst>
                    <a:ext uri="{FF2B5EF4-FFF2-40B4-BE49-F238E27FC236}">
                      <a16:creationId xmlns:a16="http://schemas.microsoft.com/office/drawing/2014/main" id="{A2B15487-5874-8E4F-A2D2-3B4F8B949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8836" y="2202873"/>
                  <a:ext cx="527285" cy="118466"/>
                  <a:chOff x="2199" y="955"/>
                  <a:chExt cx="2547" cy="506"/>
                </a:xfrm>
              </p:grpSpPr>
              <p:sp>
                <p:nvSpPr>
                  <p:cNvPr id="707" name="Freeform 851">
                    <a:extLst>
                      <a:ext uri="{FF2B5EF4-FFF2-40B4-BE49-F238E27FC236}">
                        <a16:creationId xmlns:a16="http://schemas.microsoft.com/office/drawing/2014/main" id="{F198C428-7BD3-9547-B5FE-EC2B2E4B3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8" name="Freeform 852">
                    <a:extLst>
                      <a:ext uri="{FF2B5EF4-FFF2-40B4-BE49-F238E27FC236}">
                        <a16:creationId xmlns:a16="http://schemas.microsoft.com/office/drawing/2014/main" id="{2BF34BB6-4817-E041-B51A-FF030BD85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9" name="Freeform 853">
                    <a:extLst>
                      <a:ext uri="{FF2B5EF4-FFF2-40B4-BE49-F238E27FC236}">
                        <a16:creationId xmlns:a16="http://schemas.microsoft.com/office/drawing/2014/main" id="{1F12D98B-9D91-2C4A-9A60-79ED30FF4B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0" name="Freeform 854">
                    <a:extLst>
                      <a:ext uri="{FF2B5EF4-FFF2-40B4-BE49-F238E27FC236}">
                        <a16:creationId xmlns:a16="http://schemas.microsoft.com/office/drawing/2014/main" id="{9DF11EBC-0004-A948-BFDC-FDE61D97F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1" name="Freeform 855">
                    <a:extLst>
                      <a:ext uri="{FF2B5EF4-FFF2-40B4-BE49-F238E27FC236}">
                        <a16:creationId xmlns:a16="http://schemas.microsoft.com/office/drawing/2014/main" id="{E7293A64-2C3C-9646-B157-AA28AC5BA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2" name="Freeform 856">
                    <a:extLst>
                      <a:ext uri="{FF2B5EF4-FFF2-40B4-BE49-F238E27FC236}">
                        <a16:creationId xmlns:a16="http://schemas.microsoft.com/office/drawing/2014/main" id="{3F0646E8-B992-F84E-AF32-0F3C879615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A5689340-E6EB-1E4C-B299-F2EC3B1CDBCC}"/>
                  </a:ext>
                </a:extLst>
              </p:cNvPr>
              <p:cNvGrpSpPr/>
              <p:nvPr/>
            </p:nvGrpSpPr>
            <p:grpSpPr>
              <a:xfrm>
                <a:off x="7891681" y="4024818"/>
                <a:ext cx="1120341" cy="347863"/>
                <a:chOff x="9561515" y="2748013"/>
                <a:chExt cx="1120341" cy="347863"/>
              </a:xfrm>
            </p:grpSpPr>
            <p:pic>
              <p:nvPicPr>
                <p:cNvPr id="714" name="Picture 603" descr="car_icon_small">
                  <a:extLst>
                    <a:ext uri="{FF2B5EF4-FFF2-40B4-BE49-F238E27FC236}">
                      <a16:creationId xmlns:a16="http://schemas.microsoft.com/office/drawing/2014/main" id="{64B67A9E-AD4C-A44D-8D74-4BA4FA5BC4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61515" y="2826814"/>
                  <a:ext cx="1120341" cy="269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15" name="Group 850">
                  <a:extLst>
                    <a:ext uri="{FF2B5EF4-FFF2-40B4-BE49-F238E27FC236}">
                      <a16:creationId xmlns:a16="http://schemas.microsoft.com/office/drawing/2014/main" id="{84052C40-E105-A342-89B4-BDF61A2D5A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88587" y="2748013"/>
                  <a:ext cx="527285" cy="118466"/>
                  <a:chOff x="2199" y="955"/>
                  <a:chExt cx="2547" cy="506"/>
                </a:xfrm>
              </p:grpSpPr>
              <p:sp>
                <p:nvSpPr>
                  <p:cNvPr id="717" name="Freeform 851">
                    <a:extLst>
                      <a:ext uri="{FF2B5EF4-FFF2-40B4-BE49-F238E27FC236}">
                        <a16:creationId xmlns:a16="http://schemas.microsoft.com/office/drawing/2014/main" id="{0BA44966-8A4E-BB43-959B-A59F35AB55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8" name="Freeform 852">
                    <a:extLst>
                      <a:ext uri="{FF2B5EF4-FFF2-40B4-BE49-F238E27FC236}">
                        <a16:creationId xmlns:a16="http://schemas.microsoft.com/office/drawing/2014/main" id="{5DC04172-F777-E646-93C2-4CDF96DA8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9" name="Freeform 853">
                    <a:extLst>
                      <a:ext uri="{FF2B5EF4-FFF2-40B4-BE49-F238E27FC236}">
                        <a16:creationId xmlns:a16="http://schemas.microsoft.com/office/drawing/2014/main" id="{A55970CF-BAEF-CD49-9BCE-C69AB8A5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0" name="Freeform 854">
                    <a:extLst>
                      <a:ext uri="{FF2B5EF4-FFF2-40B4-BE49-F238E27FC236}">
                        <a16:creationId xmlns:a16="http://schemas.microsoft.com/office/drawing/2014/main" id="{2986E248-F171-5D48-8739-D2298CCA87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1" name="Freeform 855">
                    <a:extLst>
                      <a:ext uri="{FF2B5EF4-FFF2-40B4-BE49-F238E27FC236}">
                        <a16:creationId xmlns:a16="http://schemas.microsoft.com/office/drawing/2014/main" id="{49F0B7F7-B410-9C43-9C2A-1B8B752592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2" name="Freeform 856">
                    <a:extLst>
                      <a:ext uri="{FF2B5EF4-FFF2-40B4-BE49-F238E27FC236}">
                        <a16:creationId xmlns:a16="http://schemas.microsoft.com/office/drawing/2014/main" id="{287FBEA2-91A4-594C-9875-9EB64B310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716" name="Straight Connector 715">
                  <a:extLst>
                    <a:ext uri="{FF2B5EF4-FFF2-40B4-BE49-F238E27FC236}">
                      <a16:creationId xmlns:a16="http://schemas.microsoft.com/office/drawing/2014/main" id="{00CD8070-E312-CE4E-9330-AF9220DB94C1}"/>
                    </a:ext>
                  </a:extLst>
                </p:cNvPr>
                <p:cNvCxnSpPr/>
                <p:nvPr/>
              </p:nvCxnSpPr>
              <p:spPr>
                <a:xfrm>
                  <a:off x="10032156" y="2798664"/>
                  <a:ext cx="31623" cy="13689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3" name="Group 722">
                <a:extLst>
                  <a:ext uri="{FF2B5EF4-FFF2-40B4-BE49-F238E27FC236}">
                    <a16:creationId xmlns:a16="http://schemas.microsoft.com/office/drawing/2014/main" id="{7270D670-9717-4947-8A8A-E81A05A4A5CB}"/>
                  </a:ext>
                </a:extLst>
              </p:cNvPr>
              <p:cNvGrpSpPr/>
              <p:nvPr/>
            </p:nvGrpSpPr>
            <p:grpSpPr>
              <a:xfrm>
                <a:off x="9731765" y="3463179"/>
                <a:ext cx="502369" cy="512348"/>
                <a:chOff x="7341491" y="2307905"/>
                <a:chExt cx="509280" cy="439573"/>
              </a:xfrm>
            </p:grpSpPr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46A2D8F1-7677-BA43-8C79-F92B915BC035}"/>
                    </a:ext>
                  </a:extLst>
                </p:cNvPr>
                <p:cNvGrpSpPr/>
                <p:nvPr/>
              </p:nvGrpSpPr>
              <p:grpSpPr>
                <a:xfrm>
                  <a:off x="7341491" y="2426725"/>
                  <a:ext cx="509280" cy="320753"/>
                  <a:chOff x="7458407" y="2414528"/>
                  <a:chExt cx="509280" cy="320753"/>
                </a:xfrm>
              </p:grpSpPr>
              <p:pic>
                <p:nvPicPr>
                  <p:cNvPr id="733" name="Picture 1018" descr="laptop_keyboard">
                    <a:extLst>
                      <a:ext uri="{FF2B5EF4-FFF2-40B4-BE49-F238E27FC236}">
                        <a16:creationId xmlns:a16="http://schemas.microsoft.com/office/drawing/2014/main" id="{0213EE88-DBCD-E942-AE09-77E4A5369EA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7458407" y="2575770"/>
                    <a:ext cx="437221" cy="159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34" name="Freeform 1019">
                    <a:extLst>
                      <a:ext uri="{FF2B5EF4-FFF2-40B4-BE49-F238E27FC236}">
                        <a16:creationId xmlns:a16="http://schemas.microsoft.com/office/drawing/2014/main" id="{1AB1E013-5334-2443-B3EA-0ADF9CDA9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3304" y="2420984"/>
                    <a:ext cx="351919" cy="208167"/>
                  </a:xfrm>
                  <a:custGeom>
                    <a:avLst/>
                    <a:gdLst>
                      <a:gd name="T0" fmla="*/ 775798119 w 2982"/>
                      <a:gd name="T1" fmla="*/ 0 h 2442"/>
                      <a:gd name="T2" fmla="*/ 0 w 2982"/>
                      <a:gd name="T3" fmla="*/ 211226083 h 2442"/>
                      <a:gd name="T4" fmla="*/ 2147483646 w 2982"/>
                      <a:gd name="T5" fmla="*/ 263880059 h 2442"/>
                      <a:gd name="T6" fmla="*/ 2147483646 w 2982"/>
                      <a:gd name="T7" fmla="*/ 52653891 h 2442"/>
                      <a:gd name="T8" fmla="*/ 775798119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35" name="Picture 1020" descr="screen">
                    <a:extLst>
                      <a:ext uri="{FF2B5EF4-FFF2-40B4-BE49-F238E27FC236}">
                        <a16:creationId xmlns:a16="http://schemas.microsoft.com/office/drawing/2014/main" id="{8E8FB868-F15A-354D-8A94-F6162964A28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0637" y="2426338"/>
                    <a:ext cx="319785" cy="189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36" name="Freeform 1021">
                    <a:extLst>
                      <a:ext uri="{FF2B5EF4-FFF2-40B4-BE49-F238E27FC236}">
                        <a16:creationId xmlns:a16="http://schemas.microsoft.com/office/drawing/2014/main" id="{808AD4A9-7969-A440-AF65-3F01AEA7E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7378" y="2414843"/>
                    <a:ext cx="298167" cy="38736"/>
                  </a:xfrm>
                  <a:custGeom>
                    <a:avLst/>
                    <a:gdLst>
                      <a:gd name="T0" fmla="*/ 193616298 w 2528"/>
                      <a:gd name="T1" fmla="*/ 0 h 455"/>
                      <a:gd name="T2" fmla="*/ 2147483646 w 2528"/>
                      <a:gd name="T3" fmla="*/ 52445139 h 455"/>
                      <a:gd name="T4" fmla="*/ 2147483646 w 2528"/>
                      <a:gd name="T5" fmla="*/ 52445139 h 455"/>
                      <a:gd name="T6" fmla="*/ 0 w 2528"/>
                      <a:gd name="T7" fmla="*/ 52445139 h 455"/>
                      <a:gd name="T8" fmla="*/ 193616298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7" name="Freeform 1022">
                    <a:extLst>
                      <a:ext uri="{FF2B5EF4-FFF2-40B4-BE49-F238E27FC236}">
                        <a16:creationId xmlns:a16="http://schemas.microsoft.com/office/drawing/2014/main" id="{BE959CDF-8CEC-5D49-B9B5-695C75E54A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00188" y="2414528"/>
                    <a:ext cx="82770" cy="161243"/>
                  </a:xfrm>
                  <a:custGeom>
                    <a:avLst/>
                    <a:gdLst>
                      <a:gd name="T0" fmla="*/ 773664160 w 702"/>
                      <a:gd name="T1" fmla="*/ 0 h 1893"/>
                      <a:gd name="T2" fmla="*/ 0 w 702"/>
                      <a:gd name="T3" fmla="*/ 210739916 h 1893"/>
                      <a:gd name="T4" fmla="*/ 193416040 w 702"/>
                      <a:gd name="T5" fmla="*/ 210739916 h 1893"/>
                      <a:gd name="T6" fmla="*/ 967080200 w 702"/>
                      <a:gd name="T7" fmla="*/ 52529017 h 1893"/>
                      <a:gd name="T8" fmla="*/ 773664160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8" name="Freeform 1023">
                    <a:extLst>
                      <a:ext uri="{FF2B5EF4-FFF2-40B4-BE49-F238E27FC236}">
                        <a16:creationId xmlns:a16="http://schemas.microsoft.com/office/drawing/2014/main" id="{C47539D5-AB19-6248-B8AC-D7C1EB7D8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4205" y="2443344"/>
                    <a:ext cx="89197" cy="186122"/>
                  </a:xfrm>
                  <a:custGeom>
                    <a:avLst/>
                    <a:gdLst>
                      <a:gd name="T0" fmla="*/ 969024527 w 756"/>
                      <a:gd name="T1" fmla="*/ 0 h 2184"/>
                      <a:gd name="T2" fmla="*/ 193802074 w 756"/>
                      <a:gd name="T3" fmla="*/ 263660221 h 2184"/>
                      <a:gd name="T4" fmla="*/ 0 w 756"/>
                      <a:gd name="T5" fmla="*/ 263660221 h 2184"/>
                      <a:gd name="T6" fmla="*/ 775222454 w 756"/>
                      <a:gd name="T7" fmla="*/ 52610059 h 2184"/>
                      <a:gd name="T8" fmla="*/ 969024527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9" name="Freeform 1024">
                    <a:extLst>
                      <a:ext uri="{FF2B5EF4-FFF2-40B4-BE49-F238E27FC236}">
                        <a16:creationId xmlns:a16="http://schemas.microsoft.com/office/drawing/2014/main" id="{5AEB62B0-7DA6-D743-86A5-DFFF45D54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214" y="2567582"/>
                    <a:ext cx="327185" cy="62828"/>
                  </a:xfrm>
                  <a:custGeom>
                    <a:avLst/>
                    <a:gdLst>
                      <a:gd name="T0" fmla="*/ 193829444 w 2773"/>
                      <a:gd name="T1" fmla="*/ 0 h 738"/>
                      <a:gd name="T2" fmla="*/ 0 w 2773"/>
                      <a:gd name="T3" fmla="*/ 52443587 h 738"/>
                      <a:gd name="T4" fmla="*/ 2147483646 w 2773"/>
                      <a:gd name="T5" fmla="*/ 104894411 h 738"/>
                      <a:gd name="T6" fmla="*/ 2147483646 w 2773"/>
                      <a:gd name="T7" fmla="*/ 52443587 h 738"/>
                      <a:gd name="T8" fmla="*/ 193829444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0" name="Freeform 1025">
                    <a:extLst>
                      <a:ext uri="{FF2B5EF4-FFF2-40B4-BE49-F238E27FC236}">
                        <a16:creationId xmlns:a16="http://schemas.microsoft.com/office/drawing/2014/main" id="{B47C284C-2338-754B-99BA-EA63C8A915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4138" y="2444918"/>
                    <a:ext cx="83549" cy="186909"/>
                  </a:xfrm>
                  <a:custGeom>
                    <a:avLst/>
                    <a:gdLst>
                      <a:gd name="T0" fmla="*/ 2147483646 w 637"/>
                      <a:gd name="T1" fmla="*/ 0 h 1659"/>
                      <a:gd name="T2" fmla="*/ 2147483646 w 637"/>
                      <a:gd name="T3" fmla="*/ 0 h 1659"/>
                      <a:gd name="T4" fmla="*/ 295581541 w 637"/>
                      <a:gd name="T5" fmla="*/ 2147483646 h 1659"/>
                      <a:gd name="T6" fmla="*/ 0 w 637"/>
                      <a:gd name="T7" fmla="*/ 2147483646 h 1659"/>
                      <a:gd name="T8" fmla="*/ 2147483646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1" name="Freeform 1026">
                    <a:extLst>
                      <a:ext uri="{FF2B5EF4-FFF2-40B4-BE49-F238E27FC236}">
                        <a16:creationId xmlns:a16="http://schemas.microsoft.com/office/drawing/2014/main" id="{9B886F94-1E66-9F4A-AE5A-8E0F922D01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99603" y="2575928"/>
                    <a:ext cx="290961" cy="62041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296523134 w 2216"/>
                      <a:gd name="T3" fmla="*/ 324379338 h 550"/>
                      <a:gd name="T4" fmla="*/ 2147483646 w 2216"/>
                      <a:gd name="T5" fmla="*/ 2147483646 h 550"/>
                      <a:gd name="T6" fmla="*/ 2147483646 w 2216"/>
                      <a:gd name="T7" fmla="*/ 2147483646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42" name="Group 1027">
                    <a:extLst>
                      <a:ext uri="{FF2B5EF4-FFF2-40B4-BE49-F238E27FC236}">
                        <a16:creationId xmlns:a16="http://schemas.microsoft.com/office/drawing/2014/main" id="{715EA677-D4AB-B447-B08B-D7ED313243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94735" y="2642220"/>
                    <a:ext cx="98740" cy="36846"/>
                    <a:chOff x="1740" y="2642"/>
                    <a:chExt cx="752" cy="327"/>
                  </a:xfrm>
                </p:grpSpPr>
                <p:sp>
                  <p:nvSpPr>
                    <p:cNvPr id="749" name="Freeform 1028">
                      <a:extLst>
                        <a:ext uri="{FF2B5EF4-FFF2-40B4-BE49-F238E27FC236}">
                          <a16:creationId xmlns:a16="http://schemas.microsoft.com/office/drawing/2014/main" id="{E1124562-ECF8-4F4C-90C1-EF6396A68E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0" name="Freeform 1029">
                      <a:extLst>
                        <a:ext uri="{FF2B5EF4-FFF2-40B4-BE49-F238E27FC236}">
                          <a16:creationId xmlns:a16="http://schemas.microsoft.com/office/drawing/2014/main" id="{3389E998-0F08-914D-9479-D8E12E2549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1" name="Freeform 1030">
                      <a:extLst>
                        <a:ext uri="{FF2B5EF4-FFF2-40B4-BE49-F238E27FC236}">
                          <a16:creationId xmlns:a16="http://schemas.microsoft.com/office/drawing/2014/main" id="{8A11850E-DFFA-ED48-BEB3-85180AD217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2" name="Freeform 1031">
                      <a:extLst>
                        <a:ext uri="{FF2B5EF4-FFF2-40B4-BE49-F238E27FC236}">
                          <a16:creationId xmlns:a16="http://schemas.microsoft.com/office/drawing/2014/main" id="{348FFCFE-31F3-D044-A19B-3EA98E2A2B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3" name="Freeform 1032">
                      <a:extLst>
                        <a:ext uri="{FF2B5EF4-FFF2-40B4-BE49-F238E27FC236}">
                          <a16:creationId xmlns:a16="http://schemas.microsoft.com/office/drawing/2014/main" id="{E0BFA97F-7FDE-4B49-BE02-A5B711E535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4" name="Freeform 1033">
                      <a:extLst>
                        <a:ext uri="{FF2B5EF4-FFF2-40B4-BE49-F238E27FC236}">
                          <a16:creationId xmlns:a16="http://schemas.microsoft.com/office/drawing/2014/main" id="{5566BB9E-C2DB-904B-8DAE-F1FAE62B3F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43" name="Freeform 1034">
                    <a:extLst>
                      <a:ext uri="{FF2B5EF4-FFF2-40B4-BE49-F238E27FC236}">
                        <a16:creationId xmlns:a16="http://schemas.microsoft.com/office/drawing/2014/main" id="{8531613B-92A9-464D-BE9E-A37215186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3780" y="2647731"/>
                    <a:ext cx="119578" cy="80936"/>
                  </a:xfrm>
                  <a:custGeom>
                    <a:avLst/>
                    <a:gdLst>
                      <a:gd name="T0" fmla="*/ 213221464 w 990"/>
                      <a:gd name="T1" fmla="*/ 1090686587 h 792"/>
                      <a:gd name="T2" fmla="*/ 1915477586 w 990"/>
                      <a:gd name="T3" fmla="*/ 0 h 792"/>
                      <a:gd name="T4" fmla="*/ 1915477586 w 990"/>
                      <a:gd name="T5" fmla="*/ 108859840 h 792"/>
                      <a:gd name="T6" fmla="*/ 0 w 990"/>
                      <a:gd name="T7" fmla="*/ 1090686587 h 792"/>
                      <a:gd name="T8" fmla="*/ 213221464 w 990"/>
                      <a:gd name="T9" fmla="*/ 1090686587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4" name="Freeform 1035">
                    <a:extLst>
                      <a:ext uri="{FF2B5EF4-FFF2-40B4-BE49-F238E27FC236}">
                        <a16:creationId xmlns:a16="http://schemas.microsoft.com/office/drawing/2014/main" id="{EE5A0F89-BDF3-4F47-BA87-66EF728D0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602" y="2654187"/>
                    <a:ext cx="305957" cy="73850"/>
                  </a:xfrm>
                  <a:custGeom>
                    <a:avLst/>
                    <a:gdLst>
                      <a:gd name="T0" fmla="*/ 213486572 w 2532"/>
                      <a:gd name="T1" fmla="*/ 0 h 723"/>
                      <a:gd name="T2" fmla="*/ 213486572 w 2532"/>
                      <a:gd name="T3" fmla="*/ 0 h 723"/>
                      <a:gd name="T4" fmla="*/ 2147483646 w 2532"/>
                      <a:gd name="T5" fmla="*/ 979380008 h 723"/>
                      <a:gd name="T6" fmla="*/ 2147483646 w 2532"/>
                      <a:gd name="T7" fmla="*/ 1088085165 h 723"/>
                      <a:gd name="T8" fmla="*/ 0 w 2532"/>
                      <a:gd name="T9" fmla="*/ 108705259 h 723"/>
                      <a:gd name="T10" fmla="*/ 21348657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5" name="Freeform 1036">
                    <a:extLst>
                      <a:ext uri="{FF2B5EF4-FFF2-40B4-BE49-F238E27FC236}">
                        <a16:creationId xmlns:a16="http://schemas.microsoft.com/office/drawing/2014/main" id="{1FD78267-7B3E-D540-902C-47129B46C0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797" y="2640645"/>
                    <a:ext cx="3311" cy="14959"/>
                  </a:xfrm>
                  <a:custGeom>
                    <a:avLst/>
                    <a:gdLst>
                      <a:gd name="T0" fmla="*/ 262278191 w 26"/>
                      <a:gd name="T1" fmla="*/ 107489981 h 147"/>
                      <a:gd name="T2" fmla="*/ 262278191 w 26"/>
                      <a:gd name="T3" fmla="*/ 214969480 h 147"/>
                      <a:gd name="T4" fmla="*/ 0 w 26"/>
                      <a:gd name="T5" fmla="*/ 214969480 h 147"/>
                      <a:gd name="T6" fmla="*/ 262278191 w 26"/>
                      <a:gd name="T7" fmla="*/ 0 h 147"/>
                      <a:gd name="T8" fmla="*/ 262278191 w 26"/>
                      <a:gd name="T9" fmla="*/ 10748998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6" name="Freeform 1037">
                    <a:extLst>
                      <a:ext uri="{FF2B5EF4-FFF2-40B4-BE49-F238E27FC236}">
                        <a16:creationId xmlns:a16="http://schemas.microsoft.com/office/drawing/2014/main" id="{16865503-BACA-1447-B755-0CA9ED8ED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58992" y="2579707"/>
                    <a:ext cx="142170" cy="61883"/>
                  </a:xfrm>
                  <a:custGeom>
                    <a:avLst/>
                    <a:gdLst>
                      <a:gd name="T0" fmla="*/ 2136125890 w 1176"/>
                      <a:gd name="T1" fmla="*/ 0 h 606"/>
                      <a:gd name="T2" fmla="*/ 0 w 1176"/>
                      <a:gd name="T3" fmla="*/ 870000945 h 606"/>
                      <a:gd name="T4" fmla="*/ 213789467 w 1176"/>
                      <a:gd name="T5" fmla="*/ 870000945 h 606"/>
                      <a:gd name="T6" fmla="*/ 2136125890 w 1176"/>
                      <a:gd name="T7" fmla="*/ 108617123 h 606"/>
                      <a:gd name="T8" fmla="*/ 2136125890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7" name="Freeform 1038">
                    <a:extLst>
                      <a:ext uri="{FF2B5EF4-FFF2-40B4-BE49-F238E27FC236}">
                        <a16:creationId xmlns:a16="http://schemas.microsoft.com/office/drawing/2014/main" id="{3B1B22E2-5D91-E74A-9754-AC618ED26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68535" y="2643795"/>
                    <a:ext cx="290182" cy="71016"/>
                  </a:xfrm>
                  <a:custGeom>
                    <a:avLst/>
                    <a:gdLst>
                      <a:gd name="T0" fmla="*/ 173112702 w 2532"/>
                      <a:gd name="T1" fmla="*/ 0 h 723"/>
                      <a:gd name="T2" fmla="*/ 173112702 w 2532"/>
                      <a:gd name="T3" fmla="*/ 0 h 723"/>
                      <a:gd name="T4" fmla="*/ 2069773885 w 2532"/>
                      <a:gd name="T5" fmla="*/ 558173482 h 723"/>
                      <a:gd name="T6" fmla="*/ 2069773885 w 2532"/>
                      <a:gd name="T7" fmla="*/ 558173482 h 723"/>
                      <a:gd name="T8" fmla="*/ 0 w 2532"/>
                      <a:gd name="T9" fmla="*/ 92871346 h 723"/>
                      <a:gd name="T10" fmla="*/ 173112702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8" name="Freeform 1039">
                    <a:extLst>
                      <a:ext uri="{FF2B5EF4-FFF2-40B4-BE49-F238E27FC236}">
                        <a16:creationId xmlns:a16="http://schemas.microsoft.com/office/drawing/2014/main" id="{7E7C97D1-0F33-3444-927F-6DA622B20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7758327" y="2638756"/>
                    <a:ext cx="118410" cy="73535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962694895 h 723"/>
                      <a:gd name="T6" fmla="*/ 0 w 2532"/>
                      <a:gd name="T7" fmla="*/ 962694895 h 723"/>
                      <a:gd name="T8" fmla="*/ 0 w 2532"/>
                      <a:gd name="T9" fmla="*/ 107314314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25" name="Group 850">
                  <a:extLst>
                    <a:ext uri="{FF2B5EF4-FFF2-40B4-BE49-F238E27FC236}">
                      <a16:creationId xmlns:a16="http://schemas.microsoft.com/office/drawing/2014/main" id="{62525AE2-4973-8D42-8457-3FD43C9E4D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08527" y="2307905"/>
                  <a:ext cx="399726" cy="74090"/>
                  <a:chOff x="2199" y="955"/>
                  <a:chExt cx="2547" cy="506"/>
                </a:xfrm>
              </p:grpSpPr>
              <p:sp>
                <p:nvSpPr>
                  <p:cNvPr id="727" name="Freeform 851">
                    <a:extLst>
                      <a:ext uri="{FF2B5EF4-FFF2-40B4-BE49-F238E27FC236}">
                        <a16:creationId xmlns:a16="http://schemas.microsoft.com/office/drawing/2014/main" id="{98DC9C84-53E3-014A-967F-FA84DB11D7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9" y="1166"/>
                    <a:ext cx="260" cy="281"/>
                  </a:xfrm>
                  <a:custGeom>
                    <a:avLst/>
                    <a:gdLst>
                      <a:gd name="T0" fmla="*/ 260 w 260"/>
                      <a:gd name="T1" fmla="*/ 0 h 281"/>
                      <a:gd name="T2" fmla="*/ 42 w 260"/>
                      <a:gd name="T3" fmla="*/ 112 h 281"/>
                      <a:gd name="T4" fmla="*/ 35 w 260"/>
                      <a:gd name="T5" fmla="*/ 211 h 281"/>
                      <a:gd name="T6" fmla="*/ 253 w 260"/>
                      <a:gd name="T7" fmla="*/ 281 h 2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0" h="281">
                        <a:moveTo>
                          <a:pt x="260" y="0"/>
                        </a:moveTo>
                        <a:cubicBezTo>
                          <a:pt x="224" y="19"/>
                          <a:pt x="79" y="77"/>
                          <a:pt x="42" y="112"/>
                        </a:cubicBezTo>
                        <a:cubicBezTo>
                          <a:pt x="5" y="143"/>
                          <a:pt x="0" y="183"/>
                          <a:pt x="35" y="211"/>
                        </a:cubicBezTo>
                        <a:cubicBezTo>
                          <a:pt x="70" y="239"/>
                          <a:pt x="208" y="266"/>
                          <a:pt x="253" y="281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8" name="Freeform 852">
                    <a:extLst>
                      <a:ext uri="{FF2B5EF4-FFF2-40B4-BE49-F238E27FC236}">
                        <a16:creationId xmlns:a16="http://schemas.microsoft.com/office/drawing/2014/main" id="{29B322F2-C071-D44B-B545-1D6315264F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040"/>
                    <a:ext cx="900" cy="421"/>
                  </a:xfrm>
                  <a:custGeom>
                    <a:avLst/>
                    <a:gdLst>
                      <a:gd name="T0" fmla="*/ 531 w 900"/>
                      <a:gd name="T1" fmla="*/ 0 h 421"/>
                      <a:gd name="T2" fmla="*/ 279 w 900"/>
                      <a:gd name="T3" fmla="*/ 77 h 421"/>
                      <a:gd name="T4" fmla="*/ 68 w 900"/>
                      <a:gd name="T5" fmla="*/ 182 h 421"/>
                      <a:gd name="T6" fmla="*/ 33 w 900"/>
                      <a:gd name="T7" fmla="*/ 323 h 421"/>
                      <a:gd name="T8" fmla="*/ 328 w 900"/>
                      <a:gd name="T9" fmla="*/ 400 h 421"/>
                      <a:gd name="T10" fmla="*/ 812 w 900"/>
                      <a:gd name="T11" fmla="*/ 421 h 421"/>
                      <a:gd name="T12" fmla="*/ 855 w 900"/>
                      <a:gd name="T13" fmla="*/ 400 h 4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00" h="421">
                        <a:moveTo>
                          <a:pt x="531" y="0"/>
                        </a:moveTo>
                        <a:cubicBezTo>
                          <a:pt x="489" y="13"/>
                          <a:pt x="356" y="47"/>
                          <a:pt x="279" y="77"/>
                        </a:cubicBezTo>
                        <a:cubicBezTo>
                          <a:pt x="202" y="107"/>
                          <a:pt x="109" y="141"/>
                          <a:pt x="68" y="182"/>
                        </a:cubicBezTo>
                        <a:cubicBezTo>
                          <a:pt x="31" y="213"/>
                          <a:pt x="0" y="292"/>
                          <a:pt x="33" y="323"/>
                        </a:cubicBezTo>
                        <a:cubicBezTo>
                          <a:pt x="76" y="359"/>
                          <a:pt x="198" y="384"/>
                          <a:pt x="328" y="400"/>
                        </a:cubicBezTo>
                        <a:cubicBezTo>
                          <a:pt x="458" y="416"/>
                          <a:pt x="724" y="421"/>
                          <a:pt x="812" y="421"/>
                        </a:cubicBezTo>
                        <a:cubicBezTo>
                          <a:pt x="900" y="421"/>
                          <a:pt x="846" y="404"/>
                          <a:pt x="855" y="40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9" name="Freeform 853">
                    <a:extLst>
                      <a:ext uri="{FF2B5EF4-FFF2-40B4-BE49-F238E27FC236}">
                        <a16:creationId xmlns:a16="http://schemas.microsoft.com/office/drawing/2014/main" id="{0B4F0F6E-B830-CD43-97A0-CCF43533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68"/>
                    <a:ext cx="428" cy="269"/>
                  </a:xfrm>
                  <a:custGeom>
                    <a:avLst/>
                    <a:gdLst>
                      <a:gd name="T0" fmla="*/ 428 w 428"/>
                      <a:gd name="T1" fmla="*/ 0 h 269"/>
                      <a:gd name="T2" fmla="*/ 217 w 428"/>
                      <a:gd name="T3" fmla="*/ 35 h 269"/>
                      <a:gd name="T4" fmla="*/ 21 w 428"/>
                      <a:gd name="T5" fmla="*/ 140 h 269"/>
                      <a:gd name="T6" fmla="*/ 91 w 428"/>
                      <a:gd name="T7" fmla="*/ 246 h 269"/>
                      <a:gd name="T8" fmla="*/ 231 w 428"/>
                      <a:gd name="T9" fmla="*/ 267 h 269"/>
                      <a:gd name="T10" fmla="*/ 414 w 428"/>
                      <a:gd name="T11" fmla="*/ 26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28" h="269">
                        <a:moveTo>
                          <a:pt x="428" y="0"/>
                        </a:moveTo>
                        <a:cubicBezTo>
                          <a:pt x="428" y="0"/>
                          <a:pt x="217" y="35"/>
                          <a:pt x="217" y="35"/>
                        </a:cubicBezTo>
                        <a:cubicBezTo>
                          <a:pt x="217" y="35"/>
                          <a:pt x="42" y="105"/>
                          <a:pt x="21" y="140"/>
                        </a:cubicBezTo>
                        <a:cubicBezTo>
                          <a:pt x="0" y="175"/>
                          <a:pt x="14" y="217"/>
                          <a:pt x="91" y="246"/>
                        </a:cubicBezTo>
                        <a:cubicBezTo>
                          <a:pt x="126" y="267"/>
                          <a:pt x="177" y="265"/>
                          <a:pt x="231" y="267"/>
                        </a:cubicBezTo>
                        <a:cubicBezTo>
                          <a:pt x="285" y="269"/>
                          <a:pt x="376" y="262"/>
                          <a:pt x="414" y="26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0" name="Freeform 854">
                    <a:extLst>
                      <a:ext uri="{FF2B5EF4-FFF2-40B4-BE49-F238E27FC236}">
                        <a16:creationId xmlns:a16="http://schemas.microsoft.com/office/drawing/2014/main" id="{1F7BE4F9-0536-514B-946A-CAC994424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1075"/>
                    <a:ext cx="377" cy="239"/>
                  </a:xfrm>
                  <a:custGeom>
                    <a:avLst/>
                    <a:gdLst>
                      <a:gd name="T0" fmla="*/ 42 w 377"/>
                      <a:gd name="T1" fmla="*/ 239 h 239"/>
                      <a:gd name="T2" fmla="*/ 335 w 377"/>
                      <a:gd name="T3" fmla="*/ 146 h 239"/>
                      <a:gd name="T4" fmla="*/ 342 w 377"/>
                      <a:gd name="T5" fmla="*/ 47 h 239"/>
                      <a:gd name="T6" fmla="*/ 0 w 377"/>
                      <a:gd name="T7" fmla="*/ 0 h 2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7" h="239">
                        <a:moveTo>
                          <a:pt x="42" y="239"/>
                        </a:moveTo>
                        <a:cubicBezTo>
                          <a:pt x="89" y="224"/>
                          <a:pt x="285" y="178"/>
                          <a:pt x="335" y="146"/>
                        </a:cubicBezTo>
                        <a:cubicBezTo>
                          <a:pt x="372" y="115"/>
                          <a:pt x="377" y="75"/>
                          <a:pt x="342" y="47"/>
                        </a:cubicBezTo>
                        <a:cubicBezTo>
                          <a:pt x="286" y="23"/>
                          <a:pt x="71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1" name="Freeform 855">
                    <a:extLst>
                      <a:ext uri="{FF2B5EF4-FFF2-40B4-BE49-F238E27FC236}">
                        <a16:creationId xmlns:a16="http://schemas.microsoft.com/office/drawing/2014/main" id="{F512D928-7DBD-174E-9B2D-4DC324036D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46" y="997"/>
                    <a:ext cx="660" cy="336"/>
                  </a:xfrm>
                  <a:custGeom>
                    <a:avLst/>
                    <a:gdLst>
                      <a:gd name="T0" fmla="*/ 390 w 646"/>
                      <a:gd name="T1" fmla="*/ 592 h 300"/>
                      <a:gd name="T2" fmla="*/ 555 w 646"/>
                      <a:gd name="T3" fmla="*/ 501 h 300"/>
                      <a:gd name="T4" fmla="*/ 690 w 646"/>
                      <a:gd name="T5" fmla="*/ 377 h 300"/>
                      <a:gd name="T6" fmla="*/ 713 w 646"/>
                      <a:gd name="T7" fmla="*/ 211 h 300"/>
                      <a:gd name="T8" fmla="*/ 522 w 646"/>
                      <a:gd name="T9" fmla="*/ 119 h 300"/>
                      <a:gd name="T10" fmla="*/ 0 w 646"/>
                      <a:gd name="T11" fmla="*/ 0 h 3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46" h="300">
                        <a:moveTo>
                          <a:pt x="343" y="300"/>
                        </a:moveTo>
                        <a:cubicBezTo>
                          <a:pt x="367" y="292"/>
                          <a:pt x="443" y="272"/>
                          <a:pt x="487" y="254"/>
                        </a:cubicBezTo>
                        <a:cubicBezTo>
                          <a:pt x="531" y="236"/>
                          <a:pt x="584" y="216"/>
                          <a:pt x="607" y="191"/>
                        </a:cubicBezTo>
                        <a:cubicBezTo>
                          <a:pt x="628" y="173"/>
                          <a:pt x="646" y="125"/>
                          <a:pt x="627" y="107"/>
                        </a:cubicBezTo>
                        <a:cubicBezTo>
                          <a:pt x="603" y="85"/>
                          <a:pt x="563" y="79"/>
                          <a:pt x="459" y="61"/>
                        </a:cubicBezTo>
                        <a:cubicBezTo>
                          <a:pt x="355" y="43"/>
                          <a:pt x="76" y="10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2" name="Freeform 856">
                    <a:extLst>
                      <a:ext uri="{FF2B5EF4-FFF2-40B4-BE49-F238E27FC236}">
                        <a16:creationId xmlns:a16="http://schemas.microsoft.com/office/drawing/2014/main" id="{C88DD8DC-6D2B-A545-8A4F-C001C71AC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6" y="955"/>
                    <a:ext cx="630" cy="397"/>
                  </a:xfrm>
                  <a:custGeom>
                    <a:avLst/>
                    <a:gdLst>
                      <a:gd name="T0" fmla="*/ 320 w 630"/>
                      <a:gd name="T1" fmla="*/ 397 h 397"/>
                      <a:gd name="T2" fmla="*/ 468 w 630"/>
                      <a:gd name="T3" fmla="*/ 345 h 397"/>
                      <a:gd name="T4" fmla="*/ 590 w 630"/>
                      <a:gd name="T5" fmla="*/ 275 h 397"/>
                      <a:gd name="T6" fmla="*/ 611 w 630"/>
                      <a:gd name="T7" fmla="*/ 181 h 397"/>
                      <a:gd name="T8" fmla="*/ 439 w 630"/>
                      <a:gd name="T9" fmla="*/ 129 h 397"/>
                      <a:gd name="T10" fmla="*/ 0 w 630"/>
                      <a:gd name="T11" fmla="*/ 0 h 3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30" h="397">
                        <a:moveTo>
                          <a:pt x="320" y="397"/>
                        </a:moveTo>
                        <a:cubicBezTo>
                          <a:pt x="345" y="388"/>
                          <a:pt x="423" y="366"/>
                          <a:pt x="468" y="345"/>
                        </a:cubicBezTo>
                        <a:cubicBezTo>
                          <a:pt x="513" y="325"/>
                          <a:pt x="567" y="303"/>
                          <a:pt x="590" y="275"/>
                        </a:cubicBezTo>
                        <a:cubicBezTo>
                          <a:pt x="612" y="255"/>
                          <a:pt x="630" y="201"/>
                          <a:pt x="611" y="181"/>
                        </a:cubicBezTo>
                        <a:cubicBezTo>
                          <a:pt x="586" y="156"/>
                          <a:pt x="541" y="159"/>
                          <a:pt x="439" y="129"/>
                        </a:cubicBezTo>
                        <a:cubicBezTo>
                          <a:pt x="337" y="99"/>
                          <a:pt x="91" y="27"/>
                          <a:pt x="0" y="0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726" name="Straight Connector 725">
                  <a:extLst>
                    <a:ext uri="{FF2B5EF4-FFF2-40B4-BE49-F238E27FC236}">
                      <a16:creationId xmlns:a16="http://schemas.microsoft.com/office/drawing/2014/main" id="{5DFBB0AF-BFC3-414D-A6B2-5B5E573B87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94314" y="2366481"/>
                  <a:ext cx="39385" cy="702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5" name="Text Box 5">
              <a:extLst>
                <a:ext uri="{FF2B5EF4-FFF2-40B4-BE49-F238E27FC236}">
                  <a16:creationId xmlns:a16="http://schemas.microsoft.com/office/drawing/2014/main" id="{59DCFB19-2C53-724E-875B-11F6B0110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295" y="6092086"/>
              <a:ext cx="1872116" cy="30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+mn-cs"/>
                </a:rPr>
                <a:t>shared radio: 4G/5G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5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Multiple access protocols</a:t>
            </a:r>
            <a:endParaRPr lang="en-US" sz="4400" dirty="0"/>
          </a:p>
        </p:txBody>
      </p:sp>
      <p:sp>
        <p:nvSpPr>
          <p:cNvPr id="291" name="Rectangle 3">
            <a:extLst>
              <a:ext uri="{FF2B5EF4-FFF2-40B4-BE49-F238E27FC236}">
                <a16:creationId xmlns:a16="http://schemas.microsoft.com/office/drawing/2014/main" id="{E6233901-684E-DA4D-9AAB-1573F126922B}"/>
              </a:ext>
            </a:extLst>
          </p:cNvPr>
          <p:cNvSpPr txBox="1">
            <a:spLocks noChangeArrowheads="1"/>
          </p:cNvSpPr>
          <p:nvPr/>
        </p:nvSpPr>
        <p:spPr>
          <a:xfrm>
            <a:off x="765106" y="1363316"/>
            <a:ext cx="1114859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shared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communication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channel 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or more simultaneous transmissions by nodes can lead to interference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node receives two or more signals at the same time</a:t>
            </a:r>
            <a:endParaRPr kumimoji="0" lang="en-US" sz="2400" b="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Rectangle 3">
            <a:extLst>
              <a:ext uri="{FF2B5EF4-FFF2-40B4-BE49-F238E27FC236}">
                <a16:creationId xmlns:a16="http://schemas.microsoft.com/office/drawing/2014/main" id="{4AA5F7D4-7DBD-9E45-B534-F9CDF4D8505D}"/>
              </a:ext>
            </a:extLst>
          </p:cNvPr>
          <p:cNvSpPr txBox="1">
            <a:spLocks noChangeArrowheads="1"/>
          </p:cNvSpPr>
          <p:nvPr/>
        </p:nvSpPr>
        <p:spPr>
          <a:xfrm>
            <a:off x="1127883" y="4147926"/>
            <a:ext cx="9962530" cy="240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distributed algorithm that determines how nodes share channel, i.e., determine when node can transmit</a:t>
            </a:r>
          </a:p>
          <a:p>
            <a:pPr marL="457200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about channel sharing must use channel itself! </a:t>
            </a:r>
          </a:p>
          <a:p>
            <a:pPr marL="746125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out-of-band channel for coordination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A9627-8FEC-3848-AA80-2DDEF1AE2F67}"/>
              </a:ext>
            </a:extLst>
          </p:cNvPr>
          <p:cNvSpPr/>
          <p:nvPr/>
        </p:nvSpPr>
        <p:spPr>
          <a:xfrm>
            <a:off x="872987" y="3771898"/>
            <a:ext cx="10442713" cy="2358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20334-D903-464A-8C54-83F2552D4599}"/>
              </a:ext>
            </a:extLst>
          </p:cNvPr>
          <p:cNvSpPr txBox="1"/>
          <p:nvPr/>
        </p:nvSpPr>
        <p:spPr>
          <a:xfrm>
            <a:off x="1230795" y="3453845"/>
            <a:ext cx="422461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access protocol</a:t>
            </a:r>
          </a:p>
        </p:txBody>
      </p:sp>
    </p:spTree>
    <p:extLst>
      <p:ext uri="{BB962C8B-B14F-4D97-AF65-F5344CB8AC3E}">
        <p14:creationId xmlns:p14="http://schemas.microsoft.com/office/powerpoint/2010/main" val="16615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An </a:t>
            </a:r>
            <a:r>
              <a:rPr lang="en-US" b="0" u="sng" dirty="0">
                <a:solidFill>
                  <a:srgbClr val="C00000"/>
                </a:solidFill>
                <a:latin typeface="+mn-lt"/>
              </a:rPr>
              <a:t>ideal</a:t>
            </a:r>
            <a:r>
              <a:rPr lang="en-US" b="0" dirty="0">
                <a:latin typeface="+mn-lt"/>
              </a:rPr>
              <a:t> multiple access protocol</a:t>
            </a:r>
            <a:endParaRPr lang="en-US" sz="4400" b="0" dirty="0"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702EAE9-EF5B-DD4F-BD34-31F1BD3532FC}"/>
              </a:ext>
            </a:extLst>
          </p:cNvPr>
          <p:cNvSpPr txBox="1">
            <a:spLocks noChangeArrowheads="1"/>
          </p:cNvSpPr>
          <p:nvPr/>
        </p:nvSpPr>
        <p:spPr>
          <a:xfrm>
            <a:off x="944216" y="1626703"/>
            <a:ext cx="1005508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access channel (MAC) of rate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bps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lang="en-US" altLang="zh-CN" sz="3200" dirty="0">
                <a:solidFill>
                  <a:srgbClr val="0000A8"/>
                </a:solidFill>
                <a:latin typeface="Calibri" panose="020F0502020204030204"/>
              </a:rPr>
              <a:t>w</a:t>
            </a:r>
            <a:r>
              <a:rPr lang="en-US" sz="3200" dirty="0">
                <a:solidFill>
                  <a:srgbClr val="0000A8"/>
                </a:solidFill>
                <a:latin typeface="Calibri" panose="020F0502020204030204"/>
              </a:rPr>
              <a:t>hat we ideally want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one node wants to transmit, it can send at rate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when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nodes want to transmit, each can send at average rate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R/M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fully decentralized: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special node to coordinate transmissions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synchronization of clocks, slots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simple</a:t>
            </a:r>
          </a:p>
        </p:txBody>
      </p:sp>
    </p:spTree>
    <p:extLst>
      <p:ext uri="{BB962C8B-B14F-4D97-AF65-F5344CB8AC3E}">
        <p14:creationId xmlns:p14="http://schemas.microsoft.com/office/powerpoint/2010/main" val="31987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MAC protocols: taxonomy</a:t>
            </a:r>
            <a:endParaRPr lang="en-US" sz="4400" b="0"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480CDD-CB17-934B-BC0E-C5D3C5E0F75F}"/>
              </a:ext>
            </a:extLst>
          </p:cNvPr>
          <p:cNvSpPr txBox="1">
            <a:spLocks noChangeArrowheads="1"/>
          </p:cNvSpPr>
          <p:nvPr/>
        </p:nvSpPr>
        <p:spPr>
          <a:xfrm>
            <a:off x="692427" y="1356210"/>
            <a:ext cx="10933515" cy="516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broad classes: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partitioning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channel into smaller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pieces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(time slots, frequency, code)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allocate piece to node for exclusive use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access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not divided, allow collisions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collisions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“taking turns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nodes take turns, but nodes with more to send can take longer turns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B877B-533B-B75B-8B39-CA24DEF31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0559-9F60-787C-53E1-43214C85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Link layer: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19A9B10-3429-D10B-86D8-8D3ED5B95D5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1" y="1371323"/>
            <a:ext cx="5534015" cy="3142312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layer overview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Local Area Networks (LANs)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Switched LANs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 and Addressing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 Resolution Protocol (ARP) 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Virtual LANs (VLANs)</a:t>
            </a:r>
          </a:p>
          <a:p>
            <a:pPr marL="407988" indent="-277813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Shared LANs and multiple access protocols</a:t>
            </a:r>
          </a:p>
          <a:p>
            <a:pPr marL="750888" lvl="1" indent="-277813">
              <a:spcBef>
                <a:spcPts val="600"/>
              </a:spcBef>
            </a:pPr>
            <a:r>
              <a:rPr lang="en-US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Random access</a:t>
            </a:r>
          </a:p>
        </p:txBody>
      </p:sp>
    </p:spTree>
    <p:extLst>
      <p:ext uri="{BB962C8B-B14F-4D97-AF65-F5344CB8AC3E}">
        <p14:creationId xmlns:p14="http://schemas.microsoft.com/office/powerpoint/2010/main" val="18766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9ee03e0-b78c-4998-8bf4-79b266b85105}" enabled="1" method="Standard" siteId="{723a5a87-f39a-4a22-9247-3fc240c013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26762</TotalTime>
  <Words>2751</Words>
  <Application>Microsoft Macintosh PowerPoint</Application>
  <PresentationFormat>Widescreen</PresentationFormat>
  <Paragraphs>428</Paragraphs>
  <Slides>38</Slides>
  <Notes>28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Cambria Math</vt:lpstr>
      <vt:lpstr>Gill Sans MT</vt:lpstr>
      <vt:lpstr>PearsonMATHPRO02</vt:lpstr>
      <vt:lpstr>TimesLTPro</vt:lpstr>
      <vt:lpstr>Wingdings</vt:lpstr>
      <vt:lpstr>Office Theme</vt:lpstr>
      <vt:lpstr>CS 456/656 Computer Networks</vt:lpstr>
      <vt:lpstr>A note on the slides</vt:lpstr>
      <vt:lpstr>Link layer: roadmap</vt:lpstr>
      <vt:lpstr>Link layer: local connectivity</vt:lpstr>
      <vt:lpstr>Multiple access links and protocols</vt:lpstr>
      <vt:lpstr>Multiple access protocols</vt:lpstr>
      <vt:lpstr>An ideal multiple access protocol</vt:lpstr>
      <vt:lpstr>MAC protocols: taxonomy</vt:lpstr>
      <vt:lpstr>Link layer: roadmap</vt:lpstr>
      <vt:lpstr>Random access protocols</vt:lpstr>
      <vt:lpstr>CSMA (carrier sense multiple access)</vt:lpstr>
      <vt:lpstr>CSMA: collisions</vt:lpstr>
      <vt:lpstr>CSMA: collisions</vt:lpstr>
      <vt:lpstr>CSMA (carrier sense multiple access)</vt:lpstr>
      <vt:lpstr>CSMA/CD:</vt:lpstr>
      <vt:lpstr>CSMA/CD:</vt:lpstr>
      <vt:lpstr>Ethernet CSMA/CD algorithm</vt:lpstr>
      <vt:lpstr>Ethernet CSMA/CD algorithm</vt:lpstr>
      <vt:lpstr>Ethernet CSMA/CD algorithm</vt:lpstr>
      <vt:lpstr>Minimum frame size</vt:lpstr>
      <vt:lpstr>Minimum frame size</vt:lpstr>
      <vt:lpstr>Link characteristics affect protocol design</vt:lpstr>
      <vt:lpstr>IEEE 802.11 (WiFi) MAC Protocol: CSMA/CA</vt:lpstr>
      <vt:lpstr>Wireless link characteristics</vt:lpstr>
      <vt:lpstr>Wireless link characteristics</vt:lpstr>
      <vt:lpstr>Wireless vs. Wired for multi-access channel</vt:lpstr>
      <vt:lpstr>WiFi CSMA/CA protocol</vt:lpstr>
      <vt:lpstr>WiFi CSMA/CA protocol</vt:lpstr>
      <vt:lpstr>WiFi CSMA/CA protocol</vt:lpstr>
      <vt:lpstr>WiFi CSMA/CA protocol</vt:lpstr>
      <vt:lpstr>Wireless links affect higher-layer protocols</vt:lpstr>
      <vt:lpstr>Link layer: roadmap</vt:lpstr>
      <vt:lpstr>Cable access network:  channel partitioning and random access!</vt:lpstr>
      <vt:lpstr>What you need to know about multiple access channels</vt:lpstr>
      <vt:lpstr>Link layer: roadmap</vt:lpstr>
      <vt:lpstr>Final Remarks on MAC address vs IP addresses</vt:lpstr>
      <vt:lpstr>What use a separate address space in the link layer?</vt:lpstr>
      <vt:lpstr>Link layer: roadmap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Mina Tahmasbi Arashloo</cp:lastModifiedBy>
  <cp:revision>862</cp:revision>
  <dcterms:created xsi:type="dcterms:W3CDTF">2020-01-18T07:24:59Z</dcterms:created>
  <dcterms:modified xsi:type="dcterms:W3CDTF">2025-11-24T17:58:08Z</dcterms:modified>
</cp:coreProperties>
</file>