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1254" r:id="rId2"/>
    <p:sldId id="1253" r:id="rId3"/>
    <p:sldId id="1383" r:id="rId4"/>
    <p:sldId id="1077" r:id="rId5"/>
    <p:sldId id="1384" r:id="rId6"/>
    <p:sldId id="1385" r:id="rId7"/>
    <p:sldId id="1386" r:id="rId8"/>
    <p:sldId id="1257" r:id="rId9"/>
    <p:sldId id="1129" r:id="rId10"/>
    <p:sldId id="1371" r:id="rId11"/>
    <p:sldId id="1259" r:id="rId12"/>
    <p:sldId id="1078" r:id="rId13"/>
    <p:sldId id="1372" r:id="rId14"/>
    <p:sldId id="1081" r:id="rId15"/>
    <p:sldId id="1082" r:id="rId16"/>
    <p:sldId id="1366" r:id="rId17"/>
    <p:sldId id="1083" r:id="rId18"/>
    <p:sldId id="1084" r:id="rId19"/>
    <p:sldId id="1085" r:id="rId20"/>
    <p:sldId id="1086" r:id="rId21"/>
    <p:sldId id="1367" r:id="rId22"/>
    <p:sldId id="1393" r:id="rId23"/>
    <p:sldId id="1369" r:id="rId24"/>
    <p:sldId id="1282" r:id="rId25"/>
    <p:sldId id="1370" r:id="rId26"/>
    <p:sldId id="1222" r:id="rId27"/>
    <p:sldId id="1387" r:id="rId28"/>
    <p:sldId id="1095" r:id="rId29"/>
    <p:sldId id="1096" r:id="rId30"/>
    <p:sldId id="1098" r:id="rId31"/>
    <p:sldId id="1214" r:id="rId32"/>
    <p:sldId id="1258" r:id="rId33"/>
    <p:sldId id="1368" r:id="rId34"/>
    <p:sldId id="1373" r:id="rId35"/>
    <p:sldId id="1394" r:id="rId36"/>
    <p:sldId id="1102" r:id="rId37"/>
    <p:sldId id="1101" r:id="rId38"/>
    <p:sldId id="1100" r:id="rId39"/>
    <p:sldId id="1103" r:id="rId40"/>
    <p:sldId id="1364" r:id="rId41"/>
    <p:sldId id="1374" r:id="rId42"/>
    <p:sldId id="1105" r:id="rId43"/>
    <p:sldId id="1107" r:id="rId44"/>
    <p:sldId id="1395" r:id="rId45"/>
    <p:sldId id="1396" r:id="rId46"/>
    <p:sldId id="1109" r:id="rId47"/>
    <p:sldId id="1218" r:id="rId48"/>
    <p:sldId id="1216" r:id="rId49"/>
    <p:sldId id="1239" r:id="rId50"/>
    <p:sldId id="1219" r:id="rId51"/>
    <p:sldId id="109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D3"/>
    <a:srgbClr val="0000A8"/>
    <a:srgbClr val="010F90"/>
    <a:srgbClr val="B5E7FF"/>
    <a:srgbClr val="A2C1FF"/>
    <a:srgbClr val="8FAADC"/>
    <a:srgbClr val="E40000"/>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F606A-050F-2043-A081-C1AD10E17D15}" v="13" dt="2025-10-29T12:42:54.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3"/>
    <p:restoredTop sz="76523"/>
  </p:normalViewPr>
  <p:slideViewPr>
    <p:cSldViewPr snapToGrid="0" snapToObjects="1">
      <p:cViewPr varScale="1">
        <p:scale>
          <a:sx n="87" d="100"/>
          <a:sy n="87" d="100"/>
        </p:scale>
        <p:origin x="1088" y="200"/>
      </p:cViewPr>
      <p:guideLst>
        <p:guide pos="1440"/>
        <p:guide orient="horz" pos="3528"/>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10/30/25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EEA52-21BD-76DA-D8C8-8C1CD583F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F0751-7885-A177-E6FF-CA508FD36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3D6BA-10F2-DC39-44E6-EBEA4B15C0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772E3C-4480-3050-F082-8A3B5C7154B0}"/>
              </a:ext>
            </a:extLst>
          </p:cNvPr>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296508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tells how to interpret the following header.  Why need header length? Coz it has options. Typically its 20 bytes, </a:t>
            </a:r>
          </a:p>
          <a:p>
            <a:r>
              <a:rPr lang="en-US" dirty="0"/>
              <a:t>TOS for example different service for real-time traffic. Service is configured by network admin. </a:t>
            </a:r>
          </a:p>
          <a:p>
            <a:r>
              <a:rPr lang="en-US" dirty="0"/>
              <a:t>Frag: large datagram is broken into multiple. </a:t>
            </a:r>
            <a:r>
              <a:rPr lang="en-US" dirty="0" err="1"/>
              <a:t>Ipv</a:t>
            </a:r>
            <a:r>
              <a:rPr lang="en-US" dirty="0"/>
              <a:t>^ does not allow it. </a:t>
            </a:r>
          </a:p>
          <a:p>
            <a:r>
              <a:rPr lang="en-US" dirty="0"/>
              <a:t>TTL not to circulate forever. Decremented at each router. When zero? Router must discard it. </a:t>
            </a:r>
          </a:p>
          <a:p>
            <a:r>
              <a:rPr lang="en-US" dirty="0"/>
              <a:t>Protocol: only used at destination. Mux b/w network and trans. </a:t>
            </a:r>
          </a:p>
          <a:p>
            <a:r>
              <a:rPr lang="en-US" dirty="0" err="1"/>
              <a:t>Cheksum</a:t>
            </a:r>
            <a:r>
              <a:rPr lang="en-US" dirty="0"/>
              <a:t>: Router Computes checksum for each incoming packet. Why? TTL and options may change.</a:t>
            </a:r>
          </a:p>
          <a:p>
            <a:r>
              <a:rPr lang="en-US" dirty="0"/>
              <a:t>Why checksum if TCP already computes it? Can have IP w/o TCP and TCP w/o IP. </a:t>
            </a:r>
          </a:p>
          <a:p>
            <a:r>
              <a:rPr lang="en-US" dirty="0"/>
              <a:t>Options were designed to be used rarely, but mere existence creates complication? Cannot determine </a:t>
            </a:r>
            <a:r>
              <a:rPr lang="en-US" dirty="0" err="1"/>
              <a:t>apriori</a:t>
            </a:r>
            <a:r>
              <a:rPr lang="en-US" dirty="0"/>
              <a:t> where the data starts, can slow down routers. </a:t>
            </a:r>
            <a:r>
              <a:rPr lang="en-US" dirty="0">
                <a:sym typeface="Wingdings" pitchFamily="2" charset="2"/>
              </a:rPr>
              <a:t> omitted from IPv6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94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305B-D990-F0F1-8DF1-74A94B86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EBEFB-26D7-DAE5-81D7-71E70158E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54060-4ECC-52DF-FBF8-14177F5FB5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4DA7D-0E21-11A2-654B-8B9F3931D87F}"/>
              </a:ext>
            </a:extLst>
          </p:cNvPr>
          <p:cNvSpPr>
            <a:spLocks noGrp="1"/>
          </p:cNvSpPr>
          <p:nvPr>
            <p:ph type="sldNum" sz="quarter" idx="5"/>
          </p:nvPr>
        </p:nvSpPr>
        <p:spPr/>
        <p:txBody>
          <a:bodyPr/>
          <a:lstStyle/>
          <a:p>
            <a:fld id="{D16EA1AD-6EA3-1049-AB4E-FC15F4DC35F9}" type="slidenum">
              <a:rPr lang="en-US" smtClean="0"/>
              <a:t>13</a:t>
            </a:fld>
            <a:endParaRPr lang="en-US" dirty="0"/>
          </a:p>
        </p:txBody>
      </p:sp>
    </p:spTree>
    <p:extLst>
      <p:ext uri="{BB962C8B-B14F-4D97-AF65-F5344CB8AC3E}">
        <p14:creationId xmlns:p14="http://schemas.microsoft.com/office/powerpoint/2010/main" val="3417556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interface on every host and router in the global Internet must have an IP address that is globally unique </a:t>
            </a:r>
          </a:p>
          <a:p>
            <a:r>
              <a:rPr lang="en-US" dirty="0"/>
              <a:t>What can you notice in this figure?</a:t>
            </a:r>
          </a:p>
          <a:p>
            <a:r>
              <a:rPr lang="en-US" dirty="0" err="1"/>
              <a:t>Whats</a:t>
            </a:r>
            <a:r>
              <a:rPr lang="en-US" dirty="0"/>
              <a:t> common and uncommon in these addresses?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7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4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E028C-A617-5524-2BBC-DE5B998D5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8F93F-47FB-4F93-D7EB-67E198623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3D6C8-9673-1C58-496B-9A04A595C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7B922D-C347-35A5-D3FF-8C89A5BDDF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7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 addressing assigns an address to this subnet: 223.1.1.0/24, where the /24 (“slash-24”) notation, sometimes known as a subnet mask, indicates that the leftmost 24 bits of the 32-bit quantity define the subnet address. The 223.1.1.0/24 subnet thus consists of the three host interfaces (223.1.1.1, 223.1.1.2, and 223.1.1.3) and one router interface (223.1.1.4). Any additional hosts attached to the 223.1.1.0/24 subnet would be required to have an address of the form 223.1.1.xxx.</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6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0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81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Internet’s address assignment strategy. </a:t>
            </a:r>
          </a:p>
          <a:p>
            <a:r>
              <a:rPr lang="en-US" dirty="0"/>
              <a:t>The x most significant bits of an constitute the network portion of the IP address/(or network prefix) of the address. An organization is typically assigned a block of contiguous addresses, that is, a range of addresses </a:t>
            </a:r>
          </a:p>
          <a:p>
            <a:r>
              <a:rPr lang="en-US" dirty="0"/>
              <a:t>the IP addresses of devices within the organization will share the common prefix. </a:t>
            </a:r>
          </a:p>
          <a:p>
            <a:r>
              <a:rPr lang="en-US" dirty="0"/>
              <a:t>when a router outside the organization forwards a datagram whose destination address is inside the organization, only the leading x bits of the address need be considered. </a:t>
            </a:r>
          </a:p>
          <a:p>
            <a:r>
              <a:rPr lang="en-US" dirty="0"/>
              <a:t>This considerably reduces the size of the forwarding table in these routers, since a single entry of the form </a:t>
            </a:r>
            <a:r>
              <a:rPr lang="en-US" dirty="0" err="1"/>
              <a:t>a.b.c.d</a:t>
            </a:r>
            <a:r>
              <a:rPr lang="en-US" dirty="0"/>
              <a:t>/x will be sufficient to forward packets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3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97EA-D6F1-F95D-EFFC-60B8D8D62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FD000-E3B8-7C75-ED02-1BBAC06C4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9E2F3-8833-9342-5CB9-D5C2D4E0FD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A2DA7-7ED6-E32C-EF5D-36166DBD64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58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is not </a:t>
            </a:r>
            <a:r>
              <a:rPr lang="en-US" dirty="0" err="1"/>
              <a:t>aboutbrouting</a:t>
            </a:r>
            <a:r>
              <a:rPr lang="en-US" dirty="0"/>
              <a:t>, its about addressing, and how packets are fragmented and reassembled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905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B70D-DF8F-B226-FF2C-2CD6D235D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9BB6A-9C6C-59FE-3713-74E24D9BF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BC3A4-ECF8-0E77-C38C-C182420D34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9DFA62-CA58-4B59-656D-022465A92A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867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6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8B40-5872-927B-58DF-F8DF19876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B24B4-3B5C-1626-6B0A-FA33EB8FF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366DD-D77D-7800-D6C8-0960195E08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20B8B-F8B8-0C49-D89A-6834296B22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87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C676-D317-E1E5-5654-4D134A3C2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7CFD8-E21D-3E93-95BD-26F478707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78EAB-4A68-8C86-8B89-7E19B629200D}"/>
              </a:ext>
            </a:extLst>
          </p:cNvPr>
          <p:cNvSpPr>
            <a:spLocks noGrp="1"/>
          </p:cNvSpPr>
          <p:nvPr>
            <p:ph type="body" idx="1"/>
          </p:nvPr>
        </p:nvSpPr>
        <p:spPr/>
        <p:txBody>
          <a:bodyPr/>
          <a:lstStyle/>
          <a:p>
            <a:r>
              <a:rPr lang="en-US" dirty="0"/>
              <a:t>32-x bits of an address can be thought of as distinguishing among the devices within the organization, all of which have the same network prefix. These are the bits that will be considered when forwarding packets at routers within the organization.</a:t>
            </a:r>
          </a:p>
        </p:txBody>
      </p:sp>
      <p:sp>
        <p:nvSpPr>
          <p:cNvPr id="4" name="Slide Number Placeholder 3">
            <a:extLst>
              <a:ext uri="{FF2B5EF4-FFF2-40B4-BE49-F238E27FC236}">
                <a16:creationId xmlns:a16="http://schemas.microsoft.com/office/drawing/2014/main" id="{A6AAA6A6-53C2-6A6B-E20C-9876F78798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33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4144E-7881-73AC-10AA-602DDF73A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450A2-B504-5696-3953-A2177B33C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2ABFE-8D2A-387E-6588-3649505B03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60B067-3D04-8107-BDE6-67B03EB926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786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401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 that connects eight organizations </a:t>
            </a:r>
          </a:p>
          <a:p>
            <a:r>
              <a:rPr lang="en-US" dirty="0"/>
              <a:t>Fly-By-Night-ISP advertises to the outside world that it should be sent any datagrams whose first 20 address bits match 200.23.16.0/20. </a:t>
            </a:r>
          </a:p>
          <a:p>
            <a:r>
              <a:rPr lang="en-US" dirty="0"/>
              <a:t>The rest of the world need not know that within the address block 200.23.16.0/20 there are in fact eight other organizations, each with its own subnets. </a:t>
            </a:r>
          </a:p>
          <a:p>
            <a:r>
              <a:rPr lang="en-US" dirty="0"/>
              <a:t>This ability to use a single prefix to advertise multiple networks is often referred to as address aggregation (also route aggregation or route summarization).</a:t>
            </a:r>
          </a:p>
          <a:p>
            <a:r>
              <a:rPr lang="en-US" dirty="0"/>
              <a:t>works extremely well when addresses are allocated in blocks to ISPs and then from ISPs to client organizations. </a:t>
            </a:r>
          </a:p>
          <a:p>
            <a:r>
              <a:rPr lang="en-US" dirty="0"/>
              <a:t>But what happens when addresses are not allocated in such a hierarchical manner?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68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1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1 could renumber all of its routers and hosts to have addresses within the ISPs-R-Us address block. But this is a costly solution, and Organization 1 might well be reassigned to another subsidiary in the future.</a:t>
            </a:r>
          </a:p>
          <a:p>
            <a:r>
              <a:rPr lang="en-US" dirty="0"/>
              <a:t>routers will see two matches and will use longest prefix matching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73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E7CE-0848-16C4-E2BB-EDE890912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80996-1EA3-4743-92F3-8842E2476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AD803-5AFE-0648-2A47-29DE5DD81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38C82-6E54-0E4C-667B-E4F28A5632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9BF24-1B7C-7651-EC5F-A5C04E213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0E5D5-B854-7B4D-2854-562594C29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38288-84CD-1D72-807D-9CD3A7D9CC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A6180A-5CD7-6B7B-4253-97CB8FDC64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025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3CE54-6DC5-6BD9-468D-9DE23C2DD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05902-445D-2565-53EE-AD4BED7B2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35F13-B9AB-D47C-D381-660055805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72672-B504-1AD4-0A8F-10C261A0CF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05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BA6D-A34B-7A28-F0E3-A8A6DFF75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78F31-7D7B-F904-14CF-0F6163C12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B31D5-0058-EF2A-C08F-67A9E7BE7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A21880-7E4C-FEEB-5B24-0D88D432F484}"/>
              </a:ext>
            </a:extLst>
          </p:cNvPr>
          <p:cNvSpPr>
            <a:spLocks noGrp="1"/>
          </p:cNvSpPr>
          <p:nvPr>
            <p:ph type="sldNum" sz="quarter" idx="5"/>
          </p:nvPr>
        </p:nvSpPr>
        <p:spPr/>
        <p:txBody>
          <a:bodyPr/>
          <a:lstStyle/>
          <a:p>
            <a:fld id="{D16EA1AD-6EA3-1049-AB4E-FC15F4DC35F9}" type="slidenum">
              <a:rPr lang="en-US" smtClean="0"/>
              <a:t>34</a:t>
            </a:fld>
            <a:endParaRPr lang="en-US" dirty="0"/>
          </a:p>
        </p:txBody>
      </p:sp>
    </p:spTree>
    <p:extLst>
      <p:ext uri="{BB962C8B-B14F-4D97-AF65-F5344CB8AC3E}">
        <p14:creationId xmlns:p14="http://schemas.microsoft.com/office/powerpoint/2010/main" val="250507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Devices within a given home network can send packets to each other using 10.0.0.0/24 addressing.</a:t>
            </a:r>
          </a:p>
          <a:p>
            <a:r>
              <a:rPr lang="en-US" dirty="0"/>
              <a:t>packets forwarded beyond the home network into the larger global Internet clearly cannot use these addresses (as either a source or a destination address) because there are hundreds of thousands of networks using this block of addresses.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112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2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09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500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03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335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4FE6-3D6D-677B-0D09-946976879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EB033-9B07-A795-39A3-BE9D85E0B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15F2B-5E05-3F3B-197C-26D297C7AF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0307D0-436A-4911-7E6C-898D4A156287}"/>
              </a:ext>
            </a:extLst>
          </p:cNvPr>
          <p:cNvSpPr>
            <a:spLocks noGrp="1"/>
          </p:cNvSpPr>
          <p:nvPr>
            <p:ph type="sldNum" sz="quarter" idx="5"/>
          </p:nvPr>
        </p:nvSpPr>
        <p:spPr/>
        <p:txBody>
          <a:bodyPr/>
          <a:lstStyle/>
          <a:p>
            <a:fld id="{D16EA1AD-6EA3-1049-AB4E-FC15F4DC35F9}" type="slidenum">
              <a:rPr lang="en-US" smtClean="0"/>
              <a:t>41</a:t>
            </a:fld>
            <a:endParaRPr lang="en-US" dirty="0"/>
          </a:p>
        </p:txBody>
      </p:sp>
    </p:spTree>
    <p:extLst>
      <p:ext uri="{BB962C8B-B14F-4D97-AF65-F5344CB8AC3E}">
        <p14:creationId xmlns:p14="http://schemas.microsoft.com/office/powerpoint/2010/main" val="1911981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3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242D7-65F8-49B6-29FA-7AF9E13F9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676E2-09D6-4560-9220-90BD46249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105E3-81E1-5D3C-E98C-C7D3218BCF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03FA9-94CC-52F3-2BFE-5D7DF38787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846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030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840C-891F-9FFD-D05B-BD8B5AF4F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A0B13-7ED5-2061-325D-DC30D94AC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55F56-C0BB-F851-5A8E-63A1D369E11D}"/>
              </a:ext>
            </a:extLst>
          </p:cNvPr>
          <p:cNvSpPr>
            <a:spLocks noGrp="1"/>
          </p:cNvSpPr>
          <p:nvPr>
            <p:ph type="body" idx="1"/>
          </p:nvPr>
        </p:nvSpPr>
        <p:spPr/>
        <p:txBody>
          <a:bodyPr/>
          <a:lstStyle/>
          <a:p>
            <a:r>
              <a:rPr lang="en-US" dirty="0"/>
              <a:t>Version tells how to interpret the following header.  Why need header length? Coz it has options. Typically its 20 bytes, </a:t>
            </a:r>
          </a:p>
          <a:p>
            <a:r>
              <a:rPr lang="en-US" dirty="0"/>
              <a:t>TOS for example different service for real-time traffic. Service is configured by network admin. </a:t>
            </a:r>
          </a:p>
          <a:p>
            <a:r>
              <a:rPr lang="en-US" dirty="0"/>
              <a:t>Frag: large datagram is broken into multiple. </a:t>
            </a:r>
            <a:r>
              <a:rPr lang="en-US" dirty="0" err="1"/>
              <a:t>Ipv</a:t>
            </a:r>
            <a:r>
              <a:rPr lang="en-US" dirty="0"/>
              <a:t>^ does not allow it. </a:t>
            </a:r>
          </a:p>
          <a:p>
            <a:r>
              <a:rPr lang="en-US" dirty="0"/>
              <a:t>TTL not to circulate forever. Decremented at each router. When zero? Router must discard it. </a:t>
            </a:r>
          </a:p>
          <a:p>
            <a:r>
              <a:rPr lang="en-US" dirty="0"/>
              <a:t>Protocol: only used at destination. Mux b/w network and trans. </a:t>
            </a:r>
          </a:p>
          <a:p>
            <a:r>
              <a:rPr lang="en-US" dirty="0" err="1"/>
              <a:t>Cheksum</a:t>
            </a:r>
            <a:r>
              <a:rPr lang="en-US" dirty="0"/>
              <a:t>: Router Computes checksum for each incoming packet. Why? TTL and options may change.</a:t>
            </a:r>
          </a:p>
          <a:p>
            <a:r>
              <a:rPr lang="en-US" dirty="0"/>
              <a:t>Why checksum if TCP already computes it? Can have IP w/o TCP and TCP w/o IP. </a:t>
            </a:r>
          </a:p>
          <a:p>
            <a:r>
              <a:rPr lang="en-US" dirty="0"/>
              <a:t>Options were designed to be used rarely, but mere existence creates complication? Cannot determine </a:t>
            </a:r>
            <a:r>
              <a:rPr lang="en-US" dirty="0" err="1"/>
              <a:t>apriori</a:t>
            </a:r>
            <a:r>
              <a:rPr lang="en-US" dirty="0"/>
              <a:t> where the data starts, can slow down routers. </a:t>
            </a:r>
            <a:r>
              <a:rPr lang="en-US" dirty="0">
                <a:sym typeface="Wingdings" pitchFamily="2" charset="2"/>
              </a:rPr>
              <a:t> omitted from IPv6</a:t>
            </a:r>
          </a:p>
          <a:p>
            <a:endParaRPr lang="en-US" dirty="0"/>
          </a:p>
        </p:txBody>
      </p:sp>
      <p:sp>
        <p:nvSpPr>
          <p:cNvPr id="4" name="Slide Number Placeholder 3">
            <a:extLst>
              <a:ext uri="{FF2B5EF4-FFF2-40B4-BE49-F238E27FC236}">
                <a16:creationId xmlns:a16="http://schemas.microsoft.com/office/drawing/2014/main" id="{A83CFF3B-289C-5186-2408-40167D81CA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08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25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65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305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30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40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678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manages DNS root zone, including delegation of individual TLD (.com,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edu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 management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82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C1362-FDCE-0523-4F68-2E0CD76F6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522A6-6E64-B53F-6CA9-30988CDFB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EE7F5-DFD4-5848-198A-E77325656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69489B-50D2-EA3F-10B7-7B1801118A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74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55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EA1AD-6EA3-1049-AB4E-FC15F4DC35F9}" type="slidenum">
              <a:rPr lang="en-US" smtClean="0"/>
              <a:t>9</a:t>
            </a:fld>
            <a:endParaRPr lang="en-US" dirty="0"/>
          </a:p>
        </p:txBody>
      </p:sp>
    </p:spTree>
    <p:extLst>
      <p:ext uri="{BB962C8B-B14F-4D97-AF65-F5344CB8AC3E}">
        <p14:creationId xmlns:p14="http://schemas.microsoft.com/office/powerpoint/2010/main" val="207452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7B433-8FA5-712E-536F-D0E1555E4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1DDA2-6B2C-DE59-1CD8-FC4847B47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351B5-B085-3F18-665B-A508D89B8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79044-EAC7-BFEA-8419-21BA24601110}"/>
              </a:ext>
            </a:extLst>
          </p:cNvPr>
          <p:cNvSpPr>
            <a:spLocks noGrp="1"/>
          </p:cNvSpPr>
          <p:nvPr>
            <p:ph type="sldNum" sz="quarter" idx="5"/>
          </p:nvPr>
        </p:nvSpPr>
        <p:spPr/>
        <p:txBody>
          <a:bodyPr/>
          <a:lstStyle/>
          <a:p>
            <a:fld id="{D16EA1AD-6EA3-1049-AB4E-FC15F4DC35F9}" type="slidenum">
              <a:rPr lang="en-US" smtClean="0"/>
              <a:t>10</a:t>
            </a:fld>
            <a:endParaRPr lang="en-US" dirty="0"/>
          </a:p>
        </p:txBody>
      </p:sp>
    </p:spTree>
    <p:extLst>
      <p:ext uri="{BB962C8B-B14F-4D97-AF65-F5344CB8AC3E}">
        <p14:creationId xmlns:p14="http://schemas.microsoft.com/office/powerpoint/2010/main" val="66584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58EE-2EAC-56A3-C4A0-CD6A787AE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D96BE-669E-8AA0-EEEB-81B9F4E34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90DDD-7716-A69D-7222-CE0310C19A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EBED3D-5F2B-8AD8-EF92-E7278ADCDC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66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dirty="0"/>
              <a:t>CS 456/656</a:t>
            </a:r>
            <a:br>
              <a:rPr lang="en-US" dirty="0"/>
            </a:br>
            <a:r>
              <a:rPr lang="en-US" dirty="0"/>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dirty="0"/>
              <a:t>Mina </a:t>
            </a:r>
            <a:r>
              <a:rPr lang="en-US" sz="3600" dirty="0" err="1"/>
              <a:t>Tahmasbi</a:t>
            </a:r>
            <a:r>
              <a:rPr lang="en-US" sz="3600" dirty="0"/>
              <a:t> </a:t>
            </a:r>
            <a:r>
              <a:rPr lang="en-US" sz="3600" dirty="0" err="1"/>
              <a:t>Arashloo</a:t>
            </a:r>
            <a:r>
              <a:rPr lang="en-HK" sz="3600" dirty="0"/>
              <a:t> and </a:t>
            </a:r>
            <a:r>
              <a:rPr lang="en-US" sz="3600" dirty="0"/>
              <a:t>Uzma Maroof</a:t>
            </a:r>
          </a:p>
          <a:p>
            <a:r>
              <a:rPr lang="en-US" sz="3600" dirty="0"/>
              <a:t>Fall 2025</a:t>
            </a:r>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dirty="0"/>
              <a:t>Lecture 11: Network Layer – Part 3</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3ABB4-167B-E59D-CB16-D13ECD934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A32D2-5D82-7FDC-4EC7-697426E12C3C}"/>
              </a:ext>
            </a:extLst>
          </p:cNvPr>
          <p:cNvSpPr>
            <a:spLocks noGrp="1"/>
          </p:cNvSpPr>
          <p:nvPr>
            <p:ph type="title"/>
          </p:nvPr>
        </p:nvSpPr>
        <p:spPr/>
        <p:txBody>
          <a:bodyPr/>
          <a:lstStyle/>
          <a:p>
            <a:r>
              <a:rPr lang="en-US" dirty="0">
                <a:cs typeface="Calibri" panose="020F0502020204030204" pitchFamily="34" charset="0"/>
              </a:rPr>
              <a:t>Network Layer in the Internet</a:t>
            </a:r>
            <a:endParaRPr lang="en-US" dirty="0"/>
          </a:p>
        </p:txBody>
      </p:sp>
      <p:sp>
        <p:nvSpPr>
          <p:cNvPr id="3" name="Content Placeholder 2">
            <a:extLst>
              <a:ext uri="{FF2B5EF4-FFF2-40B4-BE49-F238E27FC236}">
                <a16:creationId xmlns:a16="http://schemas.microsoft.com/office/drawing/2014/main" id="{CEF3B9F8-290B-8B0E-085C-3FF789EA977C}"/>
              </a:ext>
            </a:extLst>
          </p:cNvPr>
          <p:cNvSpPr>
            <a:spLocks noGrp="1"/>
          </p:cNvSpPr>
          <p:nvPr>
            <p:ph sz="half" idx="1"/>
          </p:nvPr>
        </p:nvSpPr>
        <p:spPr>
          <a:xfrm>
            <a:off x="838200" y="1572572"/>
            <a:ext cx="5610225" cy="4482787"/>
          </a:xfrm>
        </p:spPr>
        <p:txBody>
          <a:bodyPr>
            <a:normAutofit/>
          </a:bodyPr>
          <a:lstStyle/>
          <a:p>
            <a:pPr marL="342900" indent="-212725">
              <a:buFont typeface="Wingdings" charset="2"/>
              <a:buChar char="§"/>
              <a:defRPr/>
            </a:pPr>
            <a:r>
              <a:rPr lang="en-US" sz="3200" dirty="0"/>
              <a:t>The Internet Protocol (IP)</a:t>
            </a:r>
          </a:p>
          <a:p>
            <a:pPr lvl="1">
              <a:buFont typeface="Arial"/>
              <a:buChar char="•"/>
              <a:defRPr/>
            </a:pPr>
            <a:r>
              <a:rPr lang="en-US" sz="2800" u="sng" dirty="0"/>
              <a:t>Datagram format</a:t>
            </a:r>
          </a:p>
          <a:p>
            <a:pPr lvl="1">
              <a:buFont typeface="Arial"/>
              <a:buChar char="•"/>
              <a:defRPr/>
            </a:pPr>
            <a:r>
              <a:rPr lang="en-US" sz="2800" dirty="0"/>
              <a:t>Addressing</a:t>
            </a:r>
          </a:p>
          <a:p>
            <a:pPr lvl="1">
              <a:buFont typeface="Arial"/>
              <a:buChar char="•"/>
              <a:defRPr/>
            </a:pPr>
            <a:r>
              <a:rPr lang="en-US" sz="2800" dirty="0"/>
              <a:t>Network address translation</a:t>
            </a:r>
          </a:p>
          <a:p>
            <a:pPr lvl="1">
              <a:buFont typeface="Arial"/>
              <a:buChar char="•"/>
              <a:defRPr/>
            </a:pPr>
            <a:r>
              <a:rPr lang="en-US" sz="2800" dirty="0"/>
              <a:t>IPv6 </a:t>
            </a:r>
          </a:p>
          <a:p>
            <a:pPr>
              <a:buFont typeface="Arial"/>
              <a:buChar char="•"/>
              <a:defRPr/>
            </a:pPr>
            <a:r>
              <a:rPr lang="en-US" sz="3200" dirty="0">
                <a:solidFill>
                  <a:schemeClr val="bg1">
                    <a:lumMod val="50000"/>
                  </a:schemeClr>
                </a:solidFill>
              </a:rPr>
              <a:t>Internet Routing</a:t>
            </a:r>
          </a:p>
          <a:p>
            <a:pPr>
              <a:buFont typeface="Arial"/>
              <a:buChar char="•"/>
              <a:defRPr/>
            </a:pPr>
            <a:r>
              <a:rPr lang="en-US" sz="3200" dirty="0">
                <a:solidFill>
                  <a:schemeClr val="bg1">
                    <a:lumMod val="50000"/>
                  </a:schemeClr>
                </a:solidFill>
              </a:rPr>
              <a:t>Internet Forwarding</a:t>
            </a:r>
          </a:p>
          <a:p>
            <a:pPr marL="130175" indent="0">
              <a:buNone/>
            </a:pPr>
            <a:endParaRPr lang="en-US" dirty="0"/>
          </a:p>
        </p:txBody>
      </p:sp>
    </p:spTree>
    <p:extLst>
      <p:ext uri="{BB962C8B-B14F-4D97-AF65-F5344CB8AC3E}">
        <p14:creationId xmlns:p14="http://schemas.microsoft.com/office/powerpoint/2010/main" val="302340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0DE2-0795-E21D-11B4-EFED8A2B02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ED81C-BD8C-C380-88BA-EE505A0883EE}"/>
              </a:ext>
            </a:extLst>
          </p:cNvPr>
          <p:cNvSpPr>
            <a:spLocks noGrp="1"/>
          </p:cNvSpPr>
          <p:nvPr>
            <p:ph idx="1"/>
          </p:nvPr>
        </p:nvSpPr>
        <p:spPr>
          <a:xfrm>
            <a:off x="838200" y="1379475"/>
            <a:ext cx="10515600" cy="4117085"/>
          </a:xfrm>
        </p:spPr>
        <p:txBody>
          <a:bodyPr>
            <a:normAutofit/>
          </a:bodyPr>
          <a:lstStyle/>
          <a:p>
            <a:pPr marL="471488" marR="0" lvl="0" indent="-3413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dirty="0">
                <a:solidFill>
                  <a:srgbClr val="C00000"/>
                </a:solidFill>
                <a:ea typeface="ＭＳ Ｐゴシック" panose="020B0600070205080204" pitchFamily="34" charset="-128"/>
                <a:cs typeface="ＭＳ Ｐゴシック" panose="020B0600070205080204" pitchFamily="34" charset="-128"/>
              </a:rPr>
              <a:t>IPv4</a:t>
            </a:r>
            <a:r>
              <a:rPr lang="en-US" altLang="en-US" sz="3200" dirty="0">
                <a:ea typeface="ＭＳ Ｐゴシック" panose="020B0600070205080204" pitchFamily="34" charset="-128"/>
                <a:cs typeface="ＭＳ Ｐゴシック" panose="020B0600070205080204" pitchFamily="34" charset="-128"/>
              </a:rPr>
              <a:t> first and widely deployed Internet protocol</a:t>
            </a:r>
          </a:p>
          <a:p>
            <a:pPr marL="930275" lvl="1" indent="-457200">
              <a:spcBef>
                <a:spcPts val="1000"/>
              </a:spcBef>
              <a:buClr>
                <a:srgbClr val="0000A3"/>
              </a:buClr>
              <a:defRPr/>
            </a:pPr>
            <a:r>
              <a:rPr lang="en-US" altLang="en-US" sz="2800" dirty="0">
                <a:ea typeface="ＭＳ Ｐゴシック" panose="020B0600070205080204" pitchFamily="34" charset="-128"/>
              </a:rPr>
              <a:t>many problems in today’s Internet</a:t>
            </a:r>
          </a:p>
          <a:p>
            <a:pPr marL="471488" indent="-341313"/>
            <a:r>
              <a:rPr lang="en-US" altLang="en-US" sz="3200" dirty="0">
                <a:solidFill>
                  <a:srgbClr val="C00000"/>
                </a:solidFill>
                <a:ea typeface="ＭＳ Ｐゴシック" panose="020B0600070205080204" pitchFamily="34" charset="-128"/>
                <a:cs typeface="ＭＳ Ｐゴシック" panose="020B0600070205080204" pitchFamily="34" charset="-128"/>
              </a:rPr>
              <a:t>IPv6</a:t>
            </a:r>
            <a:r>
              <a:rPr lang="en-US" altLang="en-US" sz="3200" dirty="0">
                <a:ea typeface="ＭＳ Ｐゴシック" panose="020B0600070205080204" pitchFamily="34" charset="-128"/>
                <a:cs typeface="ＭＳ Ｐゴシック" panose="020B0600070205080204" pitchFamily="34" charset="-128"/>
              </a:rPr>
              <a:t> replacement</a:t>
            </a:r>
          </a:p>
          <a:p>
            <a:pPr marL="814388" lvl="1" indent="-341313"/>
            <a:r>
              <a:rPr lang="en-US" altLang="en-US" sz="2800" dirty="0">
                <a:ea typeface="ＭＳ Ｐゴシック" panose="020B0600070205080204" pitchFamily="34" charset="-128"/>
                <a:cs typeface="ＭＳ Ｐゴシック" panose="020B0600070205080204" pitchFamily="34" charset="-128"/>
              </a:rPr>
              <a:t>long (long!) time for deployment and use</a:t>
            </a:r>
          </a:p>
          <a:p>
            <a:pPr marL="814388" lvl="1" indent="-341313"/>
            <a:r>
              <a:rPr lang="en-US" altLang="en-US" sz="2800" dirty="0">
                <a:ea typeface="ＭＳ Ｐゴシック" panose="020B0600070205080204" pitchFamily="34" charset="-128"/>
              </a:rPr>
              <a:t>25 years and counting!</a:t>
            </a:r>
          </a:p>
          <a:p>
            <a:pPr marL="814388" lvl="1" indent="-341313"/>
            <a:r>
              <a:rPr lang="en-US" altLang="en-US" sz="2800" dirty="0">
                <a:ea typeface="ＭＳ Ｐゴシック" panose="020B0600070205080204" pitchFamily="34" charset="-128"/>
              </a:rPr>
              <a:t>think of the much faster application-level changes in last 25 years: WWW, social media, streaming media, gaming, telepresence, …</a:t>
            </a:r>
          </a:p>
          <a:p>
            <a:pPr marL="814388" lvl="1" indent="-341313"/>
            <a:r>
              <a:rPr lang="en-US" altLang="en-US" sz="2800" dirty="0">
                <a:solidFill>
                  <a:srgbClr val="C00000"/>
                </a:solidFill>
                <a:ea typeface="ＭＳ Ｐゴシック" panose="020B0600070205080204" pitchFamily="34" charset="-128"/>
                <a:cs typeface="ＭＳ Ｐゴシック" panose="020B0600070205080204" pitchFamily="34" charset="-128"/>
              </a:rPr>
              <a:t>Why? </a:t>
            </a:r>
            <a:r>
              <a:rPr lang="en-US" altLang="en-US" sz="2800" dirty="0">
                <a:ea typeface="ＭＳ Ｐゴシック" panose="020B0600070205080204" pitchFamily="34" charset="-128"/>
                <a:cs typeface="ＭＳ Ｐゴシック" panose="020B0600070205080204" pitchFamily="34" charset="-128"/>
              </a:rPr>
              <a:t>We’ll come back to this later in the lecture</a:t>
            </a:r>
            <a:endParaRPr lang="en-US" altLang="en-US" sz="2800" dirty="0">
              <a:solidFill>
                <a:srgbClr val="C00000"/>
              </a:solidFill>
              <a:ea typeface="ＭＳ Ｐゴシック" panose="020B0600070205080204" pitchFamily="34" charset="-128"/>
              <a:cs typeface="ＭＳ Ｐゴシック" panose="020B0600070205080204" pitchFamily="34" charset="-128"/>
            </a:endParaRPr>
          </a:p>
        </p:txBody>
      </p:sp>
      <p:sp>
        <p:nvSpPr>
          <p:cNvPr id="11" name="Title 2">
            <a:extLst>
              <a:ext uri="{FF2B5EF4-FFF2-40B4-BE49-F238E27FC236}">
                <a16:creationId xmlns:a16="http://schemas.microsoft.com/office/drawing/2014/main" id="{27E5B00B-031F-2913-1FA3-7EA796CD461A}"/>
              </a:ext>
            </a:extLst>
          </p:cNvPr>
          <p:cNvSpPr>
            <a:spLocks noGrp="1"/>
          </p:cNvSpPr>
          <p:nvPr>
            <p:ph type="title"/>
          </p:nvPr>
        </p:nvSpPr>
        <p:spPr>
          <a:xfrm>
            <a:off x="838200" y="345805"/>
            <a:ext cx="10515600" cy="894622"/>
          </a:xfrm>
        </p:spPr>
        <p:txBody>
          <a:bodyPr>
            <a:normAutofit/>
          </a:bodyPr>
          <a:lstStyle/>
          <a:p>
            <a:r>
              <a:rPr lang="en-US" sz="4800" dirty="0"/>
              <a:t>IP Standard</a:t>
            </a:r>
          </a:p>
        </p:txBody>
      </p:sp>
    </p:spTree>
    <p:extLst>
      <p:ext uri="{BB962C8B-B14F-4D97-AF65-F5344CB8AC3E}">
        <p14:creationId xmlns:p14="http://schemas.microsoft.com/office/powerpoint/2010/main" val="30654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ea typeface="ＭＳ Ｐゴシック" panose="020B0600070205080204" pitchFamily="34" charset="-128"/>
              </a:rPr>
              <a:t>IPv4 Datagram format</a:t>
            </a:r>
            <a:endParaRPr lang="en-US" dirty="0"/>
          </a:p>
        </p:txBody>
      </p:sp>
      <p:grpSp>
        <p:nvGrpSpPr>
          <p:cNvPr id="120" name="Group 55">
            <a:extLst>
              <a:ext uri="{FF2B5EF4-FFF2-40B4-BE49-F238E27FC236}">
                <a16:creationId xmlns:a16="http://schemas.microsoft.com/office/drawing/2014/main" id="{096C3C5A-67A4-3541-9E14-6812D63272DC}"/>
              </a:ext>
            </a:extLst>
          </p:cNvPr>
          <p:cNvGrpSpPr>
            <a:grpSpLocks/>
          </p:cNvGrpSpPr>
          <p:nvPr/>
        </p:nvGrpSpPr>
        <p:grpSpPr bwMode="auto">
          <a:xfrm>
            <a:off x="4441383" y="1263416"/>
            <a:ext cx="4040188" cy="5326062"/>
            <a:chOff x="1929" y="607"/>
            <a:chExt cx="2545" cy="3355"/>
          </a:xfrm>
        </p:grpSpPr>
        <p:sp>
          <p:nvSpPr>
            <p:cNvPr id="122" name="Rectangle 5">
              <a:extLst>
                <a:ext uri="{FF2B5EF4-FFF2-40B4-BE49-F238E27FC236}">
                  <a16:creationId xmlns:a16="http://schemas.microsoft.com/office/drawing/2014/main" id="{7B516688-96C2-8349-A69E-D6A9EC6BBF14}"/>
                </a:ext>
              </a:extLst>
            </p:cNvPr>
            <p:cNvSpPr>
              <a:spLocks noChangeArrowheads="1"/>
            </p:cNvSpPr>
            <p:nvPr/>
          </p:nvSpPr>
          <p:spPr bwMode="auto">
            <a:xfrm>
              <a:off x="1980" y="935"/>
              <a:ext cx="2489" cy="3027"/>
            </a:xfrm>
            <a:prstGeom prst="rect">
              <a:avLst/>
            </a:prstGeom>
            <a:solidFill>
              <a:srgbClr val="FFFFFF"/>
            </a:solidFill>
            <a:ln w="19050">
              <a:solidFill>
                <a:srgbClr val="000000"/>
              </a:solidFill>
              <a:miter lim="800000"/>
              <a:headEnd/>
              <a:tailEnd/>
            </a:ln>
            <a:effectLst>
              <a:outerShdw blurRad="1397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Text Box 6">
              <a:extLst>
                <a:ext uri="{FF2B5EF4-FFF2-40B4-BE49-F238E27FC236}">
                  <a16:creationId xmlns:a16="http://schemas.microsoft.com/office/drawing/2014/main" id="{DF4EC220-193E-8947-9E07-CECD76B72F65}"/>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ver</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Text Box 7">
              <a:extLst>
                <a:ext uri="{FF2B5EF4-FFF2-40B4-BE49-F238E27FC236}">
                  <a16:creationId xmlns:a16="http://schemas.microsoft.com/office/drawing/2014/main" id="{3EE9E625-9218-0244-9694-F71E2BAA4608}"/>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a:t>
              </a:r>
            </a:p>
          </p:txBody>
        </p:sp>
        <p:sp>
          <p:nvSpPr>
            <p:cNvPr id="125" name="Line 8">
              <a:extLst>
                <a:ext uri="{FF2B5EF4-FFF2-40B4-BE49-F238E27FC236}">
                  <a16:creationId xmlns:a16="http://schemas.microsoft.com/office/drawing/2014/main" id="{F817320A-8485-D045-8632-7F84A094CE8F}"/>
                </a:ext>
              </a:extLst>
            </p:cNvPr>
            <p:cNvSpPr>
              <a:spLocks noChangeShapeType="1"/>
            </p:cNvSpPr>
            <p:nvPr/>
          </p:nvSpPr>
          <p:spPr bwMode="auto">
            <a:xfrm>
              <a:off x="1988" y="1261"/>
              <a:ext cx="2486"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9">
              <a:extLst>
                <a:ext uri="{FF2B5EF4-FFF2-40B4-BE49-F238E27FC236}">
                  <a16:creationId xmlns:a16="http://schemas.microsoft.com/office/drawing/2014/main" id="{4A7FCA27-B9B4-7C40-B61E-66830D6E541D}"/>
                </a:ext>
              </a:extLst>
            </p:cNvPr>
            <p:cNvSpPr>
              <a:spLocks noChangeShapeType="1"/>
            </p:cNvSpPr>
            <p:nvPr/>
          </p:nvSpPr>
          <p:spPr bwMode="auto">
            <a:xfrm flipH="1" flipV="1">
              <a:off x="3210" y="941"/>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Text Box 10">
              <a:extLst>
                <a:ext uri="{FF2B5EF4-FFF2-40B4-BE49-F238E27FC236}">
                  <a16:creationId xmlns:a16="http://schemas.microsoft.com/office/drawing/2014/main" id="{4C789F02-EAB2-A242-BBE2-FBDC34528E5A}"/>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 bits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Line 11">
              <a:extLst>
                <a:ext uri="{FF2B5EF4-FFF2-40B4-BE49-F238E27FC236}">
                  <a16:creationId xmlns:a16="http://schemas.microsoft.com/office/drawing/2014/main" id="{95360C57-2C57-0544-9320-4650E66A99D5}"/>
                </a:ext>
              </a:extLst>
            </p:cNvPr>
            <p:cNvSpPr>
              <a:spLocks noChangeShapeType="1"/>
            </p:cNvSpPr>
            <p:nvPr/>
          </p:nvSpPr>
          <p:spPr bwMode="auto">
            <a:xfrm>
              <a:off x="3552" y="762"/>
              <a:ext cx="899" cy="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Line 12">
              <a:extLst>
                <a:ext uri="{FF2B5EF4-FFF2-40B4-BE49-F238E27FC236}">
                  <a16:creationId xmlns:a16="http://schemas.microsoft.com/office/drawing/2014/main" id="{5C078034-561A-DD4E-8E06-3CE9768E71F5}"/>
                </a:ext>
              </a:extLst>
            </p:cNvPr>
            <p:cNvSpPr>
              <a:spLocks noChangeShapeType="1"/>
            </p:cNvSpPr>
            <p:nvPr/>
          </p:nvSpPr>
          <p:spPr bwMode="auto">
            <a:xfrm rot="10800000">
              <a:off x="1972" y="769"/>
              <a:ext cx="84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Text Box 13">
              <a:extLst>
                <a:ext uri="{FF2B5EF4-FFF2-40B4-BE49-F238E27FC236}">
                  <a16:creationId xmlns:a16="http://schemas.microsoft.com/office/drawing/2014/main" id="{EAAA5B1E-960B-444D-BC67-196606CFF4BD}"/>
                </a:ext>
              </a:extLst>
            </p:cNvPr>
            <p:cNvSpPr txBox="1">
              <a:spLocks noChangeArrowheads="1"/>
            </p:cNvSpPr>
            <p:nvPr/>
          </p:nvSpPr>
          <p:spPr bwMode="auto">
            <a:xfrm>
              <a:off x="2578" y="2943"/>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payload 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(variable length,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typically a TCP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 UDP segment)</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Text Box 14">
              <a:extLst>
                <a:ext uri="{FF2B5EF4-FFF2-40B4-BE49-F238E27FC236}">
                  <a16:creationId xmlns:a16="http://schemas.microsoft.com/office/drawing/2014/main" id="{B7C5120C-457F-DD46-9E43-405DD41CBE92}"/>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16-bit identifier</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Line 15">
              <a:extLst>
                <a:ext uri="{FF2B5EF4-FFF2-40B4-BE49-F238E27FC236}">
                  <a16:creationId xmlns:a16="http://schemas.microsoft.com/office/drawing/2014/main" id="{6E8EDA64-4D72-E644-A7A2-C624035759F6}"/>
                </a:ext>
              </a:extLst>
            </p:cNvPr>
            <p:cNvSpPr>
              <a:spLocks noChangeShapeType="1"/>
            </p:cNvSpPr>
            <p:nvPr/>
          </p:nvSpPr>
          <p:spPr bwMode="auto">
            <a:xfrm flipV="1">
              <a:off x="1984" y="22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16">
              <a:extLst>
                <a:ext uri="{FF2B5EF4-FFF2-40B4-BE49-F238E27FC236}">
                  <a16:creationId xmlns:a16="http://schemas.microsoft.com/office/drawing/2014/main" id="{27C58B80-F7F3-2B47-A794-308A73EF2619}"/>
                </a:ext>
              </a:extLst>
            </p:cNvPr>
            <p:cNvSpPr>
              <a:spLocks noChangeShapeType="1"/>
            </p:cNvSpPr>
            <p:nvPr/>
          </p:nvSpPr>
          <p:spPr bwMode="auto">
            <a:xfrm flipV="1">
              <a:off x="1984" y="25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Text Box 17">
              <a:extLst>
                <a:ext uri="{FF2B5EF4-FFF2-40B4-BE49-F238E27FC236}">
                  <a16:creationId xmlns:a16="http://schemas.microsoft.com/office/drawing/2014/main" id="{C16AB973-194F-5A45-BFDC-8BC3E836AD72}"/>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checksum</a:t>
              </a:r>
            </a:p>
          </p:txBody>
        </p:sp>
        <p:sp>
          <p:nvSpPr>
            <p:cNvPr id="135" name="Text Box 18">
              <a:extLst>
                <a:ext uri="{FF2B5EF4-FFF2-40B4-BE49-F238E27FC236}">
                  <a16:creationId xmlns:a16="http://schemas.microsoft.com/office/drawing/2014/main" id="{73F144F0-D722-DD4E-913A-9D1C13A3A3DC}"/>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live</a:t>
              </a:r>
            </a:p>
          </p:txBody>
        </p:sp>
        <p:sp>
          <p:nvSpPr>
            <p:cNvPr id="136" name="Text Box 19">
              <a:extLst>
                <a:ext uri="{FF2B5EF4-FFF2-40B4-BE49-F238E27FC236}">
                  <a16:creationId xmlns:a16="http://schemas.microsoft.com/office/drawing/2014/main" id="{24E2CAED-6A31-D148-BAF3-804A52CDFBE4}"/>
                </a:ext>
              </a:extLst>
            </p:cNvPr>
            <p:cNvSpPr txBox="1">
              <a:spLocks noChangeArrowheads="1"/>
            </p:cNvSpPr>
            <p:nvPr/>
          </p:nvSpPr>
          <p:spPr bwMode="auto">
            <a:xfrm>
              <a:off x="2539" y="1959"/>
              <a:ext cx="13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source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Text Box 31">
              <a:extLst>
                <a:ext uri="{FF2B5EF4-FFF2-40B4-BE49-F238E27FC236}">
                  <a16:creationId xmlns:a16="http://schemas.microsoft.com/office/drawing/2014/main" id="{BEE296DD-3F61-ED40-BC79-F3A9021ABAD7}"/>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Text Box 32">
              <a:extLst>
                <a:ext uri="{FF2B5EF4-FFF2-40B4-BE49-F238E27FC236}">
                  <a16:creationId xmlns:a16="http://schemas.microsoft.com/office/drawing/2014/main" id="{F97B56F5-767E-B842-B667-C862E3D38318}"/>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service</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33">
              <a:extLst>
                <a:ext uri="{FF2B5EF4-FFF2-40B4-BE49-F238E27FC236}">
                  <a16:creationId xmlns:a16="http://schemas.microsoft.com/office/drawing/2014/main" id="{BDD076AF-08C4-4F47-9082-FD95A3AE8871}"/>
                </a:ext>
              </a:extLst>
            </p:cNvPr>
            <p:cNvSpPr>
              <a:spLocks noChangeShapeType="1"/>
            </p:cNvSpPr>
            <p:nvPr/>
          </p:nvSpPr>
          <p:spPr bwMode="auto">
            <a:xfrm flipH="1" flipV="1">
              <a:off x="2646" y="938"/>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34">
              <a:extLst>
                <a:ext uri="{FF2B5EF4-FFF2-40B4-BE49-F238E27FC236}">
                  <a16:creationId xmlns:a16="http://schemas.microsoft.com/office/drawing/2014/main" id="{ED69820A-98A8-C448-9306-B016D7131F89}"/>
                </a:ext>
              </a:extLst>
            </p:cNvPr>
            <p:cNvSpPr>
              <a:spLocks noChangeShapeType="1"/>
            </p:cNvSpPr>
            <p:nvPr/>
          </p:nvSpPr>
          <p:spPr bwMode="auto">
            <a:xfrm flipH="1" flipV="1">
              <a:off x="2259" y="944"/>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37">
              <a:extLst>
                <a:ext uri="{FF2B5EF4-FFF2-40B4-BE49-F238E27FC236}">
                  <a16:creationId xmlns:a16="http://schemas.microsoft.com/office/drawing/2014/main" id="{4C39789B-1352-C348-9751-652C9E9F847E}"/>
                </a:ext>
              </a:extLst>
            </p:cNvPr>
            <p:cNvSpPr>
              <a:spLocks noChangeShapeType="1"/>
            </p:cNvSpPr>
            <p:nvPr/>
          </p:nvSpPr>
          <p:spPr bwMode="auto">
            <a:xfrm flipH="1" flipV="1">
              <a:off x="3210" y="1265"/>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2" name="Text Box 38">
              <a:extLst>
                <a:ext uri="{FF2B5EF4-FFF2-40B4-BE49-F238E27FC236}">
                  <a16:creationId xmlns:a16="http://schemas.microsoft.com/office/drawing/2014/main" id="{D17766F8-1604-7844-AF12-5526BB719D91}"/>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flgs</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3" name="Line 39">
              <a:extLst>
                <a:ext uri="{FF2B5EF4-FFF2-40B4-BE49-F238E27FC236}">
                  <a16:creationId xmlns:a16="http://schemas.microsoft.com/office/drawing/2014/main" id="{347B244D-DD5B-7D4F-94F4-91C0A285AFF9}"/>
                </a:ext>
              </a:extLst>
            </p:cNvPr>
            <p:cNvSpPr>
              <a:spLocks noChangeShapeType="1"/>
            </p:cNvSpPr>
            <p:nvPr/>
          </p:nvSpPr>
          <p:spPr bwMode="auto">
            <a:xfrm flipH="1" flipV="1">
              <a:off x="3504" y="125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 Box 40">
              <a:extLst>
                <a:ext uri="{FF2B5EF4-FFF2-40B4-BE49-F238E27FC236}">
                  <a16:creationId xmlns:a16="http://schemas.microsoft.com/office/drawing/2014/main" id="{7247D566-AB42-3841-994B-E294C06DAB62}"/>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offset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5" name="Line 43">
              <a:extLst>
                <a:ext uri="{FF2B5EF4-FFF2-40B4-BE49-F238E27FC236}">
                  <a16:creationId xmlns:a16="http://schemas.microsoft.com/office/drawing/2014/main" id="{3AA0ABEC-0F0D-104F-A9E5-4BBC9A6A4208}"/>
                </a:ext>
              </a:extLst>
            </p:cNvPr>
            <p:cNvSpPr>
              <a:spLocks noChangeShapeType="1"/>
            </p:cNvSpPr>
            <p:nvPr/>
          </p:nvSpPr>
          <p:spPr bwMode="auto">
            <a:xfrm flipV="1">
              <a:off x="1984" y="1581"/>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6" name="Line 44">
              <a:extLst>
                <a:ext uri="{FF2B5EF4-FFF2-40B4-BE49-F238E27FC236}">
                  <a16:creationId xmlns:a16="http://schemas.microsoft.com/office/drawing/2014/main" id="{3BCAABB0-D26C-C443-A64A-9B2F129C9CCE}"/>
                </a:ext>
              </a:extLst>
            </p:cNvPr>
            <p:cNvSpPr>
              <a:spLocks noChangeShapeType="1"/>
            </p:cNvSpPr>
            <p:nvPr/>
          </p:nvSpPr>
          <p:spPr bwMode="auto">
            <a:xfrm flipH="1" flipV="1">
              <a:off x="3210" y="1583"/>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7" name="Line 45">
              <a:extLst>
                <a:ext uri="{FF2B5EF4-FFF2-40B4-BE49-F238E27FC236}">
                  <a16:creationId xmlns:a16="http://schemas.microsoft.com/office/drawing/2014/main" id="{E866F42A-10BE-C449-97E1-04B252E8309D}"/>
                </a:ext>
              </a:extLst>
            </p:cNvPr>
            <p:cNvSpPr>
              <a:spLocks noChangeShapeType="1"/>
            </p:cNvSpPr>
            <p:nvPr/>
          </p:nvSpPr>
          <p:spPr bwMode="auto">
            <a:xfrm flipV="1">
              <a:off x="1972" y="19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 Box 46">
              <a:extLst>
                <a:ext uri="{FF2B5EF4-FFF2-40B4-BE49-F238E27FC236}">
                  <a16:creationId xmlns:a16="http://schemas.microsoft.com/office/drawing/2014/main" id="{E683D402-CA7F-9F47-849F-2224DC3DE9FB}"/>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layer</a:t>
              </a:r>
            </a:p>
          </p:txBody>
        </p:sp>
        <p:sp>
          <p:nvSpPr>
            <p:cNvPr id="149" name="Line 47">
              <a:extLst>
                <a:ext uri="{FF2B5EF4-FFF2-40B4-BE49-F238E27FC236}">
                  <a16:creationId xmlns:a16="http://schemas.microsoft.com/office/drawing/2014/main" id="{0E531E3C-4F5A-D941-83E8-AE1464B5A344}"/>
                </a:ext>
              </a:extLst>
            </p:cNvPr>
            <p:cNvSpPr>
              <a:spLocks noChangeShapeType="1"/>
            </p:cNvSpPr>
            <p:nvPr/>
          </p:nvSpPr>
          <p:spPr bwMode="auto">
            <a:xfrm flipH="1" flipV="1">
              <a:off x="2610" y="158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0" name="Text Box 49">
              <a:extLst>
                <a:ext uri="{FF2B5EF4-FFF2-40B4-BE49-F238E27FC236}">
                  <a16:creationId xmlns:a16="http://schemas.microsoft.com/office/drawing/2014/main" id="{0D207251-C799-F041-9618-AD88DBAA8CF0}"/>
                </a:ext>
              </a:extLst>
            </p:cNvPr>
            <p:cNvSpPr txBox="1">
              <a:spLocks noChangeArrowheads="1"/>
            </p:cNvSpPr>
            <p:nvPr/>
          </p:nvSpPr>
          <p:spPr bwMode="auto">
            <a:xfrm>
              <a:off x="2450" y="2235"/>
              <a:ext cx="15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destination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50">
              <a:extLst>
                <a:ext uri="{FF2B5EF4-FFF2-40B4-BE49-F238E27FC236}">
                  <a16:creationId xmlns:a16="http://schemas.microsoft.com/office/drawing/2014/main" id="{3D7847B5-06DC-744F-AFA4-710C1C3AACDA}"/>
                </a:ext>
              </a:extLst>
            </p:cNvPr>
            <p:cNvSpPr>
              <a:spLocks noChangeShapeType="1"/>
            </p:cNvSpPr>
            <p:nvPr/>
          </p:nvSpPr>
          <p:spPr bwMode="auto">
            <a:xfrm flipV="1">
              <a:off x="1984" y="2787"/>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Text Box 51">
              <a:extLst>
                <a:ext uri="{FF2B5EF4-FFF2-40B4-BE49-F238E27FC236}">
                  <a16:creationId xmlns:a16="http://schemas.microsoft.com/office/drawing/2014/main" id="{DDCF4509-5098-514D-8D40-9FA4EA41780D}"/>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options (if any)</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3" name="Group 56">
            <a:extLst>
              <a:ext uri="{FF2B5EF4-FFF2-40B4-BE49-F238E27FC236}">
                <a16:creationId xmlns:a16="http://schemas.microsoft.com/office/drawing/2014/main" id="{F46ED7D0-3A4C-C74F-A2AF-2F28546928AE}"/>
              </a:ext>
            </a:extLst>
          </p:cNvPr>
          <p:cNvGrpSpPr>
            <a:grpSpLocks/>
          </p:cNvGrpSpPr>
          <p:nvPr/>
        </p:nvGrpSpPr>
        <p:grpSpPr bwMode="auto">
          <a:xfrm>
            <a:off x="1064770" y="1650761"/>
            <a:ext cx="3598863" cy="369886"/>
            <a:chOff x="-198" y="851"/>
            <a:chExt cx="2267" cy="233"/>
          </a:xfrm>
        </p:grpSpPr>
        <p:sp>
          <p:nvSpPr>
            <p:cNvPr id="154" name="Text Box 20">
              <a:extLst>
                <a:ext uri="{FF2B5EF4-FFF2-40B4-BE49-F238E27FC236}">
                  <a16:creationId xmlns:a16="http://schemas.microsoft.com/office/drawing/2014/main" id="{DD501FF6-E28D-E740-B77A-CD4A3210C2D5}"/>
                </a:ext>
              </a:extLst>
            </p:cNvPr>
            <p:cNvSpPr txBox="1">
              <a:spLocks noChangeArrowheads="1"/>
            </p:cNvSpPr>
            <p:nvPr/>
          </p:nvSpPr>
          <p:spPr bwMode="auto">
            <a:xfrm>
              <a:off x="-198" y="851"/>
              <a:ext cx="1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IP protocol version number</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Line 23">
              <a:extLst>
                <a:ext uri="{FF2B5EF4-FFF2-40B4-BE49-F238E27FC236}">
                  <a16:creationId xmlns:a16="http://schemas.microsoft.com/office/drawing/2014/main" id="{F85B0816-D21B-CB47-8C66-E05D0680EC83}"/>
                </a:ext>
              </a:extLst>
            </p:cNvPr>
            <p:cNvSpPr>
              <a:spLocks noChangeShapeType="1"/>
            </p:cNvSpPr>
            <p:nvPr/>
          </p:nvSpPr>
          <p:spPr bwMode="auto">
            <a:xfrm flipV="1">
              <a:off x="1740" y="996"/>
              <a:ext cx="3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6" name="Group 57">
            <a:extLst>
              <a:ext uri="{FF2B5EF4-FFF2-40B4-BE49-F238E27FC236}">
                <a16:creationId xmlns:a16="http://schemas.microsoft.com/office/drawing/2014/main" id="{09D76537-7447-BC4F-803B-D699F93DFDEB}"/>
              </a:ext>
            </a:extLst>
          </p:cNvPr>
          <p:cNvGrpSpPr>
            <a:grpSpLocks/>
          </p:cNvGrpSpPr>
          <p:nvPr/>
        </p:nvGrpSpPr>
        <p:grpSpPr bwMode="auto">
          <a:xfrm>
            <a:off x="1228282" y="2004782"/>
            <a:ext cx="3817939" cy="369888"/>
            <a:chOff x="-95" y="1074"/>
            <a:chExt cx="2405" cy="233"/>
          </a:xfrm>
        </p:grpSpPr>
        <p:sp>
          <p:nvSpPr>
            <p:cNvPr id="157" name="Text Box 21">
              <a:extLst>
                <a:ext uri="{FF2B5EF4-FFF2-40B4-BE49-F238E27FC236}">
                  <a16:creationId xmlns:a16="http://schemas.microsoft.com/office/drawing/2014/main" id="{6BB3B2E4-B494-8F48-ADC1-00DA5E9C53C6}"/>
                </a:ext>
              </a:extLst>
            </p:cNvPr>
            <p:cNvSpPr txBox="1">
              <a:spLocks noChangeArrowheads="1"/>
            </p:cNvSpPr>
            <p:nvPr/>
          </p:nvSpPr>
          <p:spPr bwMode="auto">
            <a:xfrm>
              <a:off x="-95" y="1074"/>
              <a:ext cx="18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 length(bytes)</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Line 24">
              <a:extLst>
                <a:ext uri="{FF2B5EF4-FFF2-40B4-BE49-F238E27FC236}">
                  <a16:creationId xmlns:a16="http://schemas.microsoft.com/office/drawing/2014/main" id="{706E58AF-5939-4644-8ECF-E13603BC22AD}"/>
                </a:ext>
              </a:extLst>
            </p:cNvPr>
            <p:cNvSpPr>
              <a:spLocks noChangeShapeType="1"/>
            </p:cNvSpPr>
            <p:nvPr/>
          </p:nvSpPr>
          <p:spPr bwMode="auto">
            <a:xfrm flipV="1">
              <a:off x="1748" y="1184"/>
              <a:ext cx="562"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9" name="Group 60">
            <a:extLst>
              <a:ext uri="{FF2B5EF4-FFF2-40B4-BE49-F238E27FC236}">
                <a16:creationId xmlns:a16="http://schemas.microsoft.com/office/drawing/2014/main" id="{4258D741-EF03-AB43-8674-1FF314406AE4}"/>
              </a:ext>
            </a:extLst>
          </p:cNvPr>
          <p:cNvGrpSpPr>
            <a:grpSpLocks/>
          </p:cNvGrpSpPr>
          <p:nvPr/>
        </p:nvGrpSpPr>
        <p:grpSpPr bwMode="auto">
          <a:xfrm>
            <a:off x="151955" y="3111541"/>
            <a:ext cx="5535615" cy="1247776"/>
            <a:chOff x="-773" y="1434"/>
            <a:chExt cx="3487" cy="786"/>
          </a:xfrm>
        </p:grpSpPr>
        <p:sp>
          <p:nvSpPr>
            <p:cNvPr id="160" name="Text Box 27">
              <a:extLst>
                <a:ext uri="{FF2B5EF4-FFF2-40B4-BE49-F238E27FC236}">
                  <a16:creationId xmlns:a16="http://schemas.microsoft.com/office/drawing/2014/main" id="{2ABE1009-3567-E94C-9ECA-3B9CCF763210}"/>
                </a:ext>
              </a:extLst>
            </p:cNvPr>
            <p:cNvSpPr txBox="1">
              <a:spLocks noChangeArrowheads="1"/>
            </p:cNvSpPr>
            <p:nvPr/>
          </p:nvSpPr>
          <p:spPr bwMode="auto">
            <a:xfrm>
              <a:off x="-773" y="1987"/>
              <a:ext cx="25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 layer protocol </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TCP or UDP)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1" name="Line 28">
              <a:extLst>
                <a:ext uri="{FF2B5EF4-FFF2-40B4-BE49-F238E27FC236}">
                  <a16:creationId xmlns:a16="http://schemas.microsoft.com/office/drawing/2014/main" id="{5458F48E-33B1-F14C-AC20-E862C9526956}"/>
                </a:ext>
              </a:extLst>
            </p:cNvPr>
            <p:cNvSpPr>
              <a:spLocks noChangeShapeType="1"/>
            </p:cNvSpPr>
            <p:nvPr/>
          </p:nvSpPr>
          <p:spPr bwMode="auto">
            <a:xfrm flipV="1">
              <a:off x="1766" y="1434"/>
              <a:ext cx="948" cy="67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2" name="Group 61">
            <a:extLst>
              <a:ext uri="{FF2B5EF4-FFF2-40B4-BE49-F238E27FC236}">
                <a16:creationId xmlns:a16="http://schemas.microsoft.com/office/drawing/2014/main" id="{CACE9B0D-62D6-B34E-89A0-4E0AFCF2C3B2}"/>
              </a:ext>
            </a:extLst>
          </p:cNvPr>
          <p:cNvGrpSpPr>
            <a:grpSpLocks/>
          </p:cNvGrpSpPr>
          <p:nvPr/>
        </p:nvGrpSpPr>
        <p:grpSpPr bwMode="auto">
          <a:xfrm>
            <a:off x="8102158" y="1652352"/>
            <a:ext cx="2322512" cy="641350"/>
            <a:chOff x="4235" y="852"/>
            <a:chExt cx="1463" cy="404"/>
          </a:xfrm>
        </p:grpSpPr>
        <p:sp>
          <p:nvSpPr>
            <p:cNvPr id="163" name="Text Box 26">
              <a:extLst>
                <a:ext uri="{FF2B5EF4-FFF2-40B4-BE49-F238E27FC236}">
                  <a16:creationId xmlns:a16="http://schemas.microsoft.com/office/drawing/2014/main" id="{30E427B3-A5A5-4D4F-B92F-565A16BD627D}"/>
                </a:ext>
              </a:extLst>
            </p:cNvPr>
            <p:cNvSpPr txBox="1">
              <a:spLocks noChangeArrowheads="1"/>
            </p:cNvSpPr>
            <p:nvPr/>
          </p:nvSpPr>
          <p:spPr bwMode="auto">
            <a:xfrm>
              <a:off x="4662" y="852"/>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total datagram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 (bytes)</a:t>
              </a:r>
            </a:p>
          </p:txBody>
        </p:sp>
        <p:sp>
          <p:nvSpPr>
            <p:cNvPr id="164" name="Line 30">
              <a:extLst>
                <a:ext uri="{FF2B5EF4-FFF2-40B4-BE49-F238E27FC236}">
                  <a16:creationId xmlns:a16="http://schemas.microsoft.com/office/drawing/2014/main" id="{3AF47488-1011-A848-99D2-FC6016C55C06}"/>
                </a:ext>
              </a:extLst>
            </p:cNvPr>
            <p:cNvSpPr>
              <a:spLocks noChangeShapeType="1"/>
            </p:cNvSpPr>
            <p:nvPr/>
          </p:nvSpPr>
          <p:spPr bwMode="auto">
            <a:xfrm flipH="1">
              <a:off x="4235" y="1149"/>
              <a:ext cx="4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5" name="Group 58">
            <a:extLst>
              <a:ext uri="{FF2B5EF4-FFF2-40B4-BE49-F238E27FC236}">
                <a16:creationId xmlns:a16="http://schemas.microsoft.com/office/drawing/2014/main" id="{48A836F1-05EC-DE4D-B1B8-1C5131E8EA97}"/>
              </a:ext>
            </a:extLst>
          </p:cNvPr>
          <p:cNvGrpSpPr>
            <a:grpSpLocks/>
          </p:cNvGrpSpPr>
          <p:nvPr/>
        </p:nvGrpSpPr>
        <p:grpSpPr bwMode="auto">
          <a:xfrm>
            <a:off x="2323661" y="2060348"/>
            <a:ext cx="3378202" cy="1452568"/>
            <a:chOff x="595" y="1109"/>
            <a:chExt cx="2128" cy="915"/>
          </a:xfrm>
        </p:grpSpPr>
        <p:sp>
          <p:nvSpPr>
            <p:cNvPr id="166" name="Text Box 35">
              <a:extLst>
                <a:ext uri="{FF2B5EF4-FFF2-40B4-BE49-F238E27FC236}">
                  <a16:creationId xmlns:a16="http://schemas.microsoft.com/office/drawing/2014/main" id="{30EE02F6-A328-8D46-8C08-639ED0208690}"/>
                </a:ext>
              </a:extLst>
            </p:cNvPr>
            <p:cNvSpPr txBox="1">
              <a:spLocks noChangeArrowheads="1"/>
            </p:cNvSpPr>
            <p:nvPr/>
          </p:nvSpPr>
          <p:spPr bwMode="auto">
            <a:xfrm>
              <a:off x="595" y="1307"/>
              <a:ext cx="12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 service:</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diffserv (0:5)</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ECN (6:7)</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36">
              <a:extLst>
                <a:ext uri="{FF2B5EF4-FFF2-40B4-BE49-F238E27FC236}">
                  <a16:creationId xmlns:a16="http://schemas.microsoft.com/office/drawing/2014/main" id="{F3ABE1B3-92EF-EE40-8416-0B8D319EE942}"/>
                </a:ext>
              </a:extLst>
            </p:cNvPr>
            <p:cNvSpPr>
              <a:spLocks noChangeShapeType="1"/>
            </p:cNvSpPr>
            <p:nvPr/>
          </p:nvSpPr>
          <p:spPr bwMode="auto">
            <a:xfrm flipV="1">
              <a:off x="1746" y="1109"/>
              <a:ext cx="977" cy="32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8" name="Group 62">
            <a:extLst>
              <a:ext uri="{FF2B5EF4-FFF2-40B4-BE49-F238E27FC236}">
                <a16:creationId xmlns:a16="http://schemas.microsoft.com/office/drawing/2014/main" id="{4087126E-9476-2B47-BE4F-7A42B99BC7FE}"/>
              </a:ext>
            </a:extLst>
          </p:cNvPr>
          <p:cNvGrpSpPr>
            <a:grpSpLocks/>
          </p:cNvGrpSpPr>
          <p:nvPr/>
        </p:nvGrpSpPr>
        <p:grpSpPr bwMode="auto">
          <a:xfrm>
            <a:off x="6330509" y="2273066"/>
            <a:ext cx="4110038" cy="646113"/>
            <a:chOff x="3119" y="1243"/>
            <a:chExt cx="2589" cy="407"/>
          </a:xfrm>
        </p:grpSpPr>
        <p:sp>
          <p:nvSpPr>
            <p:cNvPr id="169" name="Text Box 25">
              <a:extLst>
                <a:ext uri="{FF2B5EF4-FFF2-40B4-BE49-F238E27FC236}">
                  <a16:creationId xmlns:a16="http://schemas.microsoft.com/office/drawing/2014/main" id="{512E3B71-E3FC-D34A-9DEC-E65FCBAE37BC}"/>
                </a:ext>
              </a:extLst>
            </p:cNvPr>
            <p:cNvSpPr txBox="1">
              <a:spLocks noChangeArrowheads="1"/>
            </p:cNvSpPr>
            <p:nvPr/>
          </p:nvSpPr>
          <p:spPr bwMode="auto">
            <a:xfrm>
              <a:off x="4663" y="1243"/>
              <a:ext cx="104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reassembly</a:t>
              </a:r>
            </a:p>
          </p:txBody>
        </p:sp>
        <p:sp>
          <p:nvSpPr>
            <p:cNvPr id="170" name="Line 29">
              <a:extLst>
                <a:ext uri="{FF2B5EF4-FFF2-40B4-BE49-F238E27FC236}">
                  <a16:creationId xmlns:a16="http://schemas.microsoft.com/office/drawing/2014/main" id="{82BB5C8E-99D8-AB4F-812C-C8887D1E1E10}"/>
                </a:ext>
              </a:extLst>
            </p:cNvPr>
            <p:cNvSpPr>
              <a:spLocks noChangeShapeType="1"/>
            </p:cNvSpPr>
            <p:nvPr/>
          </p:nvSpPr>
          <p:spPr bwMode="auto">
            <a:xfrm flipH="1">
              <a:off x="3443" y="1358"/>
              <a:ext cx="1228" cy="1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1" name="Line 41">
              <a:extLst>
                <a:ext uri="{FF2B5EF4-FFF2-40B4-BE49-F238E27FC236}">
                  <a16:creationId xmlns:a16="http://schemas.microsoft.com/office/drawing/2014/main" id="{179D4ED7-D84C-2F4C-8903-32B5F0AEECE1}"/>
                </a:ext>
              </a:extLst>
            </p:cNvPr>
            <p:cNvSpPr>
              <a:spLocks noChangeShapeType="1"/>
            </p:cNvSpPr>
            <p:nvPr/>
          </p:nvSpPr>
          <p:spPr bwMode="auto">
            <a:xfrm flipH="1" flipV="1">
              <a:off x="4301" y="1349"/>
              <a:ext cx="381" cy="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42">
              <a:extLst>
                <a:ext uri="{FF2B5EF4-FFF2-40B4-BE49-F238E27FC236}">
                  <a16:creationId xmlns:a16="http://schemas.microsoft.com/office/drawing/2014/main" id="{E9410A24-EBCE-C541-89FB-7277C9EF1BCD}"/>
                </a:ext>
              </a:extLst>
            </p:cNvPr>
            <p:cNvSpPr>
              <a:spLocks noChangeShapeType="1"/>
            </p:cNvSpPr>
            <p:nvPr/>
          </p:nvSpPr>
          <p:spPr bwMode="auto">
            <a:xfrm flipH="1">
              <a:off x="3119" y="1354"/>
              <a:ext cx="1555" cy="103"/>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73" name="Group 59">
            <a:extLst>
              <a:ext uri="{FF2B5EF4-FFF2-40B4-BE49-F238E27FC236}">
                <a16:creationId xmlns:a16="http://schemas.microsoft.com/office/drawing/2014/main" id="{F3E5E860-E3FA-1043-A7CA-31E59409DB3B}"/>
              </a:ext>
            </a:extLst>
          </p:cNvPr>
          <p:cNvGrpSpPr>
            <a:grpSpLocks/>
          </p:cNvGrpSpPr>
          <p:nvPr/>
        </p:nvGrpSpPr>
        <p:grpSpPr bwMode="auto">
          <a:xfrm>
            <a:off x="786919" y="3200477"/>
            <a:ext cx="3975103" cy="723900"/>
            <a:chOff x="-366" y="1483"/>
            <a:chExt cx="2504" cy="456"/>
          </a:xfrm>
        </p:grpSpPr>
        <p:sp>
          <p:nvSpPr>
            <p:cNvPr id="174" name="Text Box 22">
              <a:extLst>
                <a:ext uri="{FF2B5EF4-FFF2-40B4-BE49-F238E27FC236}">
                  <a16:creationId xmlns:a16="http://schemas.microsoft.com/office/drawing/2014/main" id="{F3BCF68C-C9A4-A848-9F65-D9DA862AA831}"/>
                </a:ext>
              </a:extLst>
            </p:cNvPr>
            <p:cNvSpPr txBox="1">
              <a:spLocks noChangeArrowheads="1"/>
            </p:cNvSpPr>
            <p:nvPr/>
          </p:nvSpPr>
          <p:spPr bwMode="auto">
            <a:xfrm>
              <a:off x="-366" y="1551"/>
              <a:ext cx="214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TTL: remaining  max hops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(decremented at each router)</a:t>
              </a:r>
            </a:p>
          </p:txBody>
        </p:sp>
        <p:sp>
          <p:nvSpPr>
            <p:cNvPr id="175" name="Line 48">
              <a:extLst>
                <a:ext uri="{FF2B5EF4-FFF2-40B4-BE49-F238E27FC236}">
                  <a16:creationId xmlns:a16="http://schemas.microsoft.com/office/drawing/2014/main" id="{E8C2FC41-FC21-EB4A-81CC-6A4E388FF3AA}"/>
                </a:ext>
              </a:extLst>
            </p:cNvPr>
            <p:cNvSpPr>
              <a:spLocks noChangeShapeType="1"/>
            </p:cNvSpPr>
            <p:nvPr/>
          </p:nvSpPr>
          <p:spPr bwMode="auto">
            <a:xfrm flipV="1">
              <a:off x="1753" y="1483"/>
              <a:ext cx="385" cy="2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10A5FB9C-8877-CF48-9B4B-0001510B0996}"/>
              </a:ext>
            </a:extLst>
          </p:cNvPr>
          <p:cNvGrpSpPr/>
          <p:nvPr/>
        </p:nvGrpSpPr>
        <p:grpSpPr>
          <a:xfrm>
            <a:off x="1134317" y="4446414"/>
            <a:ext cx="2823045" cy="2083632"/>
            <a:chOff x="419725" y="4467070"/>
            <a:chExt cx="2823045" cy="2083632"/>
          </a:xfrm>
        </p:grpSpPr>
        <p:sp>
          <p:nvSpPr>
            <p:cNvPr id="179" name="Rectangle 54">
              <a:extLst>
                <a:ext uri="{FF2B5EF4-FFF2-40B4-BE49-F238E27FC236}">
                  <a16:creationId xmlns:a16="http://schemas.microsoft.com/office/drawing/2014/main" id="{F3422680-BA18-B141-8049-75179551BB0C}"/>
                </a:ext>
              </a:extLst>
            </p:cNvPr>
            <p:cNvSpPr>
              <a:spLocks noChangeArrowheads="1"/>
            </p:cNvSpPr>
            <p:nvPr/>
          </p:nvSpPr>
          <p:spPr bwMode="auto">
            <a:xfrm>
              <a:off x="437293" y="4954788"/>
              <a:ext cx="2805477" cy="14654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TCP</a:t>
              </a:r>
            </a:p>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IP</a:t>
              </a:r>
            </a:p>
            <a:p>
              <a:pPr marL="342900" marR="0" lvl="0" indent="-223838" algn="l" defTabSz="914400" rtl="0" eaLnBrk="0" fontAlgn="base" latinLnBrk="0" hangingPunct="0">
                <a:lnSpc>
                  <a:spcPct val="9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40 bytes + app layer overhead for TCP+IP</a:t>
              </a:r>
            </a:p>
          </p:txBody>
        </p:sp>
        <p:sp>
          <p:nvSpPr>
            <p:cNvPr id="2" name="Rectangle 1">
              <a:extLst>
                <a:ext uri="{FF2B5EF4-FFF2-40B4-BE49-F238E27FC236}">
                  <a16:creationId xmlns:a16="http://schemas.microsoft.com/office/drawing/2014/main" id="{A5B2B29C-1437-FE43-B7BB-737B9DE7CB08}"/>
                </a:ext>
              </a:extLst>
            </p:cNvPr>
            <p:cNvSpPr/>
            <p:nvPr/>
          </p:nvSpPr>
          <p:spPr>
            <a:xfrm>
              <a:off x="419725" y="4751882"/>
              <a:ext cx="2683239" cy="179882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7067E8-C930-4E4E-82B1-DB76C7299991}"/>
                </a:ext>
              </a:extLst>
            </p:cNvPr>
            <p:cNvSpPr txBox="1"/>
            <p:nvPr/>
          </p:nvSpPr>
          <p:spPr>
            <a:xfrm>
              <a:off x="599607" y="4467070"/>
              <a:ext cx="156132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overhead</a:t>
              </a:r>
            </a:p>
          </p:txBody>
        </p:sp>
      </p:grpSp>
      <p:grpSp>
        <p:nvGrpSpPr>
          <p:cNvPr id="9" name="Group 8">
            <a:extLst>
              <a:ext uri="{FF2B5EF4-FFF2-40B4-BE49-F238E27FC236}">
                <a16:creationId xmlns:a16="http://schemas.microsoft.com/office/drawing/2014/main" id="{B25CB83E-CD83-0142-A8BA-DD13CD2B40A6}"/>
              </a:ext>
            </a:extLst>
          </p:cNvPr>
          <p:cNvGrpSpPr/>
          <p:nvPr/>
        </p:nvGrpSpPr>
        <p:grpSpPr>
          <a:xfrm>
            <a:off x="7719934" y="4348085"/>
            <a:ext cx="3971903" cy="646113"/>
            <a:chOff x="7719934" y="4348085"/>
            <a:chExt cx="3971903" cy="646113"/>
          </a:xfrm>
        </p:grpSpPr>
        <p:sp>
          <p:nvSpPr>
            <p:cNvPr id="177" name="Text Box 52">
              <a:extLst>
                <a:ext uri="{FF2B5EF4-FFF2-40B4-BE49-F238E27FC236}">
                  <a16:creationId xmlns:a16="http://schemas.microsoft.com/office/drawing/2014/main" id="{BF8FA8D1-8EB5-EC42-B60C-8F8686E922DD}"/>
                </a:ext>
              </a:extLst>
            </p:cNvPr>
            <p:cNvSpPr txBox="1">
              <a:spLocks noChangeArrowheads="1"/>
            </p:cNvSpPr>
            <p:nvPr/>
          </p:nvSpPr>
          <p:spPr bwMode="auto">
            <a:xfrm>
              <a:off x="8778774" y="4348085"/>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timestamp, record route taken</a:t>
              </a:r>
            </a:p>
          </p:txBody>
        </p:sp>
        <p:cxnSp>
          <p:nvCxnSpPr>
            <p:cNvPr id="8" name="Straight Connector 7">
              <a:extLst>
                <a:ext uri="{FF2B5EF4-FFF2-40B4-BE49-F238E27FC236}">
                  <a16:creationId xmlns:a16="http://schemas.microsoft.com/office/drawing/2014/main" id="{A07119CE-E347-CD4F-96FC-B870BFBD3116}"/>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E02EBEC-D750-1C46-BDD3-4EC55628DEFF}"/>
              </a:ext>
            </a:extLst>
          </p:cNvPr>
          <p:cNvGrpSpPr/>
          <p:nvPr/>
        </p:nvGrpSpPr>
        <p:grpSpPr>
          <a:xfrm>
            <a:off x="7739650" y="3384606"/>
            <a:ext cx="3971903" cy="369332"/>
            <a:chOff x="7719934" y="4348085"/>
            <a:chExt cx="3971903" cy="369332"/>
          </a:xfrm>
        </p:grpSpPr>
        <p:sp>
          <p:nvSpPr>
            <p:cNvPr id="67" name="Text Box 52">
              <a:extLst>
                <a:ext uri="{FF2B5EF4-FFF2-40B4-BE49-F238E27FC236}">
                  <a16:creationId xmlns:a16="http://schemas.microsoft.com/office/drawing/2014/main" id="{3CBC8EE1-4E86-AC49-A4AC-FB712E2BE141}"/>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source IP address</a:t>
              </a:r>
            </a:p>
          </p:txBody>
        </p:sp>
        <p:cxnSp>
          <p:nvCxnSpPr>
            <p:cNvPr id="68" name="Straight Connector 67">
              <a:extLst>
                <a:ext uri="{FF2B5EF4-FFF2-40B4-BE49-F238E27FC236}">
                  <a16:creationId xmlns:a16="http://schemas.microsoft.com/office/drawing/2014/main" id="{8DD646F6-F588-FB47-AA50-B7AAB81C8AE9}"/>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D96639F-797D-284B-91E2-801FDB799E1D}"/>
              </a:ext>
            </a:extLst>
          </p:cNvPr>
          <p:cNvGrpSpPr/>
          <p:nvPr/>
        </p:nvGrpSpPr>
        <p:grpSpPr>
          <a:xfrm>
            <a:off x="7721569" y="3862471"/>
            <a:ext cx="4181130" cy="369332"/>
            <a:chOff x="7719934" y="4348085"/>
            <a:chExt cx="4181130" cy="369332"/>
          </a:xfrm>
        </p:grpSpPr>
        <p:sp>
          <p:nvSpPr>
            <p:cNvPr id="70" name="Text Box 52">
              <a:extLst>
                <a:ext uri="{FF2B5EF4-FFF2-40B4-BE49-F238E27FC236}">
                  <a16:creationId xmlns:a16="http://schemas.microsoft.com/office/drawing/2014/main" id="{E0B8AC9F-9175-CD46-93B6-7B6E6B487849}"/>
                </a:ext>
              </a:extLst>
            </p:cNvPr>
            <p:cNvSpPr txBox="1">
              <a:spLocks noChangeArrowheads="1"/>
            </p:cNvSpPr>
            <p:nvPr/>
          </p:nvSpPr>
          <p:spPr bwMode="auto">
            <a:xfrm>
              <a:off x="8778774" y="4348085"/>
              <a:ext cx="3122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destination IP address</a:t>
              </a:r>
            </a:p>
          </p:txBody>
        </p:sp>
        <p:cxnSp>
          <p:nvCxnSpPr>
            <p:cNvPr id="71" name="Straight Connector 70">
              <a:extLst>
                <a:ext uri="{FF2B5EF4-FFF2-40B4-BE49-F238E27FC236}">
                  <a16:creationId xmlns:a16="http://schemas.microsoft.com/office/drawing/2014/main" id="{4120CCDA-7A8F-1344-9A9B-52EEE045034B}"/>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E74BE6E-3A51-9848-A524-4B01A8AE7030}"/>
              </a:ext>
            </a:extLst>
          </p:cNvPr>
          <p:cNvGrpSpPr/>
          <p:nvPr/>
        </p:nvGrpSpPr>
        <p:grpSpPr>
          <a:xfrm>
            <a:off x="7737066" y="2920899"/>
            <a:ext cx="3971903" cy="369332"/>
            <a:chOff x="7719934" y="4348085"/>
            <a:chExt cx="3971903" cy="369332"/>
          </a:xfrm>
        </p:grpSpPr>
        <p:sp>
          <p:nvSpPr>
            <p:cNvPr id="73" name="Text Box 52">
              <a:extLst>
                <a:ext uri="{FF2B5EF4-FFF2-40B4-BE49-F238E27FC236}">
                  <a16:creationId xmlns:a16="http://schemas.microsoft.com/office/drawing/2014/main" id="{A7B0ED1A-7B94-1F43-8F94-529E2D993741}"/>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 checksum</a:t>
              </a:r>
            </a:p>
          </p:txBody>
        </p:sp>
        <p:cxnSp>
          <p:nvCxnSpPr>
            <p:cNvPr id="74" name="Straight Connector 73">
              <a:extLst>
                <a:ext uri="{FF2B5EF4-FFF2-40B4-BE49-F238E27FC236}">
                  <a16:creationId xmlns:a16="http://schemas.microsoft.com/office/drawing/2014/main" id="{FD6BF316-20F5-9D47-88E4-912E1DFB3A16}"/>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FEAE828-7047-3147-A47C-B181088247F3}"/>
              </a:ext>
            </a:extLst>
          </p:cNvPr>
          <p:cNvGrpSpPr/>
          <p:nvPr/>
        </p:nvGrpSpPr>
        <p:grpSpPr>
          <a:xfrm>
            <a:off x="8948060" y="1758043"/>
            <a:ext cx="2808718" cy="4833257"/>
            <a:chOff x="9209324" y="1834243"/>
            <a:chExt cx="2808718" cy="4833257"/>
          </a:xfrm>
        </p:grpSpPr>
        <p:cxnSp>
          <p:nvCxnSpPr>
            <p:cNvPr id="75" name="Straight Arrow Connector 74">
              <a:extLst>
                <a:ext uri="{FF2B5EF4-FFF2-40B4-BE49-F238E27FC236}">
                  <a16:creationId xmlns:a16="http://schemas.microsoft.com/office/drawing/2014/main" id="{A63DAC61-3FDE-8840-9F16-FD8E18BF0966}"/>
                </a:ext>
              </a:extLst>
            </p:cNvPr>
            <p:cNvCxnSpPr/>
            <p:nvPr/>
          </p:nvCxnSpPr>
          <p:spPr>
            <a:xfrm>
              <a:off x="11097988" y="1834243"/>
              <a:ext cx="0" cy="4833257"/>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5FB8E8-CA23-894F-92FD-40ED972CF645}"/>
                </a:ext>
              </a:extLst>
            </p:cNvPr>
            <p:cNvCxnSpPr/>
            <p:nvPr/>
          </p:nvCxnSpPr>
          <p:spPr>
            <a:xfrm>
              <a:off x="10823536" y="1839686"/>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B2F5C4B-1186-4346-9A50-C9616F8D8E9F}"/>
                </a:ext>
              </a:extLst>
            </p:cNvPr>
            <p:cNvCxnSpPr/>
            <p:nvPr/>
          </p:nvCxnSpPr>
          <p:spPr>
            <a:xfrm>
              <a:off x="10828978" y="6645729"/>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FCABC9A-B0D4-C84D-B341-359EA25A99AD}"/>
                </a:ext>
              </a:extLst>
            </p:cNvPr>
            <p:cNvSpPr txBox="1"/>
            <p:nvPr/>
          </p:nvSpPr>
          <p:spPr>
            <a:xfrm>
              <a:off x="9209324" y="3788229"/>
              <a:ext cx="2808718" cy="64633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Maximum length: 64K bytes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Typically: 1500 bytes or less</a:t>
              </a:r>
            </a:p>
          </p:txBody>
        </p:sp>
      </p:grpSp>
    </p:spTree>
    <p:extLst>
      <p:ext uri="{BB962C8B-B14F-4D97-AF65-F5344CB8AC3E}">
        <p14:creationId xmlns:p14="http://schemas.microsoft.com/office/powerpoint/2010/main" val="39961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dissolve">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dissolv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dissolve">
                                      <p:cBhvr>
                                        <p:cTn id="30" dur="500"/>
                                        <p:tgtEl>
                                          <p:spTgt spid="16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dissolve">
                                      <p:cBhvr>
                                        <p:cTn id="35" dur="5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dissolve">
                                      <p:cBhvr>
                                        <p:cTn id="40" dur="500"/>
                                        <p:tgtEl>
                                          <p:spTgt spid="15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8"/>
                                        </p:tgtEl>
                                        <p:attrNameLst>
                                          <p:attrName>style.visibility</p:attrName>
                                        </p:attrNameLst>
                                      </p:cBhvr>
                                      <p:to>
                                        <p:strVal val="visible"/>
                                      </p:to>
                                    </p:set>
                                    <p:animEffect transition="in" filter="dissolve">
                                      <p:cBhvr>
                                        <p:cTn id="45" dur="500"/>
                                        <p:tgtEl>
                                          <p:spTgt spid="16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dissolv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dissolv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670C-1569-EB4C-B057-2F171439F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F7F17-2AA8-D4D1-D27D-9A723C22A48F}"/>
              </a:ext>
            </a:extLst>
          </p:cNvPr>
          <p:cNvSpPr>
            <a:spLocks noGrp="1"/>
          </p:cNvSpPr>
          <p:nvPr>
            <p:ph type="title"/>
          </p:nvPr>
        </p:nvSpPr>
        <p:spPr/>
        <p:txBody>
          <a:bodyPr/>
          <a:lstStyle/>
          <a:p>
            <a:r>
              <a:rPr lang="en-US" dirty="0">
                <a:cs typeface="Calibri" panose="020F0502020204030204" pitchFamily="34" charset="0"/>
              </a:rPr>
              <a:t>Network Layer in the Internet</a:t>
            </a:r>
            <a:endParaRPr lang="en-US" dirty="0"/>
          </a:p>
        </p:txBody>
      </p:sp>
      <p:sp>
        <p:nvSpPr>
          <p:cNvPr id="3" name="Content Placeholder 2">
            <a:extLst>
              <a:ext uri="{FF2B5EF4-FFF2-40B4-BE49-F238E27FC236}">
                <a16:creationId xmlns:a16="http://schemas.microsoft.com/office/drawing/2014/main" id="{506D505D-F79A-4C5C-EA08-B6342408B6CA}"/>
              </a:ext>
            </a:extLst>
          </p:cNvPr>
          <p:cNvSpPr>
            <a:spLocks noGrp="1"/>
          </p:cNvSpPr>
          <p:nvPr>
            <p:ph sz="half" idx="1"/>
          </p:nvPr>
        </p:nvSpPr>
        <p:spPr>
          <a:xfrm>
            <a:off x="838200" y="1572572"/>
            <a:ext cx="5610225" cy="4482787"/>
          </a:xfrm>
        </p:spPr>
        <p:txBody>
          <a:bodyPr>
            <a:normAutofit/>
          </a:bodyPr>
          <a:lstStyle/>
          <a:p>
            <a:pPr marL="342900" indent="-212725">
              <a:buFont typeface="Wingdings" charset="2"/>
              <a:buChar char="§"/>
              <a:defRPr/>
            </a:pPr>
            <a:r>
              <a:rPr lang="en-US" sz="3200" dirty="0"/>
              <a:t>The Internet Protocol (IP)</a:t>
            </a:r>
          </a:p>
          <a:p>
            <a:pPr lvl="1">
              <a:buFont typeface="Arial"/>
              <a:buChar char="•"/>
              <a:defRPr/>
            </a:pPr>
            <a:r>
              <a:rPr lang="en-US" sz="2800" u="sng" dirty="0"/>
              <a:t>Datagram format</a:t>
            </a:r>
          </a:p>
          <a:p>
            <a:pPr lvl="1">
              <a:buFont typeface="Arial"/>
              <a:buChar char="•"/>
              <a:defRPr/>
            </a:pPr>
            <a:r>
              <a:rPr lang="en-US" sz="2800" u="sng" dirty="0"/>
              <a:t>Addressing</a:t>
            </a:r>
          </a:p>
          <a:p>
            <a:pPr lvl="1">
              <a:buFont typeface="Arial"/>
              <a:buChar char="•"/>
              <a:defRPr/>
            </a:pPr>
            <a:r>
              <a:rPr lang="en-US" sz="2800" dirty="0"/>
              <a:t>Network address translation</a:t>
            </a:r>
          </a:p>
          <a:p>
            <a:pPr lvl="1">
              <a:buFont typeface="Arial"/>
              <a:buChar char="•"/>
              <a:defRPr/>
            </a:pPr>
            <a:r>
              <a:rPr lang="en-US" sz="2800" dirty="0"/>
              <a:t>IPv6 </a:t>
            </a:r>
          </a:p>
          <a:p>
            <a:pPr>
              <a:buFont typeface="Arial"/>
              <a:buChar char="•"/>
              <a:defRPr/>
            </a:pPr>
            <a:r>
              <a:rPr lang="en-US" sz="3200" dirty="0">
                <a:solidFill>
                  <a:schemeClr val="bg1">
                    <a:lumMod val="50000"/>
                  </a:schemeClr>
                </a:solidFill>
              </a:rPr>
              <a:t>Internet Routing</a:t>
            </a:r>
          </a:p>
          <a:p>
            <a:pPr>
              <a:buFont typeface="Arial"/>
              <a:buChar char="•"/>
              <a:defRPr/>
            </a:pPr>
            <a:r>
              <a:rPr lang="en-US" sz="3200" dirty="0">
                <a:solidFill>
                  <a:schemeClr val="bg1">
                    <a:lumMod val="50000"/>
                  </a:schemeClr>
                </a:solidFill>
              </a:rPr>
              <a:t>Internet Forwarding</a:t>
            </a:r>
          </a:p>
          <a:p>
            <a:pPr marL="130175" indent="0">
              <a:buNone/>
            </a:pPr>
            <a:endParaRPr lang="en-US" dirty="0"/>
          </a:p>
        </p:txBody>
      </p:sp>
    </p:spTree>
    <p:extLst>
      <p:ext uri="{BB962C8B-B14F-4D97-AF65-F5344CB8AC3E}">
        <p14:creationId xmlns:p14="http://schemas.microsoft.com/office/powerpoint/2010/main" val="199187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72790" y="1409001"/>
            <a:ext cx="5557988" cy="4841896"/>
          </a:xfrm>
        </p:spPr>
        <p:txBody>
          <a:bodyPr>
            <a:normAutofit/>
          </a:bodyPr>
          <a:lstStyle/>
          <a:p>
            <a:pPr indent="-293688"/>
            <a:r>
              <a:rPr lang="en-US" altLang="en-US" sz="3200" dirty="0">
                <a:solidFill>
                  <a:srgbClr val="C00000"/>
                </a:solidFill>
                <a:ea typeface="ＭＳ Ｐゴシック" panose="020B0600070205080204" pitchFamily="34" charset="-128"/>
                <a:cs typeface="ＭＳ Ｐゴシック" panose="020B0600070205080204" pitchFamily="34" charset="-128"/>
              </a:rPr>
              <a:t>IP address:</a:t>
            </a:r>
            <a:r>
              <a:rPr lang="en-US" altLang="en-US" dirty="0">
                <a:solidFill>
                  <a:srgbClr val="C00000"/>
                </a:solidFill>
                <a:ea typeface="ＭＳ Ｐゴシック" panose="020B0600070205080204" pitchFamily="34" charset="-128"/>
                <a:cs typeface="ＭＳ Ｐゴシック" panose="020B0600070205080204" pitchFamily="34" charset="-128"/>
              </a:rPr>
              <a:t> </a:t>
            </a:r>
            <a:r>
              <a:rPr lang="en-US" altLang="en-US" dirty="0">
                <a:ea typeface="ＭＳ Ｐゴシック" panose="020B0600070205080204" pitchFamily="34" charset="-128"/>
                <a:cs typeface="ＭＳ Ｐゴシック" panose="020B0600070205080204" pitchFamily="34" charset="-128"/>
              </a:rPr>
              <a:t>32-bit identifier associated with each host or router </a:t>
            </a:r>
            <a:r>
              <a:rPr lang="en-US" altLang="en-US" i="1" dirty="0">
                <a:solidFill>
                  <a:srgbClr val="0000A3"/>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a:t>
            </a:r>
          </a:p>
          <a:p>
            <a:pPr indent="-293688"/>
            <a:r>
              <a:rPr lang="en-US" altLang="en-US" sz="3200" dirty="0">
                <a:solidFill>
                  <a:srgbClr val="CC0000"/>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connection between host/router and physical link</a:t>
            </a:r>
          </a:p>
          <a:p>
            <a:pPr marL="522288" lvl="1" indent="-298450"/>
            <a:r>
              <a:rPr lang="en-US" altLang="en-US" sz="2800" dirty="0">
                <a:ea typeface="ＭＳ Ｐゴシック" panose="020B0600070205080204" pitchFamily="34" charset="-128"/>
              </a:rPr>
              <a:t>router’</a:t>
            </a:r>
            <a:r>
              <a:rPr lang="en-US" altLang="ja-JP" sz="2800" dirty="0">
                <a:ea typeface="ＭＳ Ｐゴシック" panose="020B0600070205080204" pitchFamily="34" charset="-128"/>
              </a:rPr>
              <a:t>s typically have multiple interfaces</a:t>
            </a:r>
          </a:p>
          <a:p>
            <a:pPr marL="522288" lvl="1" indent="-298450"/>
            <a:r>
              <a:rPr lang="en-US" altLang="en-US" sz="2800" dirty="0">
                <a:ea typeface="ＭＳ Ｐゴシック" panose="020B0600070205080204" pitchFamily="34" charset="-128"/>
              </a:rPr>
              <a:t>host typically has one or two interfaces </a:t>
            </a:r>
            <a:r>
              <a:rPr lang="en-US" altLang="en-US" dirty="0">
                <a:ea typeface="ＭＳ Ｐゴシック" panose="020B0600070205080204" pitchFamily="34" charset="-128"/>
              </a:rPr>
              <a:t>(e.g., wired Ethernet, wireless 802.11)</a:t>
            </a:r>
          </a:p>
          <a:p>
            <a:pPr marL="298450" indent="0">
              <a:buNone/>
            </a:pPr>
            <a:endParaRPr lang="en-US" altLang="en-US" sz="3200" dirty="0">
              <a:ea typeface="ＭＳ Ｐゴシック" panose="020B0600070205080204" pitchFamily="34" charset="-128"/>
              <a:cs typeface="ＭＳ Ｐゴシック" panose="020B0600070205080204" pitchFamily="34" charset="-128"/>
            </a:endParaRP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introduction</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ED9023E0-376B-B146-94EA-438BC342A185}"/>
              </a:ext>
            </a:extLst>
          </p:cNvPr>
          <p:cNvGrpSpPr/>
          <p:nvPr/>
        </p:nvGrpSpPr>
        <p:grpSpPr>
          <a:xfrm>
            <a:off x="6858453" y="5763539"/>
            <a:ext cx="5043488" cy="947504"/>
            <a:chOff x="6727825" y="5192036"/>
            <a:chExt cx="5043488" cy="822325"/>
          </a:xfrm>
        </p:grpSpPr>
        <p:sp>
          <p:nvSpPr>
            <p:cNvPr id="96" name="Text Box 60">
              <a:extLst>
                <a:ext uri="{FF2B5EF4-FFF2-40B4-BE49-F238E27FC236}">
                  <a16:creationId xmlns:a16="http://schemas.microsoft.com/office/drawing/2014/main" id="{A066F6CC-B2A4-4A44-A6F3-7443C298B736}"/>
                </a:ext>
              </a:extLst>
            </p:cNvPr>
            <p:cNvSpPr txBox="1">
              <a:spLocks noChangeArrowheads="1"/>
            </p:cNvSpPr>
            <p:nvPr/>
          </p:nvSpPr>
          <p:spPr bwMode="auto">
            <a:xfrm>
              <a:off x="6727825" y="5192036"/>
              <a:ext cx="504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 = 11011111 00000001 00000001 00000001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7" name="Freeform 61">
              <a:extLst>
                <a:ext uri="{FF2B5EF4-FFF2-40B4-BE49-F238E27FC236}">
                  <a16:creationId xmlns:a16="http://schemas.microsoft.com/office/drawing/2014/main" id="{9A73E928-E5EB-C34D-88B7-58A021715CD5}"/>
                </a:ext>
              </a:extLst>
            </p:cNvPr>
            <p:cNvSpPr>
              <a:spLocks/>
            </p:cNvSpPr>
            <p:nvPr/>
          </p:nvSpPr>
          <p:spPr bwMode="auto">
            <a:xfrm>
              <a:off x="7905750" y="5447623"/>
              <a:ext cx="892175" cy="92075"/>
            </a:xfrm>
            <a:custGeom>
              <a:avLst/>
              <a:gdLst>
                <a:gd name="T0" fmla="*/ 0 w 562"/>
                <a:gd name="T1" fmla="*/ 0 h 58"/>
                <a:gd name="T2" fmla="*/ 0 w 562"/>
                <a:gd name="T3" fmla="*/ 2147483647 h 58"/>
                <a:gd name="T4" fmla="*/ 2147483647 w 562"/>
                <a:gd name="T5" fmla="*/ 2147483647 h 58"/>
                <a:gd name="T6" fmla="*/ 2147483647 w 562"/>
                <a:gd name="T7" fmla="*/ 2147483647 h 58"/>
                <a:gd name="T8" fmla="*/ 0 60000 65536"/>
                <a:gd name="T9" fmla="*/ 0 60000 65536"/>
                <a:gd name="T10" fmla="*/ 0 60000 65536"/>
                <a:gd name="T11" fmla="*/ 0 60000 65536"/>
                <a:gd name="T12" fmla="*/ 0 w 562"/>
                <a:gd name="T13" fmla="*/ 0 h 58"/>
                <a:gd name="T14" fmla="*/ 562 w 562"/>
                <a:gd name="T15" fmla="*/ 58 h 58"/>
              </a:gdLst>
              <a:ahLst/>
              <a:cxnLst>
                <a:cxn ang="T8">
                  <a:pos x="T0" y="T1"/>
                </a:cxn>
                <a:cxn ang="T9">
                  <a:pos x="T2" y="T3"/>
                </a:cxn>
                <a:cxn ang="T10">
                  <a:pos x="T4" y="T5"/>
                </a:cxn>
                <a:cxn ang="T11">
                  <a:pos x="T6" y="T7"/>
                </a:cxn>
              </a:cxnLst>
              <a:rect l="T12" t="T13" r="T14" b="T15"/>
              <a:pathLst>
                <a:path w="562" h="58">
                  <a:moveTo>
                    <a:pt x="0" y="0"/>
                  </a:moveTo>
                  <a:lnTo>
                    <a:pt x="0" y="58"/>
                  </a:lnTo>
                  <a:lnTo>
                    <a:pt x="562" y="58"/>
                  </a:lnTo>
                  <a:lnTo>
                    <a:pt x="562" y="16"/>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Freeform 62">
              <a:extLst>
                <a:ext uri="{FF2B5EF4-FFF2-40B4-BE49-F238E27FC236}">
                  <a16:creationId xmlns:a16="http://schemas.microsoft.com/office/drawing/2014/main" id="{6E3CCDCB-8017-6145-9139-4CD2DE6C43D8}"/>
                </a:ext>
              </a:extLst>
            </p:cNvPr>
            <p:cNvSpPr>
              <a:spLocks/>
            </p:cNvSpPr>
            <p:nvPr/>
          </p:nvSpPr>
          <p:spPr bwMode="auto">
            <a:xfrm>
              <a:off x="8867775" y="5466673"/>
              <a:ext cx="892175"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Freeform 63">
              <a:extLst>
                <a:ext uri="{FF2B5EF4-FFF2-40B4-BE49-F238E27FC236}">
                  <a16:creationId xmlns:a16="http://schemas.microsoft.com/office/drawing/2014/main" id="{4CAD5E46-231E-D24C-B38B-034B68E2C4E8}"/>
                </a:ext>
              </a:extLst>
            </p:cNvPr>
            <p:cNvSpPr>
              <a:spLocks/>
            </p:cNvSpPr>
            <p:nvPr/>
          </p:nvSpPr>
          <p:spPr bwMode="auto">
            <a:xfrm>
              <a:off x="9832975" y="5469848"/>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Freeform 64">
              <a:extLst>
                <a:ext uri="{FF2B5EF4-FFF2-40B4-BE49-F238E27FC236}">
                  <a16:creationId xmlns:a16="http://schemas.microsoft.com/office/drawing/2014/main" id="{B6CE1C10-59DE-0245-A89C-98BE0ADABA44}"/>
                </a:ext>
              </a:extLst>
            </p:cNvPr>
            <p:cNvSpPr>
              <a:spLocks/>
            </p:cNvSpPr>
            <p:nvPr/>
          </p:nvSpPr>
          <p:spPr bwMode="auto">
            <a:xfrm>
              <a:off x="10798175" y="5473023"/>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Text Box 65">
              <a:extLst>
                <a:ext uri="{FF2B5EF4-FFF2-40B4-BE49-F238E27FC236}">
                  <a16:creationId xmlns:a16="http://schemas.microsoft.com/office/drawing/2014/main" id="{D8583DB0-93E6-B34D-8D84-B23CC6B141FF}"/>
                </a:ext>
              </a:extLst>
            </p:cNvPr>
            <p:cNvSpPr txBox="1">
              <a:spLocks noChangeArrowheads="1"/>
            </p:cNvSpPr>
            <p:nvPr/>
          </p:nvSpPr>
          <p:spPr bwMode="auto">
            <a:xfrm>
              <a:off x="8104188" y="5668286"/>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2" name="Text Box 66">
              <a:extLst>
                <a:ext uri="{FF2B5EF4-FFF2-40B4-BE49-F238E27FC236}">
                  <a16:creationId xmlns:a16="http://schemas.microsoft.com/office/drawing/2014/main" id="{5A50F148-C8B4-0A47-A5A3-A5F1D09A1956}"/>
                </a:ext>
              </a:extLst>
            </p:cNvPr>
            <p:cNvSpPr txBox="1">
              <a:spLocks noChangeArrowheads="1"/>
            </p:cNvSpPr>
            <p:nvPr/>
          </p:nvSpPr>
          <p:spPr bwMode="auto">
            <a:xfrm>
              <a:off x="9147175" y="5677811"/>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3" name="Text Box 67">
              <a:extLst>
                <a:ext uri="{FF2B5EF4-FFF2-40B4-BE49-F238E27FC236}">
                  <a16:creationId xmlns:a16="http://schemas.microsoft.com/office/drawing/2014/main" id="{801EE6AC-16BB-1F4E-9CEA-3B85212BDE98}"/>
                </a:ext>
              </a:extLst>
            </p:cNvPr>
            <p:cNvSpPr txBox="1">
              <a:spLocks noChangeArrowheads="1"/>
            </p:cNvSpPr>
            <p:nvPr/>
          </p:nvSpPr>
          <p:spPr bwMode="auto">
            <a:xfrm>
              <a:off x="11104563"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4" name="Text Box 68">
              <a:extLst>
                <a:ext uri="{FF2B5EF4-FFF2-40B4-BE49-F238E27FC236}">
                  <a16:creationId xmlns:a16="http://schemas.microsoft.com/office/drawing/2014/main" id="{2C7F9B6A-D7EB-C04D-A00B-14BBA0AFEF8A}"/>
                </a:ext>
              </a:extLst>
            </p:cNvPr>
            <p:cNvSpPr txBox="1">
              <a:spLocks noChangeArrowheads="1"/>
            </p:cNvSpPr>
            <p:nvPr/>
          </p:nvSpPr>
          <p:spPr bwMode="auto">
            <a:xfrm>
              <a:off x="10085388"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706916"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34301"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3C8E6C-F7C0-D64D-A175-D3A8315B2420}"/>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EF0F843-DE7F-364D-8927-8C9FD555A1A1}"/>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5575"/>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5EAAA2-638C-004F-963C-8953FB51B748}"/>
              </a:ext>
            </a:extLst>
          </p:cNvPr>
          <p:cNvSpPr txBox="1"/>
          <p:nvPr/>
        </p:nvSpPr>
        <p:spPr>
          <a:xfrm>
            <a:off x="6841671" y="5290457"/>
            <a:ext cx="4653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dotted-decimal IP address notation:</a:t>
            </a:r>
          </a:p>
        </p:txBody>
      </p:sp>
    </p:spTree>
    <p:extLst>
      <p:ext uri="{BB962C8B-B14F-4D97-AF65-F5344CB8AC3E}">
        <p14:creationId xmlns:p14="http://schemas.microsoft.com/office/powerpoint/2010/main" val="39102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introduction</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387827" y="1335974"/>
            <a:ext cx="5306512" cy="16811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4032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 how are interfaces (without an intervening router) actually connected?</a:t>
            </a:r>
          </a:p>
        </p:txBody>
      </p:sp>
      <p:grpSp>
        <p:nvGrpSpPr>
          <p:cNvPr id="83" name="Group 14">
            <a:extLst>
              <a:ext uri="{FF2B5EF4-FFF2-40B4-BE49-F238E27FC236}">
                <a16:creationId xmlns:a16="http://schemas.microsoft.com/office/drawing/2014/main" id="{181797ED-C1D3-9C46-AF50-05AA834190C9}"/>
              </a:ext>
            </a:extLst>
          </p:cNvPr>
          <p:cNvGrpSpPr>
            <a:grpSpLocks/>
          </p:cNvGrpSpPr>
          <p:nvPr/>
        </p:nvGrpSpPr>
        <p:grpSpPr bwMode="auto">
          <a:xfrm>
            <a:off x="4691921" y="2355418"/>
            <a:ext cx="3185855" cy="1323439"/>
            <a:chOff x="4692210" y="2354697"/>
            <a:chExt cx="3185636" cy="1323881"/>
          </a:xfrm>
        </p:grpSpPr>
        <p:sp>
          <p:nvSpPr>
            <p:cNvPr id="84" name="TextBox 10">
              <a:extLst>
                <a:ext uri="{FF2B5EF4-FFF2-40B4-BE49-F238E27FC236}">
                  <a16:creationId xmlns:a16="http://schemas.microsoft.com/office/drawing/2014/main" id="{C857A02E-9CF0-0148-BC47-41B31887BC0C}"/>
                </a:ext>
              </a:extLst>
            </p:cNvPr>
            <p:cNvSpPr txBox="1">
              <a:spLocks noChangeArrowheads="1"/>
            </p:cNvSpPr>
            <p:nvPr/>
          </p:nvSpPr>
          <p:spPr bwMode="auto">
            <a:xfrm>
              <a:off x="4692210" y="2354697"/>
              <a:ext cx="2548153" cy="132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A: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Ethernet interfaces connected by Ethernet switches</a:t>
              </a:r>
            </a:p>
          </p:txBody>
        </p:sp>
        <p:cxnSp>
          <p:nvCxnSpPr>
            <p:cNvPr id="85" name="Straight Connector 12">
              <a:extLst>
                <a:ext uri="{FF2B5EF4-FFF2-40B4-BE49-F238E27FC236}">
                  <a16:creationId xmlns:a16="http://schemas.microsoft.com/office/drawing/2014/main" id="{51DB36B2-E6A1-484F-B772-F98C78EA95D3}"/>
                </a:ext>
              </a:extLst>
            </p:cNvPr>
            <p:cNvCxnSpPr>
              <a:cxnSpLocks noChangeShapeType="1"/>
            </p:cNvCxnSpPr>
            <p:nvPr/>
          </p:nvCxnSpPr>
          <p:spPr bwMode="auto">
            <a:xfrm flipH="1">
              <a:off x="5801407" y="2510599"/>
              <a:ext cx="2076439"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grpSp>
      <p:grpSp>
        <p:nvGrpSpPr>
          <p:cNvPr id="89" name="Group 15">
            <a:extLst>
              <a:ext uri="{FF2B5EF4-FFF2-40B4-BE49-F238E27FC236}">
                <a16:creationId xmlns:a16="http://schemas.microsoft.com/office/drawing/2014/main" id="{4247575D-10FD-6943-A644-EC2D2B6B26A5}"/>
              </a:ext>
            </a:extLst>
          </p:cNvPr>
          <p:cNvGrpSpPr>
            <a:grpSpLocks/>
          </p:cNvGrpSpPr>
          <p:nvPr/>
        </p:nvGrpSpPr>
        <p:grpSpPr bwMode="auto">
          <a:xfrm>
            <a:off x="7689955" y="3656040"/>
            <a:ext cx="4167265" cy="2436076"/>
            <a:chOff x="5036498" y="3790332"/>
            <a:chExt cx="4168379" cy="2435958"/>
          </a:xfrm>
        </p:grpSpPr>
        <p:pic>
          <p:nvPicPr>
            <p:cNvPr id="90" name="Picture 777" descr="access_point_stylized_small">
              <a:extLst>
                <a:ext uri="{FF2B5EF4-FFF2-40B4-BE49-F238E27FC236}">
                  <a16:creationId xmlns:a16="http://schemas.microsoft.com/office/drawing/2014/main" id="{7FB858BD-D76C-3C42-9F58-7CAE9F9A2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411" y="3790332"/>
              <a:ext cx="587569" cy="4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89">
              <a:extLst>
                <a:ext uri="{FF2B5EF4-FFF2-40B4-BE49-F238E27FC236}">
                  <a16:creationId xmlns:a16="http://schemas.microsoft.com/office/drawing/2014/main" id="{CBC18245-6191-C44B-A2ED-478F0C6B5BA5}"/>
                </a:ext>
              </a:extLst>
            </p:cNvPr>
            <p:cNvSpPr txBox="1">
              <a:spLocks noChangeArrowheads="1"/>
            </p:cNvSpPr>
            <p:nvPr/>
          </p:nvSpPr>
          <p:spPr bwMode="auto">
            <a:xfrm>
              <a:off x="5036498" y="5518438"/>
              <a:ext cx="4168379" cy="7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A: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wireless WiFi interfaces connected by WiFi base station</a:t>
              </a:r>
            </a:p>
          </p:txBody>
        </p:sp>
        <p:cxnSp>
          <p:nvCxnSpPr>
            <p:cNvPr id="127" name="Straight Connector 90">
              <a:extLst>
                <a:ext uri="{FF2B5EF4-FFF2-40B4-BE49-F238E27FC236}">
                  <a16:creationId xmlns:a16="http://schemas.microsoft.com/office/drawing/2014/main" id="{56427654-2312-7947-B2CE-AE26D8B03643}"/>
                </a:ext>
              </a:extLst>
            </p:cNvPr>
            <p:cNvCxnSpPr>
              <a:cxnSpLocks noChangeShapeType="1"/>
            </p:cNvCxnSpPr>
            <p:nvPr/>
          </p:nvCxnSpPr>
          <p:spPr bwMode="auto">
            <a:xfrm flipV="1">
              <a:off x="6850795" y="4241577"/>
              <a:ext cx="0" cy="128909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grpSp>
      <p:sp>
        <p:nvSpPr>
          <p:cNvPr id="128" name="TextBox 127">
            <a:extLst>
              <a:ext uri="{FF2B5EF4-FFF2-40B4-BE49-F238E27FC236}">
                <a16:creationId xmlns:a16="http://schemas.microsoft.com/office/drawing/2014/main" id="{09A41BCF-31EA-6747-9E6D-B126CC7538E3}"/>
              </a:ext>
            </a:extLst>
          </p:cNvPr>
          <p:cNvSpPr txBox="1">
            <a:spLocks noChangeArrowheads="1"/>
          </p:cNvSpPr>
          <p:nvPr/>
        </p:nvSpPr>
        <p:spPr bwMode="auto">
          <a:xfrm>
            <a:off x="1329751" y="4355476"/>
            <a:ext cx="43215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For now: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don</a:t>
            </a: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need to worry about how two interfaces without an intervening router are connected</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8D9B5261-3EAB-2D49-8E78-BC9943D92A14}"/>
              </a:ext>
            </a:extLst>
          </p:cNvPr>
          <p:cNvGrpSpPr/>
          <p:nvPr/>
        </p:nvGrpSpPr>
        <p:grpSpPr>
          <a:xfrm>
            <a:off x="7865822" y="1784294"/>
            <a:ext cx="3069150" cy="1444428"/>
            <a:chOff x="7865822" y="1784294"/>
            <a:chExt cx="3069150" cy="1444428"/>
          </a:xfrm>
        </p:grpSpPr>
        <p:cxnSp>
          <p:nvCxnSpPr>
            <p:cNvPr id="10" name="Straight Connector 9">
              <a:extLst>
                <a:ext uri="{FF2B5EF4-FFF2-40B4-BE49-F238E27FC236}">
                  <a16:creationId xmlns:a16="http://schemas.microsoft.com/office/drawing/2014/main" id="{A0DFEFA8-1282-FF40-BD4C-03D667AB1031}"/>
                </a:ext>
              </a:extLst>
            </p:cNvPr>
            <p:cNvCxnSpPr/>
            <p:nvPr/>
          </p:nvCxnSpPr>
          <p:spPr>
            <a:xfrm>
              <a:off x="8043483" y="1784294"/>
              <a:ext cx="0" cy="1217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200917B6-4D2A-1447-AC8E-DD9FD8DF7959}"/>
                </a:ext>
              </a:extLst>
            </p:cNvPr>
            <p:cNvGrpSpPr/>
            <p:nvPr/>
          </p:nvGrpSpPr>
          <p:grpSpPr>
            <a:xfrm>
              <a:off x="7865822" y="2488367"/>
              <a:ext cx="618612" cy="329734"/>
              <a:chOff x="3668110" y="2448910"/>
              <a:chExt cx="3794234" cy="2165130"/>
            </a:xfrm>
          </p:grpSpPr>
          <p:sp>
            <p:nvSpPr>
              <p:cNvPr id="134" name="Rectangle 133">
                <a:extLst>
                  <a:ext uri="{FF2B5EF4-FFF2-40B4-BE49-F238E27FC236}">
                    <a16:creationId xmlns:a16="http://schemas.microsoft.com/office/drawing/2014/main" id="{B462ED61-9088-7C48-A139-A37BDD623520}"/>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B4C0890-1563-5B4E-ACB5-504ACEF8EE0B}"/>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7163142D-79D9-CA47-86D6-423C0461A95C}"/>
                  </a:ext>
                </a:extLst>
              </p:cNvPr>
              <p:cNvGrpSpPr/>
              <p:nvPr/>
            </p:nvGrpSpPr>
            <p:grpSpPr>
              <a:xfrm>
                <a:off x="3941378" y="2603243"/>
                <a:ext cx="3202061" cy="1066110"/>
                <a:chOff x="7939341" y="3037317"/>
                <a:chExt cx="897649" cy="353919"/>
              </a:xfrm>
            </p:grpSpPr>
            <p:sp>
              <p:nvSpPr>
                <p:cNvPr id="137" name="Freeform 136">
                  <a:extLst>
                    <a:ext uri="{FF2B5EF4-FFF2-40B4-BE49-F238E27FC236}">
                      <a16:creationId xmlns:a16="http://schemas.microsoft.com/office/drawing/2014/main" id="{60D38385-0131-EF44-8639-0E7A18B271C1}"/>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137">
                  <a:extLst>
                    <a:ext uri="{FF2B5EF4-FFF2-40B4-BE49-F238E27FC236}">
                      <a16:creationId xmlns:a16="http://schemas.microsoft.com/office/drawing/2014/main" id="{62C5F6DA-5794-D249-83AE-49E4169347F2}"/>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B2A3A623-A889-E445-8784-88B3A17C9560}"/>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Freeform 153">
                  <a:extLst>
                    <a:ext uri="{FF2B5EF4-FFF2-40B4-BE49-F238E27FC236}">
                      <a16:creationId xmlns:a16="http://schemas.microsoft.com/office/drawing/2014/main" id="{BABC54DF-BC7A-F74E-A41E-161A8BDBB36C}"/>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75" name="Straight Connector 174">
              <a:extLst>
                <a:ext uri="{FF2B5EF4-FFF2-40B4-BE49-F238E27FC236}">
                  <a16:creationId xmlns:a16="http://schemas.microsoft.com/office/drawing/2014/main" id="{C856FEB0-8BD1-0347-822A-8A65DF932CFB}"/>
                </a:ext>
              </a:extLst>
            </p:cNvPr>
            <p:cNvCxnSpPr>
              <a:cxnSpLocks/>
            </p:cNvCxnSpPr>
            <p:nvPr/>
          </p:nvCxnSpPr>
          <p:spPr>
            <a:xfrm>
              <a:off x="10631585" y="1932648"/>
              <a:ext cx="0" cy="1296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70EBB62F-C388-9D4B-879D-64A6164175C6}"/>
                </a:ext>
              </a:extLst>
            </p:cNvPr>
            <p:cNvGrpSpPr/>
            <p:nvPr/>
          </p:nvGrpSpPr>
          <p:grpSpPr>
            <a:xfrm>
              <a:off x="10316360" y="2442512"/>
              <a:ext cx="618612" cy="329734"/>
              <a:chOff x="3668110" y="2448910"/>
              <a:chExt cx="3794234" cy="2165130"/>
            </a:xfrm>
          </p:grpSpPr>
          <p:sp>
            <p:nvSpPr>
              <p:cNvPr id="168" name="Rectangle 167">
                <a:extLst>
                  <a:ext uri="{FF2B5EF4-FFF2-40B4-BE49-F238E27FC236}">
                    <a16:creationId xmlns:a16="http://schemas.microsoft.com/office/drawing/2014/main" id="{63DB56F9-0FDE-6541-B8CC-3E2797805A5B}"/>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Freeform 168">
                <a:extLst>
                  <a:ext uri="{FF2B5EF4-FFF2-40B4-BE49-F238E27FC236}">
                    <a16:creationId xmlns:a16="http://schemas.microsoft.com/office/drawing/2014/main" id="{7BB629E8-44BE-7747-A8F6-8CD73A9AB7F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0" name="Group 169">
                <a:extLst>
                  <a:ext uri="{FF2B5EF4-FFF2-40B4-BE49-F238E27FC236}">
                    <a16:creationId xmlns:a16="http://schemas.microsoft.com/office/drawing/2014/main" id="{29181AAA-C35B-0544-9F11-9BBCE39A6033}"/>
                  </a:ext>
                </a:extLst>
              </p:cNvPr>
              <p:cNvGrpSpPr/>
              <p:nvPr/>
            </p:nvGrpSpPr>
            <p:grpSpPr>
              <a:xfrm>
                <a:off x="3941378" y="2603243"/>
                <a:ext cx="3202061" cy="1066110"/>
                <a:chOff x="7939341" y="3037317"/>
                <a:chExt cx="897649" cy="353919"/>
              </a:xfrm>
            </p:grpSpPr>
            <p:sp>
              <p:nvSpPr>
                <p:cNvPr id="171" name="Freeform 170">
                  <a:extLst>
                    <a:ext uri="{FF2B5EF4-FFF2-40B4-BE49-F238E27FC236}">
                      <a16:creationId xmlns:a16="http://schemas.microsoft.com/office/drawing/2014/main" id="{44355D4E-8E7E-194A-9B67-E192E2C8EFCC}"/>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Freeform 171">
                  <a:extLst>
                    <a:ext uri="{FF2B5EF4-FFF2-40B4-BE49-F238E27FC236}">
                      <a16:creationId xmlns:a16="http://schemas.microsoft.com/office/drawing/2014/main" id="{9D3A264F-5E88-2248-B832-3FE41DE461C2}"/>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Freeform 172">
                  <a:extLst>
                    <a:ext uri="{FF2B5EF4-FFF2-40B4-BE49-F238E27FC236}">
                      <a16:creationId xmlns:a16="http://schemas.microsoft.com/office/drawing/2014/main" id="{21A4184B-F6E1-574A-AAE3-3B57512BD891}"/>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46A6325B-D7F7-6E4C-8D67-739D7B46C64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96" name="Rectangle 3">
            <a:extLst>
              <a:ext uri="{FF2B5EF4-FFF2-40B4-BE49-F238E27FC236}">
                <a16:creationId xmlns:a16="http://schemas.microsoft.com/office/drawing/2014/main" id="{A87F322D-3466-204B-B679-F084906FBD9F}"/>
              </a:ext>
            </a:extLst>
          </p:cNvPr>
          <p:cNvSpPr txBox="1">
            <a:spLocks noChangeArrowheads="1"/>
          </p:cNvSpPr>
          <p:nvPr/>
        </p:nvSpPr>
        <p:spPr>
          <a:xfrm>
            <a:off x="407471" y="2621935"/>
            <a:ext cx="3742774" cy="106619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3889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A: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we’ll learn about that later</a:t>
            </a:r>
          </a:p>
        </p:txBody>
      </p:sp>
    </p:spTree>
    <p:extLst>
      <p:ext uri="{BB962C8B-B14F-4D97-AF65-F5344CB8AC3E}">
        <p14:creationId xmlns:p14="http://schemas.microsoft.com/office/powerpoint/2010/main" val="36493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dissolv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dissolve">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dissolve">
                                      <p:cBhvr>
                                        <p:cTn id="25" dur="500"/>
                                        <p:tgtEl>
                                          <p:spTgt spid="128"/>
                                        </p:tgtEl>
                                      </p:cBhvr>
                                    </p:animEffect>
                                  </p:childTnLst>
                                </p:cTn>
                              </p:par>
                              <p:par>
                                <p:cTn id="26" presetID="9" presetClass="exit" presetSubtype="0" fill="hold" nodeType="withEffect">
                                  <p:stCondLst>
                                    <p:cond delay="0"/>
                                  </p:stCondLst>
                                  <p:childTnLst>
                                    <p:animEffect transition="out" filter="dissolve">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9"/>
                                        </p:tgtEl>
                                      </p:cBhvr>
                                    </p:animEffect>
                                    <p:set>
                                      <p:cBhvr>
                                        <p:cTn id="31" dur="1" fill="hold">
                                          <p:stCondLst>
                                            <p:cond delay="499"/>
                                          </p:stCondLst>
                                        </p:cTn>
                                        <p:tgtEl>
                                          <p:spTgt spid="89"/>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EA83D-3BCB-09EB-21E7-FDF8FF90A4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571133-56A1-ED2D-CB43-D3BB6759A6D7}"/>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properties</a:t>
            </a:r>
            <a:endParaRPr lang="en-US" dirty="0"/>
          </a:p>
        </p:txBody>
      </p:sp>
      <p:sp>
        <p:nvSpPr>
          <p:cNvPr id="2" name="Content Placeholder 1">
            <a:extLst>
              <a:ext uri="{FF2B5EF4-FFF2-40B4-BE49-F238E27FC236}">
                <a16:creationId xmlns:a16="http://schemas.microsoft.com/office/drawing/2014/main" id="{FD66C39E-3EF7-59B9-FB75-DE60AF29467F}"/>
              </a:ext>
            </a:extLst>
          </p:cNvPr>
          <p:cNvSpPr>
            <a:spLocks noGrp="1"/>
          </p:cNvSpPr>
          <p:nvPr>
            <p:ph idx="1"/>
          </p:nvPr>
        </p:nvSpPr>
        <p:spPr>
          <a:xfrm>
            <a:off x="872788" y="1409001"/>
            <a:ext cx="10515599" cy="4841896"/>
          </a:xfrm>
        </p:spPr>
        <p:txBody>
          <a:bodyPr>
            <a:normAutofit/>
          </a:bodyPr>
          <a:lstStyle/>
          <a:p>
            <a:pPr indent="-293688"/>
            <a:r>
              <a:rPr lang="en-US" altLang="en-US" sz="3200" dirty="0">
                <a:solidFill>
                  <a:srgbClr val="C00000"/>
                </a:solidFill>
                <a:ea typeface="ＭＳ Ｐゴシック" panose="020B0600070205080204" pitchFamily="34" charset="-128"/>
                <a:cs typeface="ＭＳ Ｐゴシック" panose="020B0600070205080204" pitchFamily="34" charset="-128"/>
              </a:rPr>
              <a:t>Global uniqueness:</a:t>
            </a:r>
          </a:p>
          <a:p>
            <a:pPr lvl="1" indent="-293688"/>
            <a:r>
              <a:rPr lang="en-US" altLang="en-US" sz="2800" dirty="0">
                <a:ea typeface="ＭＳ Ｐゴシック" panose="020B0600070205080204" pitchFamily="34" charset="-128"/>
                <a:cs typeface="ＭＳ Ｐゴシック" panose="020B0600070205080204" pitchFamily="34" charset="-128"/>
              </a:rPr>
              <a:t>identifies hosts</a:t>
            </a:r>
          </a:p>
          <a:p>
            <a:pPr lvl="1" indent="-293688"/>
            <a:endParaRPr lang="en-US" altLang="en-US" dirty="0">
              <a:ea typeface="ＭＳ Ｐゴシック" panose="020B0600070205080204" pitchFamily="34" charset="-128"/>
              <a:cs typeface="ＭＳ Ｐゴシック" panose="020B0600070205080204" pitchFamily="34" charset="-128"/>
            </a:endParaRPr>
          </a:p>
          <a:p>
            <a:pPr indent="-293688"/>
            <a:r>
              <a:rPr lang="en-US" altLang="en-US" sz="3200" dirty="0">
                <a:solidFill>
                  <a:srgbClr val="CC0000"/>
                </a:solidFill>
                <a:ea typeface="ＭＳ Ｐゴシック" panose="020B0600070205080204" pitchFamily="34" charset="-128"/>
                <a:cs typeface="ＭＳ Ｐゴシック" panose="020B0600070205080204" pitchFamily="34" charset="-128"/>
              </a:rPr>
              <a:t>Hierarchical structure:</a:t>
            </a:r>
            <a:endParaRPr lang="en-US" altLang="en-US" dirty="0">
              <a:ea typeface="ＭＳ Ｐゴシック" panose="020B0600070205080204" pitchFamily="34" charset="-128"/>
              <a:cs typeface="ＭＳ Ｐゴシック" panose="020B0600070205080204" pitchFamily="34" charset="-128"/>
            </a:endParaRPr>
          </a:p>
          <a:p>
            <a:pPr marL="522288" lvl="1" indent="-298450"/>
            <a:r>
              <a:rPr lang="en-US" altLang="ja-JP" sz="2800" dirty="0">
                <a:ea typeface="ＭＳ Ｐゴシック" panose="020B0600070205080204" pitchFamily="34" charset="-128"/>
              </a:rPr>
              <a:t>consists of Subnet part + Host part</a:t>
            </a:r>
          </a:p>
          <a:p>
            <a:pPr marL="522288" lvl="1" indent="-298450"/>
            <a:r>
              <a:rPr lang="en-US" altLang="en-US" sz="2800" dirty="0">
                <a:ea typeface="ＭＳ Ｐゴシック" panose="020B0600070205080204" pitchFamily="34" charset="-128"/>
              </a:rPr>
              <a:t>is necessary for Internet to scale to large number of hosts</a:t>
            </a:r>
          </a:p>
          <a:p>
            <a:pPr marL="522288" lvl="1" indent="-298450"/>
            <a:r>
              <a:rPr lang="en-US" altLang="en-US" sz="2800" dirty="0">
                <a:ea typeface="ＭＳ Ｐゴシック" panose="020B0600070205080204" pitchFamily="34" charset="-128"/>
              </a:rPr>
              <a:t>aids Internet routing</a:t>
            </a:r>
          </a:p>
          <a:p>
            <a:pPr marL="522288" lvl="1" indent="-298450"/>
            <a:endParaRPr lang="en-US" altLang="en-US" dirty="0">
              <a:ea typeface="ＭＳ Ｐゴシック" panose="020B0600070205080204" pitchFamily="34" charset="-128"/>
            </a:endParaRPr>
          </a:p>
          <a:p>
            <a:pPr marL="298450" indent="0">
              <a:buNone/>
            </a:pPr>
            <a:endParaRPr lang="en-US" altLang="en-US" sz="3200" dirty="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983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dissolve">
                                      <p:cBhvr>
                                        <p:cTn id="25" dur="500"/>
                                        <p:tgtEl>
                                          <p:spTgt spid="2">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dissolv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5504825" cy="22150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What’</a:t>
            </a:r>
            <a:r>
              <a:rPr kumimoji="0" lang="en-US" altLang="ja-JP"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s a subnet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 interfaces that can physically reach each other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without passing through an intervening router</a:t>
            </a: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96" name="Text Box 56">
            <a:extLst>
              <a:ext uri="{FF2B5EF4-FFF2-40B4-BE49-F238E27FC236}">
                <a16:creationId xmlns:a16="http://schemas.microsoft.com/office/drawing/2014/main" id="{B04BC199-4923-444E-942F-BE2C9E1E7311}"/>
              </a:ext>
            </a:extLst>
          </p:cNvPr>
          <p:cNvSpPr txBox="1">
            <a:spLocks noChangeArrowheads="1"/>
          </p:cNvSpPr>
          <p:nvPr/>
        </p:nvSpPr>
        <p:spPr bwMode="auto">
          <a:xfrm>
            <a:off x="7810084" y="5139102"/>
            <a:ext cx="372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 consisting of 3 subnets</a:t>
            </a:r>
          </a:p>
        </p:txBody>
      </p:sp>
      <p:sp>
        <p:nvSpPr>
          <p:cNvPr id="62" name="Rectangle 3">
            <a:extLst>
              <a:ext uri="{FF2B5EF4-FFF2-40B4-BE49-F238E27FC236}">
                <a16:creationId xmlns:a16="http://schemas.microsoft.com/office/drawing/2014/main" id="{822ACC87-727D-F940-A3A4-2EF4866EA13E}"/>
              </a:ext>
            </a:extLst>
          </p:cNvPr>
          <p:cNvSpPr txBox="1">
            <a:spLocks noChangeArrowheads="1"/>
          </p:cNvSpPr>
          <p:nvPr/>
        </p:nvSpPr>
        <p:spPr>
          <a:xfrm>
            <a:off x="923878" y="3718261"/>
            <a:ext cx="6554835" cy="266704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IP addresses have structure: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582613" lvl="1" indent="-233363">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subnet part </a:t>
            </a:r>
            <a:r>
              <a:rPr lang="en-US" altLang="en-US" sz="2800" dirty="0">
                <a:solidFill>
                  <a:srgbClr val="C00000"/>
                </a:solidFill>
                <a:ea typeface="ＭＳ Ｐゴシック" panose="020B0600070205080204" pitchFamily="34" charset="-128"/>
              </a:rPr>
              <a:t>(</a:t>
            </a:r>
            <a:r>
              <a:rPr lang="en-US" sz="2800" dirty="0">
                <a:solidFill>
                  <a:srgbClr val="C00000"/>
                </a:solidFill>
              </a:rPr>
              <a:t>or </a:t>
            </a:r>
            <a:r>
              <a:rPr lang="en-US" sz="2800" i="1" dirty="0">
                <a:solidFill>
                  <a:srgbClr val="C00000"/>
                </a:solidFill>
              </a:rPr>
              <a:t>prefix</a:t>
            </a:r>
            <a:r>
              <a:rPr lang="en-US" sz="2800" dirty="0">
                <a:solidFill>
                  <a:srgbClr val="C00000"/>
                </a:solidFill>
              </a:rPr>
              <a:t>)</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devices in same subnet have common high order bits</a:t>
            </a:r>
          </a:p>
          <a:p>
            <a:pPr marL="582613" lvl="1" indent="-233363">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host part: remaining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low order bits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7199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5"/>
            <a:ext cx="5504825" cy="498615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Recipe for defining subnets: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detach each interface from its host or router, creating “islands” of isolated networks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each isolated network is called a </a:t>
            </a: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subnet</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83105E2-3EAE-884F-AE2D-429232EDEC1E}"/>
              </a:ext>
            </a:extLst>
          </p:cNvPr>
          <p:cNvGrpSpPr/>
          <p:nvPr/>
        </p:nvGrpSpPr>
        <p:grpSpPr>
          <a:xfrm>
            <a:off x="7112000" y="1378861"/>
            <a:ext cx="4343400" cy="3560762"/>
            <a:chOff x="7112000" y="1378861"/>
            <a:chExt cx="4343400" cy="3560762"/>
          </a:xfrm>
        </p:grpSpPr>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62" name="Text Box 61">
            <a:extLst>
              <a:ext uri="{FF2B5EF4-FFF2-40B4-BE49-F238E27FC236}">
                <a16:creationId xmlns:a16="http://schemas.microsoft.com/office/drawing/2014/main" id="{7450CD71-0D9C-984C-A299-445FA3B3EAD1}"/>
              </a:ext>
            </a:extLst>
          </p:cNvPr>
          <p:cNvSpPr txBox="1">
            <a:spLocks noChangeArrowheads="1"/>
          </p:cNvSpPr>
          <p:nvPr/>
        </p:nvSpPr>
        <p:spPr bwMode="auto">
          <a:xfrm>
            <a:off x="6282921" y="5092127"/>
            <a:ext cx="5863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subnet mask: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(high-order 24 bits: subnet part of IP address)</a:t>
            </a:r>
          </a:p>
        </p:txBody>
      </p:sp>
      <p:grpSp>
        <p:nvGrpSpPr>
          <p:cNvPr id="6" name="Group 5">
            <a:extLst>
              <a:ext uri="{FF2B5EF4-FFF2-40B4-BE49-F238E27FC236}">
                <a16:creationId xmlns:a16="http://schemas.microsoft.com/office/drawing/2014/main" id="{EA6CE07F-517D-D649-BF67-8C5DA464C516}"/>
              </a:ext>
            </a:extLst>
          </p:cNvPr>
          <p:cNvGrpSpPr/>
          <p:nvPr/>
        </p:nvGrpSpPr>
        <p:grpSpPr>
          <a:xfrm>
            <a:off x="6239437" y="3859589"/>
            <a:ext cx="2574780" cy="707886"/>
            <a:chOff x="6239437" y="3859589"/>
            <a:chExt cx="2574780" cy="707886"/>
          </a:xfrm>
        </p:grpSpPr>
        <p:sp>
          <p:nvSpPr>
            <p:cNvPr id="64" name="Text Box 193">
              <a:extLst>
                <a:ext uri="{FF2B5EF4-FFF2-40B4-BE49-F238E27FC236}">
                  <a16:creationId xmlns:a16="http://schemas.microsoft.com/office/drawing/2014/main" id="{B341E022-809C-9E40-A0E3-3806FF4B1223}"/>
                </a:ext>
              </a:extLst>
            </p:cNvPr>
            <p:cNvSpPr txBox="1">
              <a:spLocks noChangeArrowheads="1"/>
            </p:cNvSpPr>
            <p:nvPr/>
          </p:nvSpPr>
          <p:spPr bwMode="auto">
            <a:xfrm>
              <a:off x="6239437" y="3859589"/>
              <a:ext cx="16081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223.1.3.0/24</a:t>
              </a:r>
            </a:p>
          </p:txBody>
        </p:sp>
        <p:cxnSp>
          <p:nvCxnSpPr>
            <p:cNvPr id="5" name="Straight Connector 4">
              <a:extLst>
                <a:ext uri="{FF2B5EF4-FFF2-40B4-BE49-F238E27FC236}">
                  <a16:creationId xmlns:a16="http://schemas.microsoft.com/office/drawing/2014/main" id="{B3EDDBC1-46EB-B24C-ABD2-2797AD0BA288}"/>
                </a:ext>
              </a:extLst>
            </p:cNvPr>
            <p:cNvCxnSpPr/>
            <p:nvPr/>
          </p:nvCxnSpPr>
          <p:spPr>
            <a:xfrm>
              <a:off x="7794885" y="4062334"/>
              <a:ext cx="10193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24FCA67-63DE-A64A-89C3-5E342AE7599A}"/>
              </a:ext>
            </a:extLst>
          </p:cNvPr>
          <p:cNvGrpSpPr/>
          <p:nvPr/>
        </p:nvGrpSpPr>
        <p:grpSpPr>
          <a:xfrm>
            <a:off x="7255489" y="607842"/>
            <a:ext cx="2491388" cy="1475790"/>
            <a:chOff x="7255489" y="607842"/>
            <a:chExt cx="2491388" cy="1475790"/>
          </a:xfrm>
        </p:grpSpPr>
        <p:sp>
          <p:nvSpPr>
            <p:cNvPr id="68" name="Text Box 191">
              <a:extLst>
                <a:ext uri="{FF2B5EF4-FFF2-40B4-BE49-F238E27FC236}">
                  <a16:creationId xmlns:a16="http://schemas.microsoft.com/office/drawing/2014/main" id="{C380DA30-290E-7D46-8D2C-61FF9FCC9FE0}"/>
                </a:ext>
              </a:extLst>
            </p:cNvPr>
            <p:cNvSpPr txBox="1">
              <a:spLocks noChangeArrowheads="1"/>
            </p:cNvSpPr>
            <p:nvPr/>
          </p:nvSpPr>
          <p:spPr bwMode="auto">
            <a:xfrm>
              <a:off x="7255489" y="607842"/>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223.1.1.0/24</a:t>
              </a:r>
            </a:p>
          </p:txBody>
        </p:sp>
        <p:cxnSp>
          <p:nvCxnSpPr>
            <p:cNvPr id="8" name="Straight Connector 7">
              <a:extLst>
                <a:ext uri="{FF2B5EF4-FFF2-40B4-BE49-F238E27FC236}">
                  <a16:creationId xmlns:a16="http://schemas.microsoft.com/office/drawing/2014/main" id="{86E8DEE4-EB84-5C43-B29D-2451810BCA99}"/>
                </a:ext>
              </a:extLst>
            </p:cNvPr>
            <p:cNvCxnSpPr/>
            <p:nvPr/>
          </p:nvCxnSpPr>
          <p:spPr>
            <a:xfrm>
              <a:off x="8289561" y="944379"/>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EEDEA9F-4F4C-914B-B7D0-5AA93608D0D4}"/>
              </a:ext>
            </a:extLst>
          </p:cNvPr>
          <p:cNvGrpSpPr/>
          <p:nvPr/>
        </p:nvGrpSpPr>
        <p:grpSpPr>
          <a:xfrm>
            <a:off x="9531133" y="1000631"/>
            <a:ext cx="2491388" cy="1475243"/>
            <a:chOff x="9531133" y="1000631"/>
            <a:chExt cx="2491388" cy="1475243"/>
          </a:xfrm>
        </p:grpSpPr>
        <p:sp>
          <p:nvSpPr>
            <p:cNvPr id="63" name="Text Box 192">
              <a:extLst>
                <a:ext uri="{FF2B5EF4-FFF2-40B4-BE49-F238E27FC236}">
                  <a16:creationId xmlns:a16="http://schemas.microsoft.com/office/drawing/2014/main" id="{30FD6D85-B71D-B84A-94A4-AB27D89C2997}"/>
                </a:ext>
              </a:extLst>
            </p:cNvPr>
            <p:cNvSpPr txBox="1">
              <a:spLocks noChangeArrowheads="1"/>
            </p:cNvSpPr>
            <p:nvPr/>
          </p:nvSpPr>
          <p:spPr bwMode="auto">
            <a:xfrm>
              <a:off x="9531133" y="1000631"/>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223.1.2.0/24</a:t>
              </a:r>
            </a:p>
          </p:txBody>
        </p:sp>
        <p:cxnSp>
          <p:nvCxnSpPr>
            <p:cNvPr id="83" name="Straight Connector 82">
              <a:extLst>
                <a:ext uri="{FF2B5EF4-FFF2-40B4-BE49-F238E27FC236}">
                  <a16:creationId xmlns:a16="http://schemas.microsoft.com/office/drawing/2014/main" id="{1F2C7676-1B9E-6D42-9EC4-80E440D8B177}"/>
                </a:ext>
              </a:extLst>
            </p:cNvPr>
            <p:cNvCxnSpPr/>
            <p:nvPr/>
          </p:nvCxnSpPr>
          <p:spPr>
            <a:xfrm>
              <a:off x="10630525" y="1336621"/>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73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dissolve">
                                      <p:cBhvr>
                                        <p:cTn id="7" dur="500"/>
                                        <p:tgtEl>
                                          <p:spTgt spid="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dissolve">
                                      <p:cBhvr>
                                        <p:cTn id="17" dur="5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3643859" cy="894622"/>
          </a:xfrm>
        </p:spPr>
        <p:txBody>
          <a:bodyPr/>
          <a:lstStyle/>
          <a:p>
            <a:r>
              <a:rPr lang="en-US" altLang="en-US" dirty="0">
                <a:ea typeface="ＭＳ Ｐゴシック" panose="020B0600070205080204" pitchFamily="34" charset="-128"/>
              </a:rPr>
              <a:t>Subnets</a:t>
            </a:r>
            <a:endParaRPr lang="en-US" dirty="0"/>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1015714" y="1485533"/>
            <a:ext cx="2992759" cy="28270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where are the subnets?</a:t>
            </a:r>
          </a:p>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are the /24 subnet addresses?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1" name="Freeform 2">
            <a:extLst>
              <a:ext uri="{FF2B5EF4-FFF2-40B4-BE49-F238E27FC236}">
                <a16:creationId xmlns:a16="http://schemas.microsoft.com/office/drawing/2014/main" id="{AAAD98F7-32F1-BF4B-98CB-45DEB61CE5A7}"/>
              </a:ext>
            </a:extLst>
          </p:cNvPr>
          <p:cNvSpPr>
            <a:spLocks/>
          </p:cNvSpPr>
          <p:nvPr/>
        </p:nvSpPr>
        <p:spPr bwMode="auto">
          <a:xfrm>
            <a:off x="7898119" y="2985309"/>
            <a:ext cx="1268413" cy="1463675"/>
          </a:xfrm>
          <a:custGeom>
            <a:avLst/>
            <a:gdLst>
              <a:gd name="T0" fmla="*/ 2147483647 w 799"/>
              <a:gd name="T1" fmla="*/ 2147483647 h 922"/>
              <a:gd name="T2" fmla="*/ 2147483647 w 799"/>
              <a:gd name="T3" fmla="*/ 2147483647 h 922"/>
              <a:gd name="T4" fmla="*/ 2147483647 w 799"/>
              <a:gd name="T5" fmla="*/ 2147483647 h 922"/>
              <a:gd name="T6" fmla="*/ 2147483647 w 799"/>
              <a:gd name="T7" fmla="*/ 2147483647 h 922"/>
              <a:gd name="T8" fmla="*/ 2147483647 w 799"/>
              <a:gd name="T9" fmla="*/ 2147483647 h 922"/>
              <a:gd name="T10" fmla="*/ 2147483647 w 799"/>
              <a:gd name="T11" fmla="*/ 0 h 922"/>
              <a:gd name="T12" fmla="*/ 2147483647 w 799"/>
              <a:gd name="T13" fmla="*/ 2147483647 h 922"/>
              <a:gd name="T14" fmla="*/ 0 60000 65536"/>
              <a:gd name="T15" fmla="*/ 0 60000 65536"/>
              <a:gd name="T16" fmla="*/ 0 60000 65536"/>
              <a:gd name="T17" fmla="*/ 0 60000 65536"/>
              <a:gd name="T18" fmla="*/ 0 60000 65536"/>
              <a:gd name="T19" fmla="*/ 0 60000 65536"/>
              <a:gd name="T20" fmla="*/ 0 60000 65536"/>
              <a:gd name="T21" fmla="*/ 0 w 799"/>
              <a:gd name="T22" fmla="*/ 0 h 922"/>
              <a:gd name="T23" fmla="*/ 799 w 799"/>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922">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3">
            <a:extLst>
              <a:ext uri="{FF2B5EF4-FFF2-40B4-BE49-F238E27FC236}">
                <a16:creationId xmlns:a16="http://schemas.microsoft.com/office/drawing/2014/main" id="{6488F527-6BB3-D24E-8C51-EEDC124AD307}"/>
              </a:ext>
            </a:extLst>
          </p:cNvPr>
          <p:cNvSpPr>
            <a:spLocks/>
          </p:cNvSpPr>
          <p:nvPr/>
        </p:nvSpPr>
        <p:spPr bwMode="auto">
          <a:xfrm>
            <a:off x="6699842" y="4496609"/>
            <a:ext cx="2098623" cy="361221"/>
          </a:xfrm>
          <a:custGeom>
            <a:avLst/>
            <a:gdLst>
              <a:gd name="T0" fmla="*/ 2147483647 w 1422"/>
              <a:gd name="T1" fmla="*/ 2147483647 h 206"/>
              <a:gd name="T2" fmla="*/ 2147483647 w 1422"/>
              <a:gd name="T3" fmla="*/ 2147483647 h 206"/>
              <a:gd name="T4" fmla="*/ 2147483647 w 1422"/>
              <a:gd name="T5" fmla="*/ 2147483647 h 206"/>
              <a:gd name="T6" fmla="*/ 2147483647 w 1422"/>
              <a:gd name="T7" fmla="*/ 2147483647 h 206"/>
              <a:gd name="T8" fmla="*/ 2147483647 w 1422"/>
              <a:gd name="T9" fmla="*/ 2147483647 h 206"/>
              <a:gd name="T10" fmla="*/ 2147483647 w 1422"/>
              <a:gd name="T11" fmla="*/ 2147483647 h 206"/>
              <a:gd name="T12" fmla="*/ 2147483647 w 1422"/>
              <a:gd name="T13" fmla="*/ 2147483647 h 206"/>
              <a:gd name="T14" fmla="*/ 0 60000 65536"/>
              <a:gd name="T15" fmla="*/ 0 60000 65536"/>
              <a:gd name="T16" fmla="*/ 0 60000 65536"/>
              <a:gd name="T17" fmla="*/ 0 60000 65536"/>
              <a:gd name="T18" fmla="*/ 0 60000 65536"/>
              <a:gd name="T19" fmla="*/ 0 60000 65536"/>
              <a:gd name="T20" fmla="*/ 0 60000 65536"/>
              <a:gd name="T21" fmla="*/ 0 w 1422"/>
              <a:gd name="T22" fmla="*/ 0 h 206"/>
              <a:gd name="T23" fmla="*/ 1422 w 142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 h="206">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4">
            <a:extLst>
              <a:ext uri="{FF2B5EF4-FFF2-40B4-BE49-F238E27FC236}">
                <a16:creationId xmlns:a16="http://schemas.microsoft.com/office/drawing/2014/main" id="{BB5B858F-E6BD-CD40-8B14-32C4CBF3D8BB}"/>
              </a:ext>
            </a:extLst>
          </p:cNvPr>
          <p:cNvSpPr>
            <a:spLocks/>
          </p:cNvSpPr>
          <p:nvPr/>
        </p:nvSpPr>
        <p:spPr bwMode="auto">
          <a:xfrm>
            <a:off x="6345544" y="2909109"/>
            <a:ext cx="1158875" cy="1547813"/>
          </a:xfrm>
          <a:custGeom>
            <a:avLst/>
            <a:gdLst>
              <a:gd name="T0" fmla="*/ 2147483647 w 730"/>
              <a:gd name="T1" fmla="*/ 2147483647 h 975"/>
              <a:gd name="T2" fmla="*/ 2147483647 w 730"/>
              <a:gd name="T3" fmla="*/ 2147483647 h 975"/>
              <a:gd name="T4" fmla="*/ 2147483647 w 730"/>
              <a:gd name="T5" fmla="*/ 2147483647 h 975"/>
              <a:gd name="T6" fmla="*/ 2147483647 w 730"/>
              <a:gd name="T7" fmla="*/ 2147483647 h 975"/>
              <a:gd name="T8" fmla="*/ 2147483647 w 730"/>
              <a:gd name="T9" fmla="*/ 2147483647 h 975"/>
              <a:gd name="T10" fmla="*/ 0 w 730"/>
              <a:gd name="T11" fmla="*/ 2147483647 h 975"/>
              <a:gd name="T12" fmla="*/ 2147483647 w 730"/>
              <a:gd name="T13" fmla="*/ 2147483647 h 975"/>
              <a:gd name="T14" fmla="*/ 0 60000 65536"/>
              <a:gd name="T15" fmla="*/ 0 60000 65536"/>
              <a:gd name="T16" fmla="*/ 0 60000 65536"/>
              <a:gd name="T17" fmla="*/ 0 60000 65536"/>
              <a:gd name="T18" fmla="*/ 0 60000 65536"/>
              <a:gd name="T19" fmla="*/ 0 60000 65536"/>
              <a:gd name="T20" fmla="*/ 0 60000 65536"/>
              <a:gd name="T21" fmla="*/ 0 w 730"/>
              <a:gd name="T22" fmla="*/ 0 h 975"/>
              <a:gd name="T23" fmla="*/ 730 w 730"/>
              <a:gd name="T24" fmla="*/ 975 h 9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0" h="975">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5">
            <a:extLst>
              <a:ext uri="{FF2B5EF4-FFF2-40B4-BE49-F238E27FC236}">
                <a16:creationId xmlns:a16="http://schemas.microsoft.com/office/drawing/2014/main" id="{75589C7B-69B2-8940-9517-2C5A1E5A6E79}"/>
              </a:ext>
            </a:extLst>
          </p:cNvPr>
          <p:cNvSpPr>
            <a:spLocks/>
          </p:cNvSpPr>
          <p:nvPr/>
        </p:nvSpPr>
        <p:spPr bwMode="auto">
          <a:xfrm rot="5265760">
            <a:off x="7334817" y="866004"/>
            <a:ext cx="1078238" cy="216217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14">
            <a:extLst>
              <a:ext uri="{FF2B5EF4-FFF2-40B4-BE49-F238E27FC236}">
                <a16:creationId xmlns:a16="http://schemas.microsoft.com/office/drawing/2014/main" id="{A27AACF9-29AB-1F42-A979-89DBCB8DCBAB}"/>
              </a:ext>
            </a:extLst>
          </p:cNvPr>
          <p:cNvSpPr>
            <a:spLocks noChangeShapeType="1"/>
          </p:cNvSpPr>
          <p:nvPr/>
        </p:nvSpPr>
        <p:spPr bwMode="auto">
          <a:xfrm flipH="1">
            <a:off x="7639357" y="1956609"/>
            <a:ext cx="3175" cy="592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Text Box 15">
            <a:extLst>
              <a:ext uri="{FF2B5EF4-FFF2-40B4-BE49-F238E27FC236}">
                <a16:creationId xmlns:a16="http://schemas.microsoft.com/office/drawing/2014/main" id="{86ABE5DC-F743-3B4F-90D0-2B2BE524A3D1}"/>
              </a:ext>
            </a:extLst>
          </p:cNvPr>
          <p:cNvSpPr txBox="1">
            <a:spLocks noChangeArrowheads="1"/>
          </p:cNvSpPr>
          <p:nvPr/>
        </p:nvSpPr>
        <p:spPr bwMode="auto">
          <a:xfrm>
            <a:off x="6099456" y="14038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9" name="Rectangle 16">
            <a:extLst>
              <a:ext uri="{FF2B5EF4-FFF2-40B4-BE49-F238E27FC236}">
                <a16:creationId xmlns:a16="http://schemas.microsoft.com/office/drawing/2014/main" id="{8DA80CA3-4BFA-544E-B250-26C540FFA16B}"/>
              </a:ext>
            </a:extLst>
          </p:cNvPr>
          <p:cNvSpPr>
            <a:spLocks noChangeArrowheads="1"/>
          </p:cNvSpPr>
          <p:nvPr/>
        </p:nvSpPr>
        <p:spPr bwMode="auto">
          <a:xfrm>
            <a:off x="7474572" y="2218547"/>
            <a:ext cx="309562"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0" name="Text Box 17">
            <a:extLst>
              <a:ext uri="{FF2B5EF4-FFF2-40B4-BE49-F238E27FC236}">
                <a16:creationId xmlns:a16="http://schemas.microsoft.com/office/drawing/2014/main" id="{BE68A712-57FB-6F4C-A3FB-152525A06D14}"/>
              </a:ext>
            </a:extLst>
          </p:cNvPr>
          <p:cNvSpPr txBox="1">
            <a:spLocks noChangeArrowheads="1"/>
          </p:cNvSpPr>
          <p:nvPr/>
        </p:nvSpPr>
        <p:spPr bwMode="auto">
          <a:xfrm>
            <a:off x="7211846" y="212767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223.1.1.3</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1" name="Text Box 18">
            <a:extLst>
              <a:ext uri="{FF2B5EF4-FFF2-40B4-BE49-F238E27FC236}">
                <a16:creationId xmlns:a16="http://schemas.microsoft.com/office/drawing/2014/main" id="{9676552A-43A0-714A-AEA1-0C4E2D4CA023}"/>
              </a:ext>
            </a:extLst>
          </p:cNvPr>
          <p:cNvSpPr txBox="1">
            <a:spLocks noChangeArrowheads="1"/>
          </p:cNvSpPr>
          <p:nvPr/>
        </p:nvSpPr>
        <p:spPr bwMode="auto">
          <a:xfrm>
            <a:off x="8486925" y="151445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223.1.1.4</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2" name="Freeform 19">
            <a:extLst>
              <a:ext uri="{FF2B5EF4-FFF2-40B4-BE49-F238E27FC236}">
                <a16:creationId xmlns:a16="http://schemas.microsoft.com/office/drawing/2014/main" id="{CCFF2B55-E38D-3247-9770-7C4658805194}"/>
              </a:ext>
            </a:extLst>
          </p:cNvPr>
          <p:cNvSpPr>
            <a:spLocks/>
          </p:cNvSpPr>
          <p:nvPr/>
        </p:nvSpPr>
        <p:spPr bwMode="auto">
          <a:xfrm>
            <a:off x="5405744" y="4847609"/>
            <a:ext cx="1539875" cy="1070265"/>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Line 34">
            <a:extLst>
              <a:ext uri="{FF2B5EF4-FFF2-40B4-BE49-F238E27FC236}">
                <a16:creationId xmlns:a16="http://schemas.microsoft.com/office/drawing/2014/main" id="{5BEBE0C0-602D-CA47-91CB-81EACE7498F7}"/>
              </a:ext>
            </a:extLst>
          </p:cNvPr>
          <p:cNvSpPr>
            <a:spLocks noChangeShapeType="1"/>
          </p:cNvSpPr>
          <p:nvPr/>
        </p:nvSpPr>
        <p:spPr bwMode="auto">
          <a:xfrm>
            <a:off x="6161394" y="4833159"/>
            <a:ext cx="7938" cy="561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 Box 40">
            <a:extLst>
              <a:ext uri="{FF2B5EF4-FFF2-40B4-BE49-F238E27FC236}">
                <a16:creationId xmlns:a16="http://schemas.microsoft.com/office/drawing/2014/main" id="{EFBEBACC-6C23-394B-9616-85081FAC0AC6}"/>
              </a:ext>
            </a:extLst>
          </p:cNvPr>
          <p:cNvSpPr txBox="1">
            <a:spLocks noChangeArrowheads="1"/>
          </p:cNvSpPr>
          <p:nvPr/>
        </p:nvSpPr>
        <p:spPr bwMode="auto">
          <a:xfrm>
            <a:off x="6523633" y="5561966"/>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8" name="Rectangle 42">
            <a:extLst>
              <a:ext uri="{FF2B5EF4-FFF2-40B4-BE49-F238E27FC236}">
                <a16:creationId xmlns:a16="http://schemas.microsoft.com/office/drawing/2014/main" id="{4463C3B6-3442-A848-96F8-45BDEAD65EC7}"/>
              </a:ext>
            </a:extLst>
          </p:cNvPr>
          <p:cNvSpPr>
            <a:spLocks noChangeArrowheads="1"/>
          </p:cNvSpPr>
          <p:nvPr/>
        </p:nvSpPr>
        <p:spPr bwMode="auto">
          <a:xfrm>
            <a:off x="6109914" y="495857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9" name="Text Box 43">
            <a:extLst>
              <a:ext uri="{FF2B5EF4-FFF2-40B4-BE49-F238E27FC236}">
                <a16:creationId xmlns:a16="http://schemas.microsoft.com/office/drawing/2014/main" id="{0DD50976-05F4-7849-BC93-4C4F6CC58AA1}"/>
              </a:ext>
            </a:extLst>
          </p:cNvPr>
          <p:cNvSpPr txBox="1">
            <a:spLocks noChangeArrowheads="1"/>
          </p:cNvSpPr>
          <p:nvPr/>
        </p:nvSpPr>
        <p:spPr bwMode="auto">
          <a:xfrm>
            <a:off x="5577277" y="48759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223.1.2.6</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0" name="Freeform 45">
            <a:extLst>
              <a:ext uri="{FF2B5EF4-FFF2-40B4-BE49-F238E27FC236}">
                <a16:creationId xmlns:a16="http://schemas.microsoft.com/office/drawing/2014/main" id="{2242FC36-42F5-C242-B9D7-9C37B5FAD3AB}"/>
              </a:ext>
            </a:extLst>
          </p:cNvPr>
          <p:cNvSpPr>
            <a:spLocks/>
          </p:cNvSpPr>
          <p:nvPr/>
        </p:nvSpPr>
        <p:spPr bwMode="auto">
          <a:xfrm>
            <a:off x="8423582" y="4858944"/>
            <a:ext cx="1539875" cy="1129777"/>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Line 60">
            <a:extLst>
              <a:ext uri="{FF2B5EF4-FFF2-40B4-BE49-F238E27FC236}">
                <a16:creationId xmlns:a16="http://schemas.microsoft.com/office/drawing/2014/main" id="{6B24106E-72F9-F24A-B2D8-8555ACB90C47}"/>
              </a:ext>
            </a:extLst>
          </p:cNvPr>
          <p:cNvSpPr>
            <a:spLocks noChangeShapeType="1"/>
          </p:cNvSpPr>
          <p:nvPr/>
        </p:nvSpPr>
        <p:spPr bwMode="auto">
          <a:xfrm>
            <a:off x="9190344" y="4852209"/>
            <a:ext cx="1588"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Text Box 66">
            <a:extLst>
              <a:ext uri="{FF2B5EF4-FFF2-40B4-BE49-F238E27FC236}">
                <a16:creationId xmlns:a16="http://schemas.microsoft.com/office/drawing/2014/main" id="{23AF778F-58D8-8A4E-9DBF-1A23C3456324}"/>
              </a:ext>
            </a:extLst>
          </p:cNvPr>
          <p:cNvSpPr txBox="1">
            <a:spLocks noChangeArrowheads="1"/>
          </p:cNvSpPr>
          <p:nvPr/>
        </p:nvSpPr>
        <p:spPr bwMode="auto">
          <a:xfrm>
            <a:off x="9708446" y="575766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5" name="Text Box 67">
            <a:extLst>
              <a:ext uri="{FF2B5EF4-FFF2-40B4-BE49-F238E27FC236}">
                <a16:creationId xmlns:a16="http://schemas.microsoft.com/office/drawing/2014/main" id="{C3593735-4F8F-8145-8D53-54EE001CC0EA}"/>
              </a:ext>
            </a:extLst>
          </p:cNvPr>
          <p:cNvSpPr txBox="1">
            <a:spLocks noChangeArrowheads="1"/>
          </p:cNvSpPr>
          <p:nvPr/>
        </p:nvSpPr>
        <p:spPr bwMode="auto">
          <a:xfrm>
            <a:off x="7937662" y="56593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6" name="Rectangle 68">
            <a:extLst>
              <a:ext uri="{FF2B5EF4-FFF2-40B4-BE49-F238E27FC236}">
                <a16:creationId xmlns:a16="http://schemas.microsoft.com/office/drawing/2014/main" id="{307F4518-61FD-6F49-B353-C72065084030}"/>
              </a:ext>
            </a:extLst>
          </p:cNvPr>
          <p:cNvSpPr>
            <a:spLocks noChangeArrowheads="1"/>
          </p:cNvSpPr>
          <p:nvPr/>
        </p:nvSpPr>
        <p:spPr bwMode="auto">
          <a:xfrm>
            <a:off x="9131607" y="495222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7" name="Text Box 69">
            <a:extLst>
              <a:ext uri="{FF2B5EF4-FFF2-40B4-BE49-F238E27FC236}">
                <a16:creationId xmlns:a16="http://schemas.microsoft.com/office/drawing/2014/main" id="{886AD721-E620-3744-9A4F-14D911065EF9}"/>
              </a:ext>
            </a:extLst>
          </p:cNvPr>
          <p:cNvSpPr txBox="1">
            <a:spLocks noChangeArrowheads="1"/>
          </p:cNvSpPr>
          <p:nvPr/>
        </p:nvSpPr>
        <p:spPr bwMode="auto">
          <a:xfrm>
            <a:off x="8621888" y="4864398"/>
            <a:ext cx="10679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223.1.3.27</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42" name="Text Box 86">
            <a:extLst>
              <a:ext uri="{FF2B5EF4-FFF2-40B4-BE49-F238E27FC236}">
                <a16:creationId xmlns:a16="http://schemas.microsoft.com/office/drawing/2014/main" id="{3F0DAD26-C5A6-A649-906B-10FDCAFAA6CE}"/>
              </a:ext>
            </a:extLst>
          </p:cNvPr>
          <p:cNvSpPr txBox="1">
            <a:spLocks noChangeArrowheads="1"/>
          </p:cNvSpPr>
          <p:nvPr/>
        </p:nvSpPr>
        <p:spPr bwMode="auto">
          <a:xfrm>
            <a:off x="7401232" y="55823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223.1.1.2</a:t>
            </a:r>
          </a:p>
        </p:txBody>
      </p:sp>
      <p:sp>
        <p:nvSpPr>
          <p:cNvPr id="143" name="Line 87">
            <a:extLst>
              <a:ext uri="{FF2B5EF4-FFF2-40B4-BE49-F238E27FC236}">
                <a16:creationId xmlns:a16="http://schemas.microsoft.com/office/drawing/2014/main" id="{F47550F3-7907-044F-86DE-F56147AC606E}"/>
              </a:ext>
            </a:extLst>
          </p:cNvPr>
          <p:cNvSpPr>
            <a:spLocks noChangeShapeType="1"/>
          </p:cNvSpPr>
          <p:nvPr/>
        </p:nvSpPr>
        <p:spPr bwMode="auto">
          <a:xfrm flipV="1">
            <a:off x="6374119" y="2928159"/>
            <a:ext cx="1114425"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Line 88">
            <a:extLst>
              <a:ext uri="{FF2B5EF4-FFF2-40B4-BE49-F238E27FC236}">
                <a16:creationId xmlns:a16="http://schemas.microsoft.com/office/drawing/2014/main" id="{EE6A5D44-6552-2043-ACBE-3134891144FA}"/>
              </a:ext>
            </a:extLst>
          </p:cNvPr>
          <p:cNvSpPr>
            <a:spLocks noChangeShapeType="1"/>
          </p:cNvSpPr>
          <p:nvPr/>
        </p:nvSpPr>
        <p:spPr bwMode="auto">
          <a:xfrm flipH="1" flipV="1">
            <a:off x="7888594" y="2909109"/>
            <a:ext cx="1276350"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Line 89">
            <a:extLst>
              <a:ext uri="{FF2B5EF4-FFF2-40B4-BE49-F238E27FC236}">
                <a16:creationId xmlns:a16="http://schemas.microsoft.com/office/drawing/2014/main" id="{CBC592C5-3F61-4843-8C7F-5AE59C480813}"/>
              </a:ext>
            </a:extLst>
          </p:cNvPr>
          <p:cNvSpPr>
            <a:spLocks noChangeShapeType="1"/>
          </p:cNvSpPr>
          <p:nvPr/>
        </p:nvSpPr>
        <p:spPr bwMode="auto">
          <a:xfrm flipH="1" flipV="1">
            <a:off x="6564619" y="4671234"/>
            <a:ext cx="230505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Text Box 90">
            <a:extLst>
              <a:ext uri="{FF2B5EF4-FFF2-40B4-BE49-F238E27FC236}">
                <a16:creationId xmlns:a16="http://schemas.microsoft.com/office/drawing/2014/main" id="{CFD1C51D-A458-6443-B0F5-946E54EC123E}"/>
              </a:ext>
            </a:extLst>
          </p:cNvPr>
          <p:cNvSpPr txBox="1">
            <a:spLocks noChangeArrowheads="1"/>
          </p:cNvSpPr>
          <p:nvPr/>
        </p:nvSpPr>
        <p:spPr bwMode="auto">
          <a:xfrm>
            <a:off x="7967969" y="28217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59" name="Text Box 91">
            <a:extLst>
              <a:ext uri="{FF2B5EF4-FFF2-40B4-BE49-F238E27FC236}">
                <a16:creationId xmlns:a16="http://schemas.microsoft.com/office/drawing/2014/main" id="{F8EF7741-B8E7-0B4C-A5A4-FDEF5DDBCF42}"/>
              </a:ext>
            </a:extLst>
          </p:cNvPr>
          <p:cNvSpPr txBox="1">
            <a:spLocks noChangeArrowheads="1"/>
          </p:cNvSpPr>
          <p:nvPr/>
        </p:nvSpPr>
        <p:spPr bwMode="auto">
          <a:xfrm>
            <a:off x="9044294" y="41076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0" name="Text Box 92">
            <a:extLst>
              <a:ext uri="{FF2B5EF4-FFF2-40B4-BE49-F238E27FC236}">
                <a16:creationId xmlns:a16="http://schemas.microsoft.com/office/drawing/2014/main" id="{F359ED7A-71A8-044C-9CEA-745EBF3D29A7}"/>
              </a:ext>
            </a:extLst>
          </p:cNvPr>
          <p:cNvSpPr txBox="1">
            <a:spLocks noChangeArrowheads="1"/>
          </p:cNvSpPr>
          <p:nvPr/>
        </p:nvSpPr>
        <p:spPr bwMode="auto">
          <a:xfrm>
            <a:off x="7806044"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1" name="Text Box 93">
            <a:extLst>
              <a:ext uri="{FF2B5EF4-FFF2-40B4-BE49-F238E27FC236}">
                <a16:creationId xmlns:a16="http://schemas.microsoft.com/office/drawing/2014/main" id="{DF8BBCE7-EB2F-F445-91D0-25BC1FEF2755}"/>
              </a:ext>
            </a:extLst>
          </p:cNvPr>
          <p:cNvSpPr txBox="1">
            <a:spLocks noChangeArrowheads="1"/>
          </p:cNvSpPr>
          <p:nvPr/>
        </p:nvSpPr>
        <p:spPr bwMode="auto">
          <a:xfrm>
            <a:off x="6558269"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2" name="Text Box 94">
            <a:extLst>
              <a:ext uri="{FF2B5EF4-FFF2-40B4-BE49-F238E27FC236}">
                <a16:creationId xmlns:a16="http://schemas.microsoft.com/office/drawing/2014/main" id="{BB95AD39-A2CC-3846-8811-C2F30E9624FC}"/>
              </a:ext>
            </a:extLst>
          </p:cNvPr>
          <p:cNvSpPr txBox="1">
            <a:spLocks noChangeArrowheads="1"/>
          </p:cNvSpPr>
          <p:nvPr/>
        </p:nvSpPr>
        <p:spPr bwMode="auto">
          <a:xfrm>
            <a:off x="5481944" y="40695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3" name="Text Box 95">
            <a:extLst>
              <a:ext uri="{FF2B5EF4-FFF2-40B4-BE49-F238E27FC236}">
                <a16:creationId xmlns:a16="http://schemas.microsoft.com/office/drawing/2014/main" id="{B3DB2C6D-56D0-A34E-9FEE-77AC692B732D}"/>
              </a:ext>
            </a:extLst>
          </p:cNvPr>
          <p:cNvSpPr txBox="1">
            <a:spLocks noChangeArrowheads="1"/>
          </p:cNvSpPr>
          <p:nvPr/>
        </p:nvSpPr>
        <p:spPr bwMode="auto">
          <a:xfrm>
            <a:off x="6348719" y="283132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7" name="Straight Connector 6">
            <a:extLst>
              <a:ext uri="{FF2B5EF4-FFF2-40B4-BE49-F238E27FC236}">
                <a16:creationId xmlns:a16="http://schemas.microsoft.com/office/drawing/2014/main" id="{522A0FD3-CBB5-2343-99A4-E0BB72F75639}"/>
              </a:ext>
            </a:extLst>
          </p:cNvPr>
          <p:cNvCxnSpPr>
            <a:cxnSpLocks/>
          </p:cNvCxnSpPr>
          <p:nvPr/>
        </p:nvCxnSpPr>
        <p:spPr>
          <a:xfrm>
            <a:off x="7907727" y="1333593"/>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DAEE092-30DA-494C-AE90-7728B58690D0}"/>
              </a:ext>
            </a:extLst>
          </p:cNvPr>
          <p:cNvCxnSpPr>
            <a:cxnSpLocks/>
          </p:cNvCxnSpPr>
          <p:nvPr/>
        </p:nvCxnSpPr>
        <p:spPr>
          <a:xfrm>
            <a:off x="7077714" y="1391530"/>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086C16F-8606-3B4A-BB18-E0F253FB3149}"/>
              </a:ext>
            </a:extLst>
          </p:cNvPr>
          <p:cNvCxnSpPr>
            <a:cxnSpLocks/>
          </p:cNvCxnSpPr>
          <p:nvPr/>
        </p:nvCxnSpPr>
        <p:spPr>
          <a:xfrm>
            <a:off x="8747817" y="13499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0106E0D-D297-8345-A153-BA8DF38B54B6}"/>
              </a:ext>
            </a:extLst>
          </p:cNvPr>
          <p:cNvCxnSpPr>
            <a:cxnSpLocks/>
          </p:cNvCxnSpPr>
          <p:nvPr/>
        </p:nvCxnSpPr>
        <p:spPr>
          <a:xfrm>
            <a:off x="9721099" y="58457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BA2B390-640A-BF4F-B0C4-F7EEFDFF4607}"/>
              </a:ext>
            </a:extLst>
          </p:cNvPr>
          <p:cNvCxnSpPr>
            <a:cxnSpLocks/>
          </p:cNvCxnSpPr>
          <p:nvPr/>
        </p:nvCxnSpPr>
        <p:spPr>
          <a:xfrm>
            <a:off x="8855191" y="58319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2E8D2E3-F3B0-7C43-AED8-9F54D363C86C}"/>
              </a:ext>
            </a:extLst>
          </p:cNvPr>
          <p:cNvCxnSpPr>
            <a:cxnSpLocks/>
          </p:cNvCxnSpPr>
          <p:nvPr/>
        </p:nvCxnSpPr>
        <p:spPr>
          <a:xfrm>
            <a:off x="6527626" y="57176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91D6F8F-07FB-A848-ACDB-E5F5A82CB4D5}"/>
              </a:ext>
            </a:extLst>
          </p:cNvPr>
          <p:cNvCxnSpPr>
            <a:cxnSpLocks/>
          </p:cNvCxnSpPr>
          <p:nvPr/>
        </p:nvCxnSpPr>
        <p:spPr>
          <a:xfrm>
            <a:off x="5734453" y="57557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64022FF-D8F0-934B-89EC-002E67A42DFB}"/>
              </a:ext>
            </a:extLst>
          </p:cNvPr>
          <p:cNvGrpSpPr/>
          <p:nvPr/>
        </p:nvGrpSpPr>
        <p:grpSpPr>
          <a:xfrm>
            <a:off x="5269942" y="831439"/>
            <a:ext cx="4571749" cy="5747039"/>
            <a:chOff x="3921589" y="800442"/>
            <a:chExt cx="4571749" cy="5747039"/>
          </a:xfrm>
        </p:grpSpPr>
        <p:grpSp>
          <p:nvGrpSpPr>
            <p:cNvPr id="193" name="Group 127">
              <a:extLst>
                <a:ext uri="{FF2B5EF4-FFF2-40B4-BE49-F238E27FC236}">
                  <a16:creationId xmlns:a16="http://schemas.microsoft.com/office/drawing/2014/main" id="{3F21DB98-90D0-2949-9B59-D897E6BF5357}"/>
                </a:ext>
              </a:extLst>
            </p:cNvPr>
            <p:cNvGrpSpPr>
              <a:grpSpLocks/>
            </p:cNvGrpSpPr>
            <p:nvPr/>
          </p:nvGrpSpPr>
          <p:grpSpPr bwMode="auto">
            <a:xfrm>
              <a:off x="6912267" y="813299"/>
              <a:ext cx="641350" cy="558800"/>
              <a:chOff x="-44" y="1473"/>
              <a:chExt cx="981" cy="1105"/>
            </a:xfrm>
          </p:grpSpPr>
          <p:pic>
            <p:nvPicPr>
              <p:cNvPr id="194" name="Picture 128" descr="desktop_computer_stylized_medium">
                <a:extLst>
                  <a:ext uri="{FF2B5EF4-FFF2-40B4-BE49-F238E27FC236}">
                    <a16:creationId xmlns:a16="http://schemas.microsoft.com/office/drawing/2014/main" id="{5FC686D7-8C0E-E148-B8A9-29C753654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Freeform 129">
                <a:extLst>
                  <a:ext uri="{FF2B5EF4-FFF2-40B4-BE49-F238E27FC236}">
                    <a16:creationId xmlns:a16="http://schemas.microsoft.com/office/drawing/2014/main" id="{8C375592-43C5-A94A-A657-F109708E2BB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6" name="Group 130">
              <a:extLst>
                <a:ext uri="{FF2B5EF4-FFF2-40B4-BE49-F238E27FC236}">
                  <a16:creationId xmlns:a16="http://schemas.microsoft.com/office/drawing/2014/main" id="{8531BDB7-6357-AB47-9D9A-95D2848E84D4}"/>
                </a:ext>
              </a:extLst>
            </p:cNvPr>
            <p:cNvGrpSpPr>
              <a:grpSpLocks/>
            </p:cNvGrpSpPr>
            <p:nvPr/>
          </p:nvGrpSpPr>
          <p:grpSpPr bwMode="auto">
            <a:xfrm>
              <a:off x="5243214" y="845876"/>
              <a:ext cx="641350" cy="558800"/>
              <a:chOff x="-44" y="1473"/>
              <a:chExt cx="981" cy="1105"/>
            </a:xfrm>
          </p:grpSpPr>
          <p:pic>
            <p:nvPicPr>
              <p:cNvPr id="197" name="Picture 131" descr="desktop_computer_stylized_medium">
                <a:extLst>
                  <a:ext uri="{FF2B5EF4-FFF2-40B4-BE49-F238E27FC236}">
                    <a16:creationId xmlns:a16="http://schemas.microsoft.com/office/drawing/2014/main" id="{9B95FBC6-FBA8-4B49-811F-87393B875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Freeform 132">
                <a:extLst>
                  <a:ext uri="{FF2B5EF4-FFF2-40B4-BE49-F238E27FC236}">
                    <a16:creationId xmlns:a16="http://schemas.microsoft.com/office/drawing/2014/main" id="{76B731D4-AA0B-D349-9CC0-BDB7D625F4C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9" name="Group 133">
              <a:extLst>
                <a:ext uri="{FF2B5EF4-FFF2-40B4-BE49-F238E27FC236}">
                  <a16:creationId xmlns:a16="http://schemas.microsoft.com/office/drawing/2014/main" id="{F1B2FB1F-1C2C-044F-AA04-C080F7D6B0EA}"/>
                </a:ext>
              </a:extLst>
            </p:cNvPr>
            <p:cNvGrpSpPr>
              <a:grpSpLocks/>
            </p:cNvGrpSpPr>
            <p:nvPr/>
          </p:nvGrpSpPr>
          <p:grpSpPr bwMode="auto">
            <a:xfrm>
              <a:off x="6075064" y="800442"/>
              <a:ext cx="641350" cy="558800"/>
              <a:chOff x="-44" y="1473"/>
              <a:chExt cx="981" cy="1105"/>
            </a:xfrm>
          </p:grpSpPr>
          <p:pic>
            <p:nvPicPr>
              <p:cNvPr id="200" name="Picture 134" descr="desktop_computer_stylized_medium">
                <a:extLst>
                  <a:ext uri="{FF2B5EF4-FFF2-40B4-BE49-F238E27FC236}">
                    <a16:creationId xmlns:a16="http://schemas.microsoft.com/office/drawing/2014/main" id="{02F3D829-91D0-0E4F-B7E3-C0BC51D9C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35">
                <a:extLst>
                  <a:ext uri="{FF2B5EF4-FFF2-40B4-BE49-F238E27FC236}">
                    <a16:creationId xmlns:a16="http://schemas.microsoft.com/office/drawing/2014/main" id="{6B0B3BAE-D159-F84A-8165-7BFC85DC5F7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4" name="Group 213">
              <a:extLst>
                <a:ext uri="{FF2B5EF4-FFF2-40B4-BE49-F238E27FC236}">
                  <a16:creationId xmlns:a16="http://schemas.microsoft.com/office/drawing/2014/main" id="{86EF1E37-3B49-0D40-87DC-F9FA89AFA2EF}"/>
                </a:ext>
              </a:extLst>
            </p:cNvPr>
            <p:cNvGrpSpPr/>
            <p:nvPr/>
          </p:nvGrpSpPr>
          <p:grpSpPr>
            <a:xfrm>
              <a:off x="5951096" y="2488367"/>
              <a:ext cx="764498" cy="449705"/>
              <a:chOff x="7493876" y="2774731"/>
              <a:chExt cx="1481958" cy="894622"/>
            </a:xfrm>
          </p:grpSpPr>
          <p:sp>
            <p:nvSpPr>
              <p:cNvPr id="215" name="Freeform 214">
                <a:extLst>
                  <a:ext uri="{FF2B5EF4-FFF2-40B4-BE49-F238E27FC236}">
                    <a16:creationId xmlns:a16="http://schemas.microsoft.com/office/drawing/2014/main" id="{40376F28-4749-CC48-A0CB-8B2AD034925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6" name="Oval 215">
                <a:extLst>
                  <a:ext uri="{FF2B5EF4-FFF2-40B4-BE49-F238E27FC236}">
                    <a16:creationId xmlns:a16="http://schemas.microsoft.com/office/drawing/2014/main" id="{256D0A85-CDF4-AC42-AF4B-37B50E409C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7" name="Group 216">
                <a:extLst>
                  <a:ext uri="{FF2B5EF4-FFF2-40B4-BE49-F238E27FC236}">
                    <a16:creationId xmlns:a16="http://schemas.microsoft.com/office/drawing/2014/main" id="{683CD1C1-F412-7448-A299-0E99E8221D1A}"/>
                  </a:ext>
                </a:extLst>
              </p:cNvPr>
              <p:cNvGrpSpPr/>
              <p:nvPr/>
            </p:nvGrpSpPr>
            <p:grpSpPr>
              <a:xfrm>
                <a:off x="7713663" y="2848339"/>
                <a:ext cx="1042107" cy="425543"/>
                <a:chOff x="7786941" y="2884917"/>
                <a:chExt cx="897649" cy="353919"/>
              </a:xfrm>
            </p:grpSpPr>
            <p:sp>
              <p:nvSpPr>
                <p:cNvPr id="218" name="Freeform 217">
                  <a:extLst>
                    <a:ext uri="{FF2B5EF4-FFF2-40B4-BE49-F238E27FC236}">
                      <a16:creationId xmlns:a16="http://schemas.microsoft.com/office/drawing/2014/main" id="{80DC24D7-3D47-1D41-B777-C81C9EB9FCE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9" name="Freeform 218">
                  <a:extLst>
                    <a:ext uri="{FF2B5EF4-FFF2-40B4-BE49-F238E27FC236}">
                      <a16:creationId xmlns:a16="http://schemas.microsoft.com/office/drawing/2014/main" id="{B43B84E6-BB86-984B-B3B6-D9EB953A85B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0" name="Freeform 219">
                  <a:extLst>
                    <a:ext uri="{FF2B5EF4-FFF2-40B4-BE49-F238E27FC236}">
                      <a16:creationId xmlns:a16="http://schemas.microsoft.com/office/drawing/2014/main" id="{9C11C97D-F662-DC4F-BD97-5429CFC9C8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1" name="Freeform 220">
                  <a:extLst>
                    <a:ext uri="{FF2B5EF4-FFF2-40B4-BE49-F238E27FC236}">
                      <a16:creationId xmlns:a16="http://schemas.microsoft.com/office/drawing/2014/main" id="{0311A4A8-E188-654A-8B89-EAB3405BA6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2" name="Group 221">
              <a:extLst>
                <a:ext uri="{FF2B5EF4-FFF2-40B4-BE49-F238E27FC236}">
                  <a16:creationId xmlns:a16="http://schemas.microsoft.com/office/drawing/2014/main" id="{81584F37-BE6C-EA4B-971E-1912AA12BB25}"/>
                </a:ext>
              </a:extLst>
            </p:cNvPr>
            <p:cNvGrpSpPr/>
            <p:nvPr/>
          </p:nvGrpSpPr>
          <p:grpSpPr>
            <a:xfrm>
              <a:off x="7452610" y="4364636"/>
              <a:ext cx="764498" cy="449705"/>
              <a:chOff x="7493876" y="2774731"/>
              <a:chExt cx="1481958" cy="894622"/>
            </a:xfrm>
          </p:grpSpPr>
          <p:sp>
            <p:nvSpPr>
              <p:cNvPr id="223" name="Freeform 222">
                <a:extLst>
                  <a:ext uri="{FF2B5EF4-FFF2-40B4-BE49-F238E27FC236}">
                    <a16:creationId xmlns:a16="http://schemas.microsoft.com/office/drawing/2014/main" id="{31012971-DEA3-6845-AC13-A255CEA0240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4" name="Oval 223">
                <a:extLst>
                  <a:ext uri="{FF2B5EF4-FFF2-40B4-BE49-F238E27FC236}">
                    <a16:creationId xmlns:a16="http://schemas.microsoft.com/office/drawing/2014/main" id="{32543A2D-22B6-0649-AEEC-F06F4021DD3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5" name="Group 224">
                <a:extLst>
                  <a:ext uri="{FF2B5EF4-FFF2-40B4-BE49-F238E27FC236}">
                    <a16:creationId xmlns:a16="http://schemas.microsoft.com/office/drawing/2014/main" id="{7BEFF53D-0E6A-8646-ACAC-71283F133B87}"/>
                  </a:ext>
                </a:extLst>
              </p:cNvPr>
              <p:cNvGrpSpPr/>
              <p:nvPr/>
            </p:nvGrpSpPr>
            <p:grpSpPr>
              <a:xfrm>
                <a:off x="7713663" y="2848339"/>
                <a:ext cx="1042107" cy="425543"/>
                <a:chOff x="7786941" y="2884917"/>
                <a:chExt cx="897649" cy="353919"/>
              </a:xfrm>
            </p:grpSpPr>
            <p:sp>
              <p:nvSpPr>
                <p:cNvPr id="226" name="Freeform 225">
                  <a:extLst>
                    <a:ext uri="{FF2B5EF4-FFF2-40B4-BE49-F238E27FC236}">
                      <a16:creationId xmlns:a16="http://schemas.microsoft.com/office/drawing/2014/main" id="{04DABA4E-DEC2-D946-A0D0-F5C45FA6DC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47344229-14F7-4C43-8414-5F5AF37746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87FA5A08-7A6B-CF46-930C-602D8BDBC5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E499445B-0DB0-3142-B183-CA66C970877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30" name="Group 229">
              <a:extLst>
                <a:ext uri="{FF2B5EF4-FFF2-40B4-BE49-F238E27FC236}">
                  <a16:creationId xmlns:a16="http://schemas.microsoft.com/office/drawing/2014/main" id="{F91C53FA-ABA6-6D43-BB65-60DBBCFEC5C7}"/>
                </a:ext>
              </a:extLst>
            </p:cNvPr>
            <p:cNvGrpSpPr/>
            <p:nvPr/>
          </p:nvGrpSpPr>
          <p:grpSpPr>
            <a:xfrm>
              <a:off x="4517036" y="4382125"/>
              <a:ext cx="764498" cy="449705"/>
              <a:chOff x="7493876" y="2774731"/>
              <a:chExt cx="1481958" cy="894622"/>
            </a:xfrm>
          </p:grpSpPr>
          <p:sp>
            <p:nvSpPr>
              <p:cNvPr id="231" name="Freeform 230">
                <a:extLst>
                  <a:ext uri="{FF2B5EF4-FFF2-40B4-BE49-F238E27FC236}">
                    <a16:creationId xmlns:a16="http://schemas.microsoft.com/office/drawing/2014/main" id="{3294910F-4CB9-CF45-8646-26DE97A22ED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2" name="Oval 231">
                <a:extLst>
                  <a:ext uri="{FF2B5EF4-FFF2-40B4-BE49-F238E27FC236}">
                    <a16:creationId xmlns:a16="http://schemas.microsoft.com/office/drawing/2014/main" id="{1316DC44-6A92-9B4B-9028-475050085E4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3" name="Group 232">
                <a:extLst>
                  <a:ext uri="{FF2B5EF4-FFF2-40B4-BE49-F238E27FC236}">
                    <a16:creationId xmlns:a16="http://schemas.microsoft.com/office/drawing/2014/main" id="{E4E7CEA9-1D4F-E545-90CA-F59A8B96693D}"/>
                  </a:ext>
                </a:extLst>
              </p:cNvPr>
              <p:cNvGrpSpPr/>
              <p:nvPr/>
            </p:nvGrpSpPr>
            <p:grpSpPr>
              <a:xfrm>
                <a:off x="7713663" y="2848339"/>
                <a:ext cx="1042107" cy="425543"/>
                <a:chOff x="7786941" y="2884917"/>
                <a:chExt cx="897649" cy="353919"/>
              </a:xfrm>
            </p:grpSpPr>
            <p:sp>
              <p:nvSpPr>
                <p:cNvPr id="234" name="Freeform 233">
                  <a:extLst>
                    <a:ext uri="{FF2B5EF4-FFF2-40B4-BE49-F238E27FC236}">
                      <a16:creationId xmlns:a16="http://schemas.microsoft.com/office/drawing/2014/main" id="{2B22DAA2-94E0-8D40-9ACC-D24ABE49BB2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Freeform 234">
                  <a:extLst>
                    <a:ext uri="{FF2B5EF4-FFF2-40B4-BE49-F238E27FC236}">
                      <a16:creationId xmlns:a16="http://schemas.microsoft.com/office/drawing/2014/main" id="{5BC674BD-4F28-8848-B1EE-7DEA5110F9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6" name="Freeform 235">
                  <a:extLst>
                    <a:ext uri="{FF2B5EF4-FFF2-40B4-BE49-F238E27FC236}">
                      <a16:creationId xmlns:a16="http://schemas.microsoft.com/office/drawing/2014/main" id="{D4EE57CB-32BD-2B45-8492-05F066B59A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7" name="Freeform 236">
                  <a:extLst>
                    <a:ext uri="{FF2B5EF4-FFF2-40B4-BE49-F238E27FC236}">
                      <a16:creationId xmlns:a16="http://schemas.microsoft.com/office/drawing/2014/main" id="{A0F9C46B-BB97-4648-AFE1-934417BB3F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2" name="Group 136">
              <a:extLst>
                <a:ext uri="{FF2B5EF4-FFF2-40B4-BE49-F238E27FC236}">
                  <a16:creationId xmlns:a16="http://schemas.microsoft.com/office/drawing/2014/main" id="{A46FE443-1481-3F46-AEC2-DE1A89401879}"/>
                </a:ext>
              </a:extLst>
            </p:cNvPr>
            <p:cNvGrpSpPr>
              <a:grpSpLocks/>
            </p:cNvGrpSpPr>
            <p:nvPr/>
          </p:nvGrpSpPr>
          <p:grpSpPr bwMode="auto">
            <a:xfrm>
              <a:off x="7851988" y="5988681"/>
              <a:ext cx="641350" cy="558800"/>
              <a:chOff x="-44" y="1473"/>
              <a:chExt cx="981" cy="1105"/>
            </a:xfrm>
          </p:grpSpPr>
          <p:pic>
            <p:nvPicPr>
              <p:cNvPr id="203" name="Picture 137" descr="desktop_computer_stylized_medium">
                <a:extLst>
                  <a:ext uri="{FF2B5EF4-FFF2-40B4-BE49-F238E27FC236}">
                    <a16:creationId xmlns:a16="http://schemas.microsoft.com/office/drawing/2014/main" id="{552CE2C0-13B7-9545-9F73-E88A13A2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138">
                <a:extLst>
                  <a:ext uri="{FF2B5EF4-FFF2-40B4-BE49-F238E27FC236}">
                    <a16:creationId xmlns:a16="http://schemas.microsoft.com/office/drawing/2014/main" id="{EBDCE7D2-BE4A-B14C-92D1-68B5D3FE397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5" name="Group 139">
              <a:extLst>
                <a:ext uri="{FF2B5EF4-FFF2-40B4-BE49-F238E27FC236}">
                  <a16:creationId xmlns:a16="http://schemas.microsoft.com/office/drawing/2014/main" id="{AAAA10F5-D477-E34B-B7B6-A846542864AE}"/>
                </a:ext>
              </a:extLst>
            </p:cNvPr>
            <p:cNvGrpSpPr>
              <a:grpSpLocks/>
            </p:cNvGrpSpPr>
            <p:nvPr/>
          </p:nvGrpSpPr>
          <p:grpSpPr bwMode="auto">
            <a:xfrm>
              <a:off x="6916190" y="5955947"/>
              <a:ext cx="641350" cy="558800"/>
              <a:chOff x="-44" y="1473"/>
              <a:chExt cx="981" cy="1105"/>
            </a:xfrm>
          </p:grpSpPr>
          <p:pic>
            <p:nvPicPr>
              <p:cNvPr id="206" name="Picture 140" descr="desktop_computer_stylized_medium">
                <a:extLst>
                  <a:ext uri="{FF2B5EF4-FFF2-40B4-BE49-F238E27FC236}">
                    <a16:creationId xmlns:a16="http://schemas.microsoft.com/office/drawing/2014/main" id="{ADD02C07-8622-9147-8C7E-716D0CC05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Freeform 141">
                <a:extLst>
                  <a:ext uri="{FF2B5EF4-FFF2-40B4-BE49-F238E27FC236}">
                    <a16:creationId xmlns:a16="http://schemas.microsoft.com/office/drawing/2014/main" id="{0A2F9078-621E-234E-A8BD-CBD1C8FFD9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8" name="Group 142">
              <a:extLst>
                <a:ext uri="{FF2B5EF4-FFF2-40B4-BE49-F238E27FC236}">
                  <a16:creationId xmlns:a16="http://schemas.microsoft.com/office/drawing/2014/main" id="{0790C796-AECD-6C43-9AC1-A6A320775222}"/>
                </a:ext>
              </a:extLst>
            </p:cNvPr>
            <p:cNvGrpSpPr>
              <a:grpSpLocks/>
            </p:cNvGrpSpPr>
            <p:nvPr/>
          </p:nvGrpSpPr>
          <p:grpSpPr bwMode="auto">
            <a:xfrm>
              <a:off x="3921589" y="5865644"/>
              <a:ext cx="641350" cy="558800"/>
              <a:chOff x="-44" y="1473"/>
              <a:chExt cx="981" cy="1105"/>
            </a:xfrm>
          </p:grpSpPr>
          <p:pic>
            <p:nvPicPr>
              <p:cNvPr id="209" name="Picture 143" descr="desktop_computer_stylized_medium">
                <a:extLst>
                  <a:ext uri="{FF2B5EF4-FFF2-40B4-BE49-F238E27FC236}">
                    <a16:creationId xmlns:a16="http://schemas.microsoft.com/office/drawing/2014/main" id="{EC7F2E78-D630-0742-B3E6-A2B2A451C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44">
                <a:extLst>
                  <a:ext uri="{FF2B5EF4-FFF2-40B4-BE49-F238E27FC236}">
                    <a16:creationId xmlns:a16="http://schemas.microsoft.com/office/drawing/2014/main" id="{137BFC0D-B6D7-614D-8B13-BEC91ACB8C4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 name="Group 145">
              <a:extLst>
                <a:ext uri="{FF2B5EF4-FFF2-40B4-BE49-F238E27FC236}">
                  <a16:creationId xmlns:a16="http://schemas.microsoft.com/office/drawing/2014/main" id="{B7E1F2F7-7CD4-4E49-A5F4-F3F7ABB05BBC}"/>
                </a:ext>
              </a:extLst>
            </p:cNvPr>
            <p:cNvGrpSpPr>
              <a:grpSpLocks/>
            </p:cNvGrpSpPr>
            <p:nvPr/>
          </p:nvGrpSpPr>
          <p:grpSpPr bwMode="auto">
            <a:xfrm>
              <a:off x="4833534" y="5813400"/>
              <a:ext cx="641350" cy="558800"/>
              <a:chOff x="-44" y="1473"/>
              <a:chExt cx="981" cy="1105"/>
            </a:xfrm>
          </p:grpSpPr>
          <p:pic>
            <p:nvPicPr>
              <p:cNvPr id="212" name="Picture 146" descr="desktop_computer_stylized_medium">
                <a:extLst>
                  <a:ext uri="{FF2B5EF4-FFF2-40B4-BE49-F238E27FC236}">
                    <a16:creationId xmlns:a16="http://schemas.microsoft.com/office/drawing/2014/main" id="{33328068-9D28-A94E-854E-AA55BDA92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147">
                <a:extLst>
                  <a:ext uri="{FF2B5EF4-FFF2-40B4-BE49-F238E27FC236}">
                    <a16:creationId xmlns:a16="http://schemas.microsoft.com/office/drawing/2014/main" id="{E60C7BD3-8A82-504B-B81D-2FDDD4220B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44" name="Text Box 41">
            <a:extLst>
              <a:ext uri="{FF2B5EF4-FFF2-40B4-BE49-F238E27FC236}">
                <a16:creationId xmlns:a16="http://schemas.microsoft.com/office/drawing/2014/main" id="{5DBB1AC4-8014-5E49-A935-8490AAA2EF64}"/>
              </a:ext>
            </a:extLst>
          </p:cNvPr>
          <p:cNvSpPr txBox="1">
            <a:spLocks noChangeArrowheads="1"/>
          </p:cNvSpPr>
          <p:nvPr/>
        </p:nvSpPr>
        <p:spPr bwMode="auto">
          <a:xfrm>
            <a:off x="4790324" y="5542214"/>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6" name="Group 15">
            <a:extLst>
              <a:ext uri="{FF2B5EF4-FFF2-40B4-BE49-F238E27FC236}">
                <a16:creationId xmlns:a16="http://schemas.microsoft.com/office/drawing/2014/main" id="{658D420B-2797-1F49-A046-DBAA7356C19E}"/>
              </a:ext>
            </a:extLst>
          </p:cNvPr>
          <p:cNvGrpSpPr/>
          <p:nvPr/>
        </p:nvGrpSpPr>
        <p:grpSpPr>
          <a:xfrm>
            <a:off x="2970204" y="933306"/>
            <a:ext cx="9056493" cy="4702911"/>
            <a:chOff x="2970204" y="933306"/>
            <a:chExt cx="9056493" cy="4702911"/>
          </a:xfrm>
        </p:grpSpPr>
        <p:grpSp>
          <p:nvGrpSpPr>
            <p:cNvPr id="90" name="Group 89">
              <a:extLst>
                <a:ext uri="{FF2B5EF4-FFF2-40B4-BE49-F238E27FC236}">
                  <a16:creationId xmlns:a16="http://schemas.microsoft.com/office/drawing/2014/main" id="{480E4E41-341B-D44C-A65D-69A7E0B7DF8F}"/>
                </a:ext>
              </a:extLst>
            </p:cNvPr>
            <p:cNvGrpSpPr/>
            <p:nvPr/>
          </p:nvGrpSpPr>
          <p:grpSpPr>
            <a:xfrm>
              <a:off x="8152109" y="933306"/>
              <a:ext cx="3244327" cy="864497"/>
              <a:chOff x="6090834" y="607842"/>
              <a:chExt cx="3244327" cy="864497"/>
            </a:xfrm>
          </p:grpSpPr>
          <p:sp>
            <p:nvSpPr>
              <p:cNvPr id="91" name="Text Box 191">
                <a:extLst>
                  <a:ext uri="{FF2B5EF4-FFF2-40B4-BE49-F238E27FC236}">
                    <a16:creationId xmlns:a16="http://schemas.microsoft.com/office/drawing/2014/main" id="{D376C8BF-4E91-414E-99B4-9EDBBFFB07B7}"/>
                  </a:ext>
                </a:extLst>
              </p:cNvPr>
              <p:cNvSpPr txBox="1">
                <a:spLocks noChangeArrowheads="1"/>
              </p:cNvSpPr>
              <p:nvPr/>
            </p:nvSpPr>
            <p:spPr bwMode="auto">
              <a:xfrm>
                <a:off x="7255489" y="60784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223.1.1/24</a:t>
                </a:r>
              </a:p>
            </p:txBody>
          </p:sp>
          <p:cxnSp>
            <p:nvCxnSpPr>
              <p:cNvPr id="92" name="Straight Connector 91">
                <a:extLst>
                  <a:ext uri="{FF2B5EF4-FFF2-40B4-BE49-F238E27FC236}">
                    <a16:creationId xmlns:a16="http://schemas.microsoft.com/office/drawing/2014/main" id="{A7F1EA1B-3CBF-2647-8FEC-4A2697C6D18C}"/>
                  </a:ext>
                </a:extLst>
              </p:cNvPr>
              <p:cNvCxnSpPr>
                <a:cxnSpLocks/>
              </p:cNvCxnSpPr>
              <p:nvPr/>
            </p:nvCxnSpPr>
            <p:spPr>
              <a:xfrm flipH="1">
                <a:off x="6090834" y="866887"/>
                <a:ext cx="1222333" cy="6054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318547F-F742-104D-9A1E-83C75E127CFF}"/>
                </a:ext>
              </a:extLst>
            </p:cNvPr>
            <p:cNvGrpSpPr/>
            <p:nvPr/>
          </p:nvGrpSpPr>
          <p:grpSpPr>
            <a:xfrm>
              <a:off x="8567981" y="2945502"/>
              <a:ext cx="2717381" cy="632023"/>
              <a:chOff x="6090835" y="840316"/>
              <a:chExt cx="2717381" cy="632023"/>
            </a:xfrm>
          </p:grpSpPr>
          <p:sp>
            <p:nvSpPr>
              <p:cNvPr id="96" name="Text Box 191">
                <a:extLst>
                  <a:ext uri="{FF2B5EF4-FFF2-40B4-BE49-F238E27FC236}">
                    <a16:creationId xmlns:a16="http://schemas.microsoft.com/office/drawing/2014/main" id="{BE0B33C0-E823-DF4A-9CD8-63EAD005BCBB}"/>
                  </a:ext>
                </a:extLst>
              </p:cNvPr>
              <p:cNvSpPr txBox="1">
                <a:spLocks noChangeArrowheads="1"/>
              </p:cNvSpPr>
              <p:nvPr/>
            </p:nvSpPr>
            <p:spPr bwMode="auto">
              <a:xfrm>
                <a:off x="6728544" y="840316"/>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223.1.7/24</a:t>
                </a:r>
              </a:p>
            </p:txBody>
          </p:sp>
          <p:cxnSp>
            <p:nvCxnSpPr>
              <p:cNvPr id="104" name="Straight Connector 103">
                <a:extLst>
                  <a:ext uri="{FF2B5EF4-FFF2-40B4-BE49-F238E27FC236}">
                    <a16:creationId xmlns:a16="http://schemas.microsoft.com/office/drawing/2014/main" id="{02A0B626-F390-4D4A-AF51-431DE14568C2}"/>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18F4AFDD-E3C5-ED41-B6AB-FAA4C0538DA6}"/>
                </a:ext>
              </a:extLst>
            </p:cNvPr>
            <p:cNvGrpSpPr/>
            <p:nvPr/>
          </p:nvGrpSpPr>
          <p:grpSpPr>
            <a:xfrm>
              <a:off x="9262822" y="5019691"/>
              <a:ext cx="2763875" cy="616526"/>
              <a:chOff x="6090835" y="855813"/>
              <a:chExt cx="2763875" cy="616526"/>
            </a:xfrm>
          </p:grpSpPr>
          <p:sp>
            <p:nvSpPr>
              <p:cNvPr id="106" name="Text Box 191">
                <a:extLst>
                  <a:ext uri="{FF2B5EF4-FFF2-40B4-BE49-F238E27FC236}">
                    <a16:creationId xmlns:a16="http://schemas.microsoft.com/office/drawing/2014/main" id="{01FD5240-2EA2-0547-9E5A-DDECB3B6EBFE}"/>
                  </a:ext>
                </a:extLst>
              </p:cNvPr>
              <p:cNvSpPr txBox="1">
                <a:spLocks noChangeArrowheads="1"/>
              </p:cNvSpPr>
              <p:nvPr/>
            </p:nvSpPr>
            <p:spPr bwMode="auto">
              <a:xfrm>
                <a:off x="6775038" y="855813"/>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223.1.3/24</a:t>
                </a:r>
              </a:p>
            </p:txBody>
          </p:sp>
          <p:cxnSp>
            <p:nvCxnSpPr>
              <p:cNvPr id="107" name="Straight Connector 106">
                <a:extLst>
                  <a:ext uri="{FF2B5EF4-FFF2-40B4-BE49-F238E27FC236}">
                    <a16:creationId xmlns:a16="http://schemas.microsoft.com/office/drawing/2014/main" id="{E21AC0BF-50DA-6045-8CEE-DC950BF4CDD8}"/>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C88727E-DE4C-2149-A9CB-D0081F154D0D}"/>
                </a:ext>
              </a:extLst>
            </p:cNvPr>
            <p:cNvGrpSpPr/>
            <p:nvPr/>
          </p:nvGrpSpPr>
          <p:grpSpPr>
            <a:xfrm>
              <a:off x="2970204" y="4924121"/>
              <a:ext cx="2681511" cy="616523"/>
              <a:chOff x="2350272" y="4955118"/>
              <a:chExt cx="2681511" cy="616523"/>
            </a:xfrm>
          </p:grpSpPr>
          <p:sp>
            <p:nvSpPr>
              <p:cNvPr id="109" name="Text Box 191">
                <a:extLst>
                  <a:ext uri="{FF2B5EF4-FFF2-40B4-BE49-F238E27FC236}">
                    <a16:creationId xmlns:a16="http://schemas.microsoft.com/office/drawing/2014/main" id="{A4D454C9-2377-2144-9568-DFFF47AB5F0B}"/>
                  </a:ext>
                </a:extLst>
              </p:cNvPr>
              <p:cNvSpPr txBox="1">
                <a:spLocks noChangeArrowheads="1"/>
              </p:cNvSpPr>
              <p:nvPr/>
            </p:nvSpPr>
            <p:spPr bwMode="auto">
              <a:xfrm>
                <a:off x="2350272" y="4955118"/>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223.1.2/24</a:t>
                </a:r>
              </a:p>
            </p:txBody>
          </p:sp>
          <p:cxnSp>
            <p:nvCxnSpPr>
              <p:cNvPr id="110" name="Straight Connector 109">
                <a:extLst>
                  <a:ext uri="{FF2B5EF4-FFF2-40B4-BE49-F238E27FC236}">
                    <a16:creationId xmlns:a16="http://schemas.microsoft.com/office/drawing/2014/main" id="{F83AE024-1D73-064A-BCF8-30317353EDD5}"/>
                  </a:ext>
                </a:extLst>
              </p:cNvPr>
              <p:cNvCxnSpPr>
                <a:cxnSpLocks/>
              </p:cNvCxnSpPr>
              <p:nvPr/>
            </p:nvCxnSpPr>
            <p:spPr>
              <a:xfrm>
                <a:off x="4331778" y="5202265"/>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8E4C11D-BAC1-9542-9E0F-838420ECC0F9}"/>
                </a:ext>
              </a:extLst>
            </p:cNvPr>
            <p:cNvGrpSpPr/>
            <p:nvPr/>
          </p:nvGrpSpPr>
          <p:grpSpPr>
            <a:xfrm>
              <a:off x="4362467" y="3185728"/>
              <a:ext cx="2495532" cy="492537"/>
              <a:chOff x="2536251" y="5079104"/>
              <a:chExt cx="2495532" cy="492537"/>
            </a:xfrm>
          </p:grpSpPr>
          <p:sp>
            <p:nvSpPr>
              <p:cNvPr id="112" name="Text Box 191">
                <a:extLst>
                  <a:ext uri="{FF2B5EF4-FFF2-40B4-BE49-F238E27FC236}">
                    <a16:creationId xmlns:a16="http://schemas.microsoft.com/office/drawing/2014/main" id="{C1545E2A-91DA-6941-824C-18B5505C170C}"/>
                  </a:ext>
                </a:extLst>
              </p:cNvPr>
              <p:cNvSpPr txBox="1">
                <a:spLocks noChangeArrowheads="1"/>
              </p:cNvSpPr>
              <p:nvPr/>
            </p:nvSpPr>
            <p:spPr bwMode="auto">
              <a:xfrm>
                <a:off x="2536251" y="5079104"/>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223.1.9/24</a:t>
                </a:r>
              </a:p>
            </p:txBody>
          </p:sp>
          <p:cxnSp>
            <p:nvCxnSpPr>
              <p:cNvPr id="113" name="Straight Connector 112">
                <a:extLst>
                  <a:ext uri="{FF2B5EF4-FFF2-40B4-BE49-F238E27FC236}">
                    <a16:creationId xmlns:a16="http://schemas.microsoft.com/office/drawing/2014/main" id="{BDF0C53D-5034-4441-862A-8627EC8860A8}"/>
                  </a:ext>
                </a:extLst>
              </p:cNvPr>
              <p:cNvCxnSpPr>
                <a:cxnSpLocks/>
              </p:cNvCxnSpPr>
              <p:nvPr/>
            </p:nvCxnSpPr>
            <p:spPr>
              <a:xfrm>
                <a:off x="4559085" y="5349499"/>
                <a:ext cx="472698" cy="2221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CB2CAF3-1397-8349-831B-5AFEFB9A7D54}"/>
                </a:ext>
              </a:extLst>
            </p:cNvPr>
            <p:cNvGrpSpPr/>
            <p:nvPr/>
          </p:nvGrpSpPr>
          <p:grpSpPr>
            <a:xfrm>
              <a:off x="6605504" y="4602997"/>
              <a:ext cx="2079672" cy="648084"/>
              <a:chOff x="1320582" y="5594888"/>
              <a:chExt cx="2079672" cy="648084"/>
            </a:xfrm>
          </p:grpSpPr>
          <p:sp>
            <p:nvSpPr>
              <p:cNvPr id="115" name="Text Box 191">
                <a:extLst>
                  <a:ext uri="{FF2B5EF4-FFF2-40B4-BE49-F238E27FC236}">
                    <a16:creationId xmlns:a16="http://schemas.microsoft.com/office/drawing/2014/main" id="{2DC2D22A-1CD2-634F-8976-C28F4B96CDB7}"/>
                  </a:ext>
                </a:extLst>
              </p:cNvPr>
              <p:cNvSpPr txBox="1">
                <a:spLocks noChangeArrowheads="1"/>
              </p:cNvSpPr>
              <p:nvPr/>
            </p:nvSpPr>
            <p:spPr bwMode="auto">
              <a:xfrm>
                <a:off x="1320582" y="584286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223.1.8/24</a:t>
                </a:r>
              </a:p>
            </p:txBody>
          </p:sp>
          <p:cxnSp>
            <p:nvCxnSpPr>
              <p:cNvPr id="14" name="Straight Connector 13">
                <a:extLst>
                  <a:ext uri="{FF2B5EF4-FFF2-40B4-BE49-F238E27FC236}">
                    <a16:creationId xmlns:a16="http://schemas.microsoft.com/office/drawing/2014/main" id="{33911C1C-F5CA-8741-A35F-BE8EE6DB2AE9}"/>
                  </a:ext>
                </a:extLst>
              </p:cNvPr>
              <p:cNvCxnSpPr/>
              <p:nvPr/>
            </p:nvCxnSpPr>
            <p:spPr>
              <a:xfrm flipV="1">
                <a:off x="2355742" y="5594888"/>
                <a:ext cx="0" cy="34096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436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dirty="0"/>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dirty="0"/>
              <a:t>Adapted from the slides that accompany this book.</a:t>
            </a:r>
          </a:p>
          <a:p>
            <a:pPr lvl="1"/>
            <a:endParaRPr lang="en-US" dirty="0"/>
          </a:p>
          <a:p>
            <a:endParaRPr lang="en-US" dirty="0"/>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dirty="0">
                <a:latin typeface="+mn-lt"/>
              </a:rPr>
              <a:t>All material copyright 1996-2023</a:t>
            </a:r>
          </a:p>
          <a:p>
            <a:pPr>
              <a:lnSpc>
                <a:spcPct val="85000"/>
              </a:lnSpc>
            </a:pPr>
            <a:r>
              <a:rPr lang="en-US" altLang="en-US" sz="2200" dirty="0">
                <a:latin typeface="+mn-lt"/>
              </a:rPr>
              <a:t>J.F Kurose and K.W. Ross, All Rights Reserved</a:t>
            </a:r>
            <a:endParaRPr lang="en-US" sz="2200" dirty="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IP addressing: CIDR</a:t>
            </a:r>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11096157" cy="20780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CIDR: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lassless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nter</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omain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(pronounced “cider”)</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subnet portion of address of arbitrary length</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address format: </a:t>
            </a:r>
            <a:r>
              <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rPr>
              <a:t>a.b.c.d/x</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where x is # bits in subnet portion of address</a:t>
            </a: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24BFDBCB-D833-424E-B896-ECF456E857A6}"/>
              </a:ext>
            </a:extLst>
          </p:cNvPr>
          <p:cNvGrpSpPr/>
          <p:nvPr/>
        </p:nvGrpSpPr>
        <p:grpSpPr>
          <a:xfrm>
            <a:off x="3242716" y="3863272"/>
            <a:ext cx="6124575" cy="1624012"/>
            <a:chOff x="3242716" y="3863272"/>
            <a:chExt cx="6124575" cy="1624012"/>
          </a:xfrm>
        </p:grpSpPr>
        <p:sp>
          <p:nvSpPr>
            <p:cNvPr id="71" name="Text Box 5">
              <a:extLst>
                <a:ext uri="{FF2B5EF4-FFF2-40B4-BE49-F238E27FC236}">
                  <a16:creationId xmlns:a16="http://schemas.microsoft.com/office/drawing/2014/main" id="{DF99B885-3705-9D49-B24E-90392B9185F9}"/>
                </a:ext>
              </a:extLst>
            </p:cNvPr>
            <p:cNvSpPr txBox="1">
              <a:spLocks noChangeArrowheads="1"/>
            </p:cNvSpPr>
            <p:nvPr/>
          </p:nvSpPr>
          <p:spPr bwMode="auto">
            <a:xfrm>
              <a:off x="3242716" y="4444297"/>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11001000  00010111  0001000</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4" name="Text Box 6">
              <a:extLst>
                <a:ext uri="{FF2B5EF4-FFF2-40B4-BE49-F238E27FC236}">
                  <a16:creationId xmlns:a16="http://schemas.microsoft.com/office/drawing/2014/main" id="{53AC14AD-B9EE-554E-9932-48BD3C8AF40F}"/>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5" name="Text Box 7">
              <a:extLst>
                <a:ext uri="{FF2B5EF4-FFF2-40B4-BE49-F238E27FC236}">
                  <a16:creationId xmlns:a16="http://schemas.microsoft.com/office/drawing/2014/main" id="{A9661791-FEB7-4F4F-86F8-6CFB4289ACA7}"/>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89" name="Line 8">
              <a:extLst>
                <a:ext uri="{FF2B5EF4-FFF2-40B4-BE49-F238E27FC236}">
                  <a16:creationId xmlns:a16="http://schemas.microsoft.com/office/drawing/2014/main" id="{3951CC4F-1C7E-7149-9A31-48715C63D9A3}"/>
                </a:ext>
              </a:extLst>
            </p:cNvPr>
            <p:cNvSpPr>
              <a:spLocks noChangeShapeType="1"/>
            </p:cNvSpPr>
            <p:nvPr/>
          </p:nvSpPr>
          <p:spPr bwMode="auto">
            <a:xfrm>
              <a:off x="5911304" y="4209347"/>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11">
              <a:extLst>
                <a:ext uri="{FF2B5EF4-FFF2-40B4-BE49-F238E27FC236}">
                  <a16:creationId xmlns:a16="http://schemas.microsoft.com/office/drawing/2014/main" id="{CD44A653-71EC-9D4E-A7F3-98231B2666D0}"/>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12">
              <a:extLst>
                <a:ext uri="{FF2B5EF4-FFF2-40B4-BE49-F238E27FC236}">
                  <a16:creationId xmlns:a16="http://schemas.microsoft.com/office/drawing/2014/main" id="{D9A9A07F-569F-3443-AEE2-00A164A4D8F4}"/>
                </a:ext>
              </a:extLst>
            </p:cNvPr>
            <p:cNvSpPr txBox="1">
              <a:spLocks noChangeArrowheads="1"/>
            </p:cNvSpPr>
            <p:nvPr/>
          </p:nvSpPr>
          <p:spPr bwMode="auto">
            <a:xfrm>
              <a:off x="5179466" y="5030084"/>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7" name="Line 14">
              <a:extLst>
                <a:ext uri="{FF2B5EF4-FFF2-40B4-BE49-F238E27FC236}">
                  <a16:creationId xmlns:a16="http://schemas.microsoft.com/office/drawing/2014/main" id="{2DDD0515-22AD-7341-9655-745249D5C35B}"/>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15">
              <a:extLst>
                <a:ext uri="{FF2B5EF4-FFF2-40B4-BE49-F238E27FC236}">
                  <a16:creationId xmlns:a16="http://schemas.microsoft.com/office/drawing/2014/main" id="{EE979EFA-8152-E542-864B-818BC9C3940D}"/>
                </a:ext>
              </a:extLst>
            </p:cNvPr>
            <p:cNvSpPr>
              <a:spLocks noChangeShapeType="1"/>
            </p:cNvSpPr>
            <p:nvPr/>
          </p:nvSpPr>
          <p:spPr bwMode="auto">
            <a:xfrm flipH="1">
              <a:off x="7571829" y="42109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73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C238C-068C-48B6-A018-61FFAA1634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E4DE7F-EDD7-3476-1A02-6FEBEE131283}"/>
              </a:ext>
            </a:extLst>
          </p:cNvPr>
          <p:cNvSpPr>
            <a:spLocks noGrp="1"/>
          </p:cNvSpPr>
          <p:nvPr>
            <p:ph type="title"/>
          </p:nvPr>
        </p:nvSpPr>
        <p:spPr>
          <a:xfrm>
            <a:off x="838200" y="311144"/>
            <a:ext cx="10515600" cy="894622"/>
          </a:xfrm>
        </p:spPr>
        <p:txBody>
          <a:bodyPr/>
          <a:lstStyle/>
          <a:p>
            <a:r>
              <a:rPr lang="en-US" dirty="0"/>
              <a:t>IP addressing: CIDR</a:t>
            </a:r>
          </a:p>
        </p:txBody>
      </p:sp>
      <p:sp>
        <p:nvSpPr>
          <p:cNvPr id="81" name="Rectangle 3">
            <a:extLst>
              <a:ext uri="{FF2B5EF4-FFF2-40B4-BE49-F238E27FC236}">
                <a16:creationId xmlns:a16="http://schemas.microsoft.com/office/drawing/2014/main" id="{F328A42C-FE39-B087-E3B8-E0175ED00F9B}"/>
              </a:ext>
            </a:extLst>
          </p:cNvPr>
          <p:cNvSpPr txBox="1">
            <a:spLocks noChangeArrowheads="1"/>
          </p:cNvSpPr>
          <p:nvPr/>
        </p:nvSpPr>
        <p:spPr>
          <a:xfrm>
            <a:off x="910964" y="1504585"/>
            <a:ext cx="11096157" cy="224826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600" b="0" i="0" u="none" strike="noStrike" kern="1200" cap="none" spc="0" normalizeH="0" baseline="0" noProof="0" dirty="0">
                <a:ln>
                  <a:noFill/>
                </a:ln>
                <a:effectLst/>
                <a:uLnTx/>
                <a:uFillTx/>
                <a:latin typeface="Calibri" panose="020F0502020204030204"/>
                <a:ea typeface="+mn-ea"/>
                <a:cs typeface="+mn-cs"/>
              </a:rPr>
              <a:t>What is the range of subnet 200.23.16.64/26?</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6 free bits or 64 addresses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Last 8 bits are of the format 01XX XXXX</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lang="en-US" sz="3200" dirty="0">
                <a:solidFill>
                  <a:prstClr val="black"/>
                </a:solidFill>
                <a:latin typeface="Calibri" panose="020F0502020204030204"/>
              </a:rPr>
              <a:t>The range is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200.23.16.64 - 200.23.16.127</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4DF47D42-58BB-E725-37FC-CA75BAC6FA67}"/>
              </a:ext>
            </a:extLst>
          </p:cNvPr>
          <p:cNvGrpSpPr/>
          <p:nvPr/>
        </p:nvGrpSpPr>
        <p:grpSpPr>
          <a:xfrm>
            <a:off x="366414" y="4370882"/>
            <a:ext cx="4996162" cy="1530409"/>
            <a:chOff x="3242716" y="3863272"/>
            <a:chExt cx="6054725" cy="1566922"/>
          </a:xfrm>
        </p:grpSpPr>
        <p:sp>
          <p:nvSpPr>
            <p:cNvPr id="71" name="Text Box 5">
              <a:extLst>
                <a:ext uri="{FF2B5EF4-FFF2-40B4-BE49-F238E27FC236}">
                  <a16:creationId xmlns:a16="http://schemas.microsoft.com/office/drawing/2014/main" id="{AF7A6BF1-C714-0253-37EB-C1F58E268282}"/>
                </a:ext>
              </a:extLst>
            </p:cNvPr>
            <p:cNvSpPr txBox="1">
              <a:spLocks noChangeArrowheads="1"/>
            </p:cNvSpPr>
            <p:nvPr/>
          </p:nvSpPr>
          <p:spPr bwMode="auto">
            <a:xfrm>
              <a:off x="3242716" y="4444297"/>
              <a:ext cx="5116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99"/>
                  </a:solidFill>
                  <a:effectLst/>
                  <a:uLnTx/>
                  <a:uFillTx/>
                  <a:ea typeface="ＭＳ Ｐゴシック" panose="020B0600070205080204" pitchFamily="34" charset="-128"/>
                  <a:cs typeface="+mn-cs"/>
                </a:rPr>
                <a:t>11001000  00010111  0001000</a:t>
              </a:r>
              <a:r>
                <a:rPr kumimoji="0" lang="en-US" altLang="en-US" sz="2000" b="0" i="0" u="none" strike="noStrike" kern="1200" cap="none" spc="0" normalizeH="0" baseline="0" noProof="0" dirty="0">
                  <a:ln>
                    <a:noFill/>
                  </a:ln>
                  <a:solidFill>
                    <a:srgbClr val="0000A8"/>
                  </a:solidFill>
                  <a:effectLst/>
                  <a:uLnTx/>
                  <a:uFillTx/>
                  <a:ea typeface="ＭＳ Ｐゴシック" panose="020B0600070205080204" pitchFamily="34" charset="-128"/>
                  <a:cs typeface="+mn-cs"/>
                </a:rPr>
                <a:t>0</a:t>
              </a:r>
              <a:r>
                <a:rPr kumimoji="0" lang="en-US" altLang="en-US" sz="2000" b="0" i="0" u="none" strike="noStrike" kern="1200" cap="none" spc="0" normalizeH="0" baseline="0" noProof="0" dirty="0">
                  <a:ln>
                    <a:noFill/>
                  </a:ln>
                  <a:solidFill>
                    <a:prstClr val="black"/>
                  </a:solidFill>
                  <a:effectLst/>
                  <a:uLnTx/>
                  <a:uFillTx/>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A8"/>
                  </a:solidFill>
                  <a:effectLst/>
                  <a:uLnTx/>
                  <a:uFillTx/>
                  <a:ea typeface="ＭＳ Ｐゴシック" panose="020B0600070205080204" pitchFamily="34" charset="-128"/>
                  <a:cs typeface="+mn-cs"/>
                </a:rPr>
                <a:t>01</a:t>
              </a:r>
              <a:r>
                <a:rPr kumimoji="0" lang="en-US" altLang="en-US" sz="2000" b="0" i="0" u="none" strike="noStrike" kern="1200" cap="none" spc="0" normalizeH="0" baseline="0" noProof="0" dirty="0">
                  <a:ln>
                    <a:noFill/>
                  </a:ln>
                  <a:solidFill>
                    <a:prstClr val="black"/>
                  </a:solidFill>
                  <a:effectLst/>
                  <a:uLnTx/>
                  <a:uFillTx/>
                  <a:ea typeface="ＭＳ Ｐゴシック" panose="020B0600070205080204" pitchFamily="34" charset="-128"/>
                  <a:cs typeface="+mn-cs"/>
                </a:rPr>
                <a:t>000000</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4" name="Text Box 6">
              <a:extLst>
                <a:ext uri="{FF2B5EF4-FFF2-40B4-BE49-F238E27FC236}">
                  <a16:creationId xmlns:a16="http://schemas.microsoft.com/office/drawing/2014/main" id="{6AE9C84A-7F76-47DB-2198-2855B79B2A2E}"/>
                </a:ext>
              </a:extLst>
            </p:cNvPr>
            <p:cNvSpPr txBox="1">
              <a:spLocks noChangeArrowheads="1"/>
            </p:cNvSpPr>
            <p:nvPr/>
          </p:nvSpPr>
          <p:spPr bwMode="auto">
            <a:xfrm>
              <a:off x="4939694" y="3899784"/>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5" name="Text Box 7">
              <a:extLst>
                <a:ext uri="{FF2B5EF4-FFF2-40B4-BE49-F238E27FC236}">
                  <a16:creationId xmlns:a16="http://schemas.microsoft.com/office/drawing/2014/main" id="{531A2B93-8843-CFD3-2267-3FAD93FE999B}"/>
                </a:ext>
              </a:extLst>
            </p:cNvPr>
            <p:cNvSpPr txBox="1">
              <a:spLocks noChangeArrowheads="1"/>
            </p:cNvSpPr>
            <p:nvPr/>
          </p:nvSpPr>
          <p:spPr bwMode="auto">
            <a:xfrm>
              <a:off x="8458941" y="3863272"/>
              <a:ext cx="57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89" name="Line 8">
              <a:extLst>
                <a:ext uri="{FF2B5EF4-FFF2-40B4-BE49-F238E27FC236}">
                  <a16:creationId xmlns:a16="http://schemas.microsoft.com/office/drawing/2014/main" id="{14087E2E-9D75-5795-A53C-F2BFCD477705}"/>
                </a:ext>
              </a:extLst>
            </p:cNvPr>
            <p:cNvSpPr>
              <a:spLocks noChangeShapeType="1"/>
            </p:cNvSpPr>
            <p:nvPr/>
          </p:nvSpPr>
          <p:spPr bwMode="auto">
            <a:xfrm>
              <a:off x="5911304" y="4209347"/>
              <a:ext cx="2203994"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11">
              <a:extLst>
                <a:ext uri="{FF2B5EF4-FFF2-40B4-BE49-F238E27FC236}">
                  <a16:creationId xmlns:a16="http://schemas.microsoft.com/office/drawing/2014/main" id="{14A8209B-22F2-9D62-F06F-B2F03B544E8E}"/>
                </a:ext>
              </a:extLst>
            </p:cNvPr>
            <p:cNvSpPr>
              <a:spLocks noChangeShapeType="1"/>
            </p:cNvSpPr>
            <p:nvPr/>
          </p:nvSpPr>
          <p:spPr bwMode="auto">
            <a:xfrm flipV="1">
              <a:off x="9027319" y="4198234"/>
              <a:ext cx="2701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12">
              <a:extLst>
                <a:ext uri="{FF2B5EF4-FFF2-40B4-BE49-F238E27FC236}">
                  <a16:creationId xmlns:a16="http://schemas.microsoft.com/office/drawing/2014/main" id="{A50562C0-D8B1-4B6F-0C3A-E18868F09625}"/>
                </a:ext>
              </a:extLst>
            </p:cNvPr>
            <p:cNvSpPr txBox="1">
              <a:spLocks noChangeArrowheads="1"/>
            </p:cNvSpPr>
            <p:nvPr/>
          </p:nvSpPr>
          <p:spPr bwMode="auto">
            <a:xfrm>
              <a:off x="5179466" y="5030084"/>
              <a:ext cx="1680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200.23.16.64</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7" name="Line 14">
              <a:extLst>
                <a:ext uri="{FF2B5EF4-FFF2-40B4-BE49-F238E27FC236}">
                  <a16:creationId xmlns:a16="http://schemas.microsoft.com/office/drawing/2014/main" id="{491461D9-A176-21E9-57F6-83A044C9EA70}"/>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15">
              <a:extLst>
                <a:ext uri="{FF2B5EF4-FFF2-40B4-BE49-F238E27FC236}">
                  <a16:creationId xmlns:a16="http://schemas.microsoft.com/office/drawing/2014/main" id="{89F4DD97-F72F-BBF0-0485-8CAE9954A6E1}"/>
                </a:ext>
              </a:extLst>
            </p:cNvPr>
            <p:cNvSpPr>
              <a:spLocks noChangeShapeType="1"/>
            </p:cNvSpPr>
            <p:nvPr/>
          </p:nvSpPr>
          <p:spPr bwMode="auto">
            <a:xfrm flipH="1">
              <a:off x="8115298" y="4209347"/>
              <a:ext cx="385764" cy="1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6F67B840-690A-45EA-7B6D-96E1D881F551}"/>
              </a:ext>
            </a:extLst>
          </p:cNvPr>
          <p:cNvGrpSpPr/>
          <p:nvPr/>
        </p:nvGrpSpPr>
        <p:grpSpPr>
          <a:xfrm>
            <a:off x="6829426" y="4366231"/>
            <a:ext cx="5001818" cy="1539733"/>
            <a:chOff x="3242716" y="3863272"/>
            <a:chExt cx="6061579" cy="1576468"/>
          </a:xfrm>
        </p:grpSpPr>
        <p:sp>
          <p:nvSpPr>
            <p:cNvPr id="14" name="Text Box 5">
              <a:extLst>
                <a:ext uri="{FF2B5EF4-FFF2-40B4-BE49-F238E27FC236}">
                  <a16:creationId xmlns:a16="http://schemas.microsoft.com/office/drawing/2014/main" id="{2A6BB1FB-A836-C7F1-F310-7872F0D18393}"/>
                </a:ext>
              </a:extLst>
            </p:cNvPr>
            <p:cNvSpPr txBox="1">
              <a:spLocks noChangeArrowheads="1"/>
            </p:cNvSpPr>
            <p:nvPr/>
          </p:nvSpPr>
          <p:spPr bwMode="auto">
            <a:xfrm>
              <a:off x="3242716" y="4444297"/>
              <a:ext cx="6061579" cy="40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99"/>
                  </a:solidFill>
                  <a:effectLst/>
                  <a:uLnTx/>
                  <a:uFillTx/>
                  <a:ea typeface="ＭＳ Ｐゴシック" panose="020B0600070205080204" pitchFamily="34" charset="-128"/>
                  <a:cs typeface="+mn-cs"/>
                </a:rPr>
                <a:t>11001000  00010111  0001000</a:t>
              </a:r>
              <a:r>
                <a:rPr kumimoji="0" lang="en-US" altLang="en-US" sz="2000" b="0" i="0" u="none" strike="noStrike" kern="1200" cap="none" spc="0" normalizeH="0" baseline="0" noProof="0" dirty="0">
                  <a:ln>
                    <a:noFill/>
                  </a:ln>
                  <a:solidFill>
                    <a:srgbClr val="0000A8"/>
                  </a:solidFill>
                  <a:effectLst/>
                  <a:uLnTx/>
                  <a:uFillTx/>
                  <a:ea typeface="ＭＳ Ｐゴシック" panose="020B0600070205080204" pitchFamily="34" charset="-128"/>
                  <a:cs typeface="+mn-cs"/>
                </a:rPr>
                <a:t>0</a:t>
              </a:r>
              <a:r>
                <a:rPr kumimoji="0" lang="en-US" altLang="en-US" sz="2000" b="0" i="0" u="none" strike="noStrike" kern="1200" cap="none" spc="0" normalizeH="0" baseline="0" noProof="0" dirty="0">
                  <a:ln>
                    <a:noFill/>
                  </a:ln>
                  <a:solidFill>
                    <a:prstClr val="black"/>
                  </a:solidFill>
                  <a:effectLst/>
                  <a:uLnTx/>
                  <a:uFillTx/>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A8"/>
                  </a:solidFill>
                  <a:effectLst/>
                  <a:uLnTx/>
                  <a:uFillTx/>
                  <a:ea typeface="ＭＳ Ｐゴシック" panose="020B0600070205080204" pitchFamily="34" charset="-128"/>
                  <a:cs typeface="+mn-cs"/>
                </a:rPr>
                <a:t>01</a:t>
              </a:r>
              <a:r>
                <a:rPr kumimoji="0" lang="en-US" altLang="en-US" sz="2000" b="0" i="0" u="none" strike="noStrike" kern="1200" cap="none" spc="0" normalizeH="0" baseline="0" noProof="0" dirty="0">
                  <a:ln>
                    <a:noFill/>
                  </a:ln>
                  <a:effectLst/>
                  <a:uLnTx/>
                  <a:uFillTx/>
                  <a:ea typeface="ＭＳ Ｐゴシック" panose="020B0600070205080204" pitchFamily="34" charset="-128"/>
                  <a:cs typeface="+mn-cs"/>
                </a:rPr>
                <a:t>1</a:t>
              </a:r>
              <a:r>
                <a:rPr lang="en-US" altLang="en-US" sz="2000" dirty="0">
                  <a:solidFill>
                    <a:prstClr val="black"/>
                  </a:solidFill>
                </a:rPr>
                <a:t>11111</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5" name="Text Box 6">
              <a:extLst>
                <a:ext uri="{FF2B5EF4-FFF2-40B4-BE49-F238E27FC236}">
                  <a16:creationId xmlns:a16="http://schemas.microsoft.com/office/drawing/2014/main" id="{F180FF59-6BDF-167F-3242-B8EFB2506567}"/>
                </a:ext>
              </a:extLst>
            </p:cNvPr>
            <p:cNvSpPr txBox="1">
              <a:spLocks noChangeArrowheads="1"/>
            </p:cNvSpPr>
            <p:nvPr/>
          </p:nvSpPr>
          <p:spPr bwMode="auto">
            <a:xfrm>
              <a:off x="4939694" y="3899784"/>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16" name="Text Box 7">
              <a:extLst>
                <a:ext uri="{FF2B5EF4-FFF2-40B4-BE49-F238E27FC236}">
                  <a16:creationId xmlns:a16="http://schemas.microsoft.com/office/drawing/2014/main" id="{6E6388DA-4926-B6F7-99E1-3CFB8ED0DF8D}"/>
                </a:ext>
              </a:extLst>
            </p:cNvPr>
            <p:cNvSpPr txBox="1">
              <a:spLocks noChangeArrowheads="1"/>
            </p:cNvSpPr>
            <p:nvPr/>
          </p:nvSpPr>
          <p:spPr bwMode="auto">
            <a:xfrm>
              <a:off x="8458941" y="3863272"/>
              <a:ext cx="57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17" name="Line 8">
              <a:extLst>
                <a:ext uri="{FF2B5EF4-FFF2-40B4-BE49-F238E27FC236}">
                  <a16:creationId xmlns:a16="http://schemas.microsoft.com/office/drawing/2014/main" id="{609FEDD2-F06C-99A2-E9BE-74BA519ADDD6}"/>
                </a:ext>
              </a:extLst>
            </p:cNvPr>
            <p:cNvSpPr>
              <a:spLocks noChangeShapeType="1"/>
            </p:cNvSpPr>
            <p:nvPr/>
          </p:nvSpPr>
          <p:spPr bwMode="auto">
            <a:xfrm>
              <a:off x="5911304" y="4209347"/>
              <a:ext cx="2314153"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Line 11">
              <a:extLst>
                <a:ext uri="{FF2B5EF4-FFF2-40B4-BE49-F238E27FC236}">
                  <a16:creationId xmlns:a16="http://schemas.microsoft.com/office/drawing/2014/main" id="{E338AF20-0633-114F-1719-39402B514EFB}"/>
                </a:ext>
              </a:extLst>
            </p:cNvPr>
            <p:cNvSpPr>
              <a:spLocks noChangeShapeType="1"/>
            </p:cNvSpPr>
            <p:nvPr/>
          </p:nvSpPr>
          <p:spPr bwMode="auto">
            <a:xfrm flipV="1">
              <a:off x="9027319" y="4198234"/>
              <a:ext cx="2701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Box 12">
              <a:extLst>
                <a:ext uri="{FF2B5EF4-FFF2-40B4-BE49-F238E27FC236}">
                  <a16:creationId xmlns:a16="http://schemas.microsoft.com/office/drawing/2014/main" id="{23A3F4D8-06EC-4EC8-8305-B914C9A5CEAA}"/>
                </a:ext>
              </a:extLst>
            </p:cNvPr>
            <p:cNvSpPr txBox="1">
              <a:spLocks noChangeArrowheads="1"/>
            </p:cNvSpPr>
            <p:nvPr/>
          </p:nvSpPr>
          <p:spPr bwMode="auto">
            <a:xfrm>
              <a:off x="5179466" y="5030084"/>
              <a:ext cx="2209170" cy="40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200.23.16.127</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Line 14">
              <a:extLst>
                <a:ext uri="{FF2B5EF4-FFF2-40B4-BE49-F238E27FC236}">
                  <a16:creationId xmlns:a16="http://schemas.microsoft.com/office/drawing/2014/main" id="{86BADD36-C171-0DC9-2C65-FAB6F2BD5916}"/>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15">
              <a:extLst>
                <a:ext uri="{FF2B5EF4-FFF2-40B4-BE49-F238E27FC236}">
                  <a16:creationId xmlns:a16="http://schemas.microsoft.com/office/drawing/2014/main" id="{62B7D474-9723-7172-9187-E9BCB63A8163}"/>
                </a:ext>
              </a:extLst>
            </p:cNvPr>
            <p:cNvSpPr>
              <a:spLocks noChangeShapeType="1"/>
            </p:cNvSpPr>
            <p:nvPr/>
          </p:nvSpPr>
          <p:spPr bwMode="auto">
            <a:xfrm flipH="1">
              <a:off x="8225457" y="4209346"/>
              <a:ext cx="275603" cy="634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 name="Text Box 12">
            <a:extLst>
              <a:ext uri="{FF2B5EF4-FFF2-40B4-BE49-F238E27FC236}">
                <a16:creationId xmlns:a16="http://schemas.microsoft.com/office/drawing/2014/main" id="{A857AF11-945A-2140-B697-32FDBA95F59F}"/>
              </a:ext>
            </a:extLst>
          </p:cNvPr>
          <p:cNvSpPr txBox="1">
            <a:spLocks noChangeArrowheads="1"/>
          </p:cNvSpPr>
          <p:nvPr/>
        </p:nvSpPr>
        <p:spPr bwMode="auto">
          <a:xfrm>
            <a:off x="5954934" y="4777636"/>
            <a:ext cx="397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094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0C1E2-168C-7C30-A219-25CA7D4ABF26}"/>
              </a:ext>
            </a:extLst>
          </p:cNvPr>
          <p:cNvSpPr>
            <a:spLocks noGrp="1"/>
          </p:cNvSpPr>
          <p:nvPr>
            <p:ph idx="1"/>
          </p:nvPr>
        </p:nvSpPr>
        <p:spPr/>
        <p:txBody>
          <a:bodyPr>
            <a:normAutofit fontScale="92500" lnSpcReduction="20000"/>
          </a:bodyPr>
          <a:lstStyle/>
          <a:p>
            <a:r>
              <a:rPr lang="en-US" dirty="0"/>
              <a:t>We’ve seen subnet masks as /24, which is the number of bits in the subnet vs interfaces inside that subnet</a:t>
            </a:r>
          </a:p>
          <a:p>
            <a:r>
              <a:rPr lang="en-US" dirty="0"/>
              <a:t>Computers represent subnet masks using binary only, but not in the way you think!</a:t>
            </a:r>
          </a:p>
          <a:p>
            <a:r>
              <a:rPr lang="en-US" dirty="0">
                <a:solidFill>
                  <a:srgbClr val="FF0000"/>
                </a:solidFill>
              </a:rPr>
              <a:t>What is subnet mask of 24?</a:t>
            </a:r>
          </a:p>
          <a:p>
            <a:r>
              <a:rPr lang="en-US" dirty="0">
                <a:solidFill>
                  <a:srgbClr val="FF0000"/>
                </a:solidFill>
              </a:rPr>
              <a:t> 11000?</a:t>
            </a:r>
          </a:p>
          <a:p>
            <a:r>
              <a:rPr lang="en-US" dirty="0">
                <a:solidFill>
                  <a:srgbClr val="FF0000"/>
                </a:solidFill>
              </a:rPr>
              <a:t>No!!!</a:t>
            </a:r>
          </a:p>
          <a:p>
            <a:r>
              <a:rPr lang="en-US" dirty="0"/>
              <a:t>It would be:</a:t>
            </a:r>
          </a:p>
          <a:p>
            <a:pPr marL="130175" indent="0">
              <a:buNone/>
            </a:pPr>
            <a:r>
              <a:rPr lang="en-US" dirty="0"/>
              <a:t>1111 1111 . 1111 1111 . 1111 1111 . 0000 0000</a:t>
            </a:r>
          </a:p>
          <a:p>
            <a:r>
              <a:rPr lang="en-US" dirty="0"/>
              <a:t>This represents whether each bit is in the subnet or not!</a:t>
            </a:r>
          </a:p>
          <a:p>
            <a:r>
              <a:rPr lang="en-US" dirty="0"/>
              <a:t>OR </a:t>
            </a:r>
            <a:r>
              <a:rPr lang="en-US" dirty="0">
                <a:solidFill>
                  <a:srgbClr val="00B050"/>
                </a:solidFill>
              </a:rPr>
              <a:t>255.255.255.0 (in decimal)</a:t>
            </a:r>
          </a:p>
          <a:p>
            <a:endParaRPr lang="en-US" dirty="0"/>
          </a:p>
          <a:p>
            <a:pPr marL="130175" indent="0">
              <a:buNone/>
            </a:pPr>
            <a:endParaRPr lang="en-US" dirty="0"/>
          </a:p>
        </p:txBody>
      </p:sp>
      <p:sp>
        <p:nvSpPr>
          <p:cNvPr id="4" name="Title 2">
            <a:extLst>
              <a:ext uri="{FF2B5EF4-FFF2-40B4-BE49-F238E27FC236}">
                <a16:creationId xmlns:a16="http://schemas.microsoft.com/office/drawing/2014/main" id="{01A991A3-B82F-E773-1624-F06A533A5E88}"/>
              </a:ext>
            </a:extLst>
          </p:cNvPr>
          <p:cNvSpPr>
            <a:spLocks noGrp="1"/>
          </p:cNvSpPr>
          <p:nvPr>
            <p:ph type="title"/>
          </p:nvPr>
        </p:nvSpPr>
        <p:spPr>
          <a:xfrm>
            <a:off x="838200" y="311144"/>
            <a:ext cx="10515600" cy="894622"/>
          </a:xfrm>
        </p:spPr>
        <p:txBody>
          <a:bodyPr/>
          <a:lstStyle/>
          <a:p>
            <a:r>
              <a:rPr lang="en-US" dirty="0"/>
              <a:t>Subnet masks</a:t>
            </a:r>
          </a:p>
        </p:txBody>
      </p:sp>
    </p:spTree>
    <p:extLst>
      <p:ext uri="{BB962C8B-B14F-4D97-AF65-F5344CB8AC3E}">
        <p14:creationId xmlns:p14="http://schemas.microsoft.com/office/powerpoint/2010/main" val="38402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DB59C-B4E3-D090-C332-61B581DC7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CCA38-DD26-5FE3-DCCD-0F274FEBC148}"/>
              </a:ext>
            </a:extLst>
          </p:cNvPr>
          <p:cNvSpPr>
            <a:spLocks noGrp="1"/>
          </p:cNvSpPr>
          <p:nvPr>
            <p:ph type="title"/>
          </p:nvPr>
        </p:nvSpPr>
        <p:spPr>
          <a:xfrm>
            <a:off x="766253" y="336191"/>
            <a:ext cx="10515600" cy="894622"/>
          </a:xfrm>
        </p:spPr>
        <p:txBody>
          <a:bodyPr/>
          <a:lstStyle/>
          <a:p>
            <a:r>
              <a:rPr lang="en-US" altLang="en-US" dirty="0">
                <a:ea typeface="ＭＳ Ｐゴシック" panose="020B0600070205080204" pitchFamily="34" charset="-128"/>
              </a:rPr>
              <a:t>Route Aggregation</a:t>
            </a:r>
            <a:endParaRPr lang="en-US" dirty="0"/>
          </a:p>
        </p:txBody>
      </p:sp>
      <p:sp>
        <p:nvSpPr>
          <p:cNvPr id="555" name="Freeform 2">
            <a:extLst>
              <a:ext uri="{FF2B5EF4-FFF2-40B4-BE49-F238E27FC236}">
                <a16:creationId xmlns:a16="http://schemas.microsoft.com/office/drawing/2014/main" id="{6543C997-AEE8-C62E-916D-7C85F0ED4F28}"/>
              </a:ext>
            </a:extLst>
          </p:cNvPr>
          <p:cNvSpPr>
            <a:spLocks/>
          </p:cNvSpPr>
          <p:nvPr/>
        </p:nvSpPr>
        <p:spPr bwMode="auto">
          <a:xfrm>
            <a:off x="5890332" y="2953985"/>
            <a:ext cx="5227354" cy="2717293"/>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56" name="Freeform 6">
            <a:extLst>
              <a:ext uri="{FF2B5EF4-FFF2-40B4-BE49-F238E27FC236}">
                <a16:creationId xmlns:a16="http://schemas.microsoft.com/office/drawing/2014/main" id="{16BCB78D-9987-550F-983F-8670608222F6}"/>
              </a:ext>
            </a:extLst>
          </p:cNvPr>
          <p:cNvSpPr>
            <a:spLocks/>
          </p:cNvSpPr>
          <p:nvPr/>
        </p:nvSpPr>
        <p:spPr bwMode="auto">
          <a:xfrm>
            <a:off x="7061677" y="3542833"/>
            <a:ext cx="996519" cy="541711"/>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3" name="Freeform 91">
            <a:extLst>
              <a:ext uri="{FF2B5EF4-FFF2-40B4-BE49-F238E27FC236}">
                <a16:creationId xmlns:a16="http://schemas.microsoft.com/office/drawing/2014/main" id="{D49EC721-6963-B1B0-8B5B-6F918D6064C5}"/>
              </a:ext>
            </a:extLst>
          </p:cNvPr>
          <p:cNvSpPr>
            <a:spLocks/>
          </p:cNvSpPr>
          <p:nvPr/>
        </p:nvSpPr>
        <p:spPr bwMode="auto">
          <a:xfrm>
            <a:off x="8973129" y="3531183"/>
            <a:ext cx="926588" cy="565011"/>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4" name="Freeform 92">
            <a:extLst>
              <a:ext uri="{FF2B5EF4-FFF2-40B4-BE49-F238E27FC236}">
                <a16:creationId xmlns:a16="http://schemas.microsoft.com/office/drawing/2014/main" id="{622A8D38-A998-0617-6A8C-1452CB1F3A22}"/>
              </a:ext>
            </a:extLst>
          </p:cNvPr>
          <p:cNvSpPr>
            <a:spLocks/>
          </p:cNvSpPr>
          <p:nvPr/>
        </p:nvSpPr>
        <p:spPr bwMode="auto">
          <a:xfrm>
            <a:off x="7017970" y="4250552"/>
            <a:ext cx="882881" cy="436864"/>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5" name="Freeform 93">
            <a:extLst>
              <a:ext uri="{FF2B5EF4-FFF2-40B4-BE49-F238E27FC236}">
                <a16:creationId xmlns:a16="http://schemas.microsoft.com/office/drawing/2014/main" id="{AC9B27EC-E56E-37AE-260F-A50D69560C45}"/>
              </a:ext>
            </a:extLst>
          </p:cNvPr>
          <p:cNvSpPr>
            <a:spLocks/>
          </p:cNvSpPr>
          <p:nvPr/>
        </p:nvSpPr>
        <p:spPr bwMode="auto">
          <a:xfrm>
            <a:off x="8757508" y="4206865"/>
            <a:ext cx="1153864" cy="454338"/>
          </a:xfrm>
          <a:custGeom>
            <a:avLst/>
            <a:gdLst>
              <a:gd name="T0" fmla="*/ 0 w 378"/>
              <a:gd name="T1" fmla="*/ 2147483647 h 174"/>
              <a:gd name="T2" fmla="*/ 2147483647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6" name="Freeform 94">
            <a:extLst>
              <a:ext uri="{FF2B5EF4-FFF2-40B4-BE49-F238E27FC236}">
                <a16:creationId xmlns:a16="http://schemas.microsoft.com/office/drawing/2014/main" id="{F0745A9B-AACD-8D31-0FD6-C416CC414497}"/>
              </a:ext>
            </a:extLst>
          </p:cNvPr>
          <p:cNvSpPr>
            <a:spLocks/>
          </p:cNvSpPr>
          <p:nvPr/>
        </p:nvSpPr>
        <p:spPr bwMode="auto">
          <a:xfrm>
            <a:off x="9981304" y="4305889"/>
            <a:ext cx="378794" cy="931975"/>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7" name="Freeform 95">
            <a:extLst>
              <a:ext uri="{FF2B5EF4-FFF2-40B4-BE49-F238E27FC236}">
                <a16:creationId xmlns:a16="http://schemas.microsoft.com/office/drawing/2014/main" id="{08598A3E-0CBA-4569-DD3A-A3EB8C408388}"/>
              </a:ext>
            </a:extLst>
          </p:cNvPr>
          <p:cNvSpPr>
            <a:spLocks/>
          </p:cNvSpPr>
          <p:nvPr/>
        </p:nvSpPr>
        <p:spPr bwMode="auto">
          <a:xfrm>
            <a:off x="7714368" y="5284462"/>
            <a:ext cx="1352003" cy="136884"/>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8" name="Freeform 96">
            <a:extLst>
              <a:ext uri="{FF2B5EF4-FFF2-40B4-BE49-F238E27FC236}">
                <a16:creationId xmlns:a16="http://schemas.microsoft.com/office/drawing/2014/main" id="{15510FE6-921B-0846-8AD7-80AFBEDBDBCC}"/>
              </a:ext>
            </a:extLst>
          </p:cNvPr>
          <p:cNvSpPr>
            <a:spLocks/>
          </p:cNvSpPr>
          <p:nvPr/>
        </p:nvSpPr>
        <p:spPr bwMode="auto">
          <a:xfrm>
            <a:off x="6729504" y="4294239"/>
            <a:ext cx="355483" cy="780529"/>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768" name="Group 767">
            <a:extLst>
              <a:ext uri="{FF2B5EF4-FFF2-40B4-BE49-F238E27FC236}">
                <a16:creationId xmlns:a16="http://schemas.microsoft.com/office/drawing/2014/main" id="{498235CB-3033-C6AE-BA08-FCC6D9F02845}"/>
              </a:ext>
            </a:extLst>
          </p:cNvPr>
          <p:cNvGrpSpPr/>
          <p:nvPr/>
        </p:nvGrpSpPr>
        <p:grpSpPr>
          <a:xfrm>
            <a:off x="9640501" y="3880674"/>
            <a:ext cx="1060623" cy="524238"/>
            <a:chOff x="7493876" y="2774731"/>
            <a:chExt cx="1481958" cy="894622"/>
          </a:xfrm>
        </p:grpSpPr>
        <p:sp>
          <p:nvSpPr>
            <p:cNvPr id="769" name="Freeform 768">
              <a:extLst>
                <a:ext uri="{FF2B5EF4-FFF2-40B4-BE49-F238E27FC236}">
                  <a16:creationId xmlns:a16="http://schemas.microsoft.com/office/drawing/2014/main" id="{50482246-E9D2-BF1A-1B1D-4DC89527D82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70" name="Oval 769">
              <a:extLst>
                <a:ext uri="{FF2B5EF4-FFF2-40B4-BE49-F238E27FC236}">
                  <a16:creationId xmlns:a16="http://schemas.microsoft.com/office/drawing/2014/main" id="{7B5B1425-8AA4-B835-59B8-2D9C86AE7BD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71" name="Group 770">
              <a:extLst>
                <a:ext uri="{FF2B5EF4-FFF2-40B4-BE49-F238E27FC236}">
                  <a16:creationId xmlns:a16="http://schemas.microsoft.com/office/drawing/2014/main" id="{EF9A931B-159C-A728-0FE7-E6E5329FDD28}"/>
                </a:ext>
              </a:extLst>
            </p:cNvPr>
            <p:cNvGrpSpPr/>
            <p:nvPr/>
          </p:nvGrpSpPr>
          <p:grpSpPr>
            <a:xfrm>
              <a:off x="7713663" y="2848339"/>
              <a:ext cx="1042107" cy="425543"/>
              <a:chOff x="7786941" y="2884917"/>
              <a:chExt cx="897649" cy="353919"/>
            </a:xfrm>
          </p:grpSpPr>
          <p:sp>
            <p:nvSpPr>
              <p:cNvPr id="772" name="Freeform 771">
                <a:extLst>
                  <a:ext uri="{FF2B5EF4-FFF2-40B4-BE49-F238E27FC236}">
                    <a16:creationId xmlns:a16="http://schemas.microsoft.com/office/drawing/2014/main" id="{CC5B2802-5C12-52BD-AE74-F794DB4FCBC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3" name="Freeform 772">
                <a:extLst>
                  <a:ext uri="{FF2B5EF4-FFF2-40B4-BE49-F238E27FC236}">
                    <a16:creationId xmlns:a16="http://schemas.microsoft.com/office/drawing/2014/main" id="{981E8665-1293-31E4-C227-1C0264DCC8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4" name="Freeform 773">
                <a:extLst>
                  <a:ext uri="{FF2B5EF4-FFF2-40B4-BE49-F238E27FC236}">
                    <a16:creationId xmlns:a16="http://schemas.microsoft.com/office/drawing/2014/main" id="{1C303BEA-83A5-68AC-D031-C9534F4BD11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5" name="Freeform 774">
                <a:extLst>
                  <a:ext uri="{FF2B5EF4-FFF2-40B4-BE49-F238E27FC236}">
                    <a16:creationId xmlns:a16="http://schemas.microsoft.com/office/drawing/2014/main" id="{935ED031-5AD2-8257-E86E-0AC4B8E9C82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76" name="Group 775">
            <a:extLst>
              <a:ext uri="{FF2B5EF4-FFF2-40B4-BE49-F238E27FC236}">
                <a16:creationId xmlns:a16="http://schemas.microsoft.com/office/drawing/2014/main" id="{8DD26EC7-68C7-6B6B-E3F9-028D516A8179}"/>
              </a:ext>
            </a:extLst>
          </p:cNvPr>
          <p:cNvGrpSpPr/>
          <p:nvPr/>
        </p:nvGrpSpPr>
        <p:grpSpPr>
          <a:xfrm>
            <a:off x="8965028" y="5080249"/>
            <a:ext cx="1060623" cy="524238"/>
            <a:chOff x="7493876" y="2774731"/>
            <a:chExt cx="1481958" cy="894622"/>
          </a:xfrm>
        </p:grpSpPr>
        <p:sp>
          <p:nvSpPr>
            <p:cNvPr id="777" name="Freeform 776">
              <a:extLst>
                <a:ext uri="{FF2B5EF4-FFF2-40B4-BE49-F238E27FC236}">
                  <a16:creationId xmlns:a16="http://schemas.microsoft.com/office/drawing/2014/main" id="{04A1C9A0-DEB5-2CE6-D062-948B6184EE4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78" name="Oval 777">
              <a:extLst>
                <a:ext uri="{FF2B5EF4-FFF2-40B4-BE49-F238E27FC236}">
                  <a16:creationId xmlns:a16="http://schemas.microsoft.com/office/drawing/2014/main" id="{48376CF9-3BF9-9614-4567-530D63B8F55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79" name="Group 778">
              <a:extLst>
                <a:ext uri="{FF2B5EF4-FFF2-40B4-BE49-F238E27FC236}">
                  <a16:creationId xmlns:a16="http://schemas.microsoft.com/office/drawing/2014/main" id="{F704702F-2D35-6BD4-5CE1-725DDC0FA91C}"/>
                </a:ext>
              </a:extLst>
            </p:cNvPr>
            <p:cNvGrpSpPr/>
            <p:nvPr/>
          </p:nvGrpSpPr>
          <p:grpSpPr>
            <a:xfrm>
              <a:off x="7713663" y="2848339"/>
              <a:ext cx="1042107" cy="425543"/>
              <a:chOff x="7786941" y="2884917"/>
              <a:chExt cx="897649" cy="353919"/>
            </a:xfrm>
          </p:grpSpPr>
          <p:sp>
            <p:nvSpPr>
              <p:cNvPr id="780" name="Freeform 779">
                <a:extLst>
                  <a:ext uri="{FF2B5EF4-FFF2-40B4-BE49-F238E27FC236}">
                    <a16:creationId xmlns:a16="http://schemas.microsoft.com/office/drawing/2014/main" id="{02E58CA3-795B-CCF1-211B-4C740601A07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1" name="Freeform 780">
                <a:extLst>
                  <a:ext uri="{FF2B5EF4-FFF2-40B4-BE49-F238E27FC236}">
                    <a16:creationId xmlns:a16="http://schemas.microsoft.com/office/drawing/2014/main" id="{3B7E6A2A-B6A6-130A-218F-E272C2E19D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2" name="Freeform 781">
                <a:extLst>
                  <a:ext uri="{FF2B5EF4-FFF2-40B4-BE49-F238E27FC236}">
                    <a16:creationId xmlns:a16="http://schemas.microsoft.com/office/drawing/2014/main" id="{F8B5FCED-0077-A3B8-22F3-F909D4C8A12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3" name="Freeform 782">
                <a:extLst>
                  <a:ext uri="{FF2B5EF4-FFF2-40B4-BE49-F238E27FC236}">
                    <a16:creationId xmlns:a16="http://schemas.microsoft.com/office/drawing/2014/main" id="{5E2B1FF7-45CA-1953-3D4D-D92BED15B13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84" name="Group 783">
            <a:extLst>
              <a:ext uri="{FF2B5EF4-FFF2-40B4-BE49-F238E27FC236}">
                <a16:creationId xmlns:a16="http://schemas.microsoft.com/office/drawing/2014/main" id="{F9345CB0-0499-E813-B4BD-018ADD1EDE1C}"/>
              </a:ext>
            </a:extLst>
          </p:cNvPr>
          <p:cNvGrpSpPr/>
          <p:nvPr/>
        </p:nvGrpSpPr>
        <p:grpSpPr>
          <a:xfrm>
            <a:off x="6843030" y="4990947"/>
            <a:ext cx="1060623" cy="524238"/>
            <a:chOff x="7493876" y="2774731"/>
            <a:chExt cx="1481958" cy="894622"/>
          </a:xfrm>
        </p:grpSpPr>
        <p:sp>
          <p:nvSpPr>
            <p:cNvPr id="785" name="Freeform 784">
              <a:extLst>
                <a:ext uri="{FF2B5EF4-FFF2-40B4-BE49-F238E27FC236}">
                  <a16:creationId xmlns:a16="http://schemas.microsoft.com/office/drawing/2014/main" id="{3C1D9CCC-95E9-11F5-183D-B3CA42E4E4E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86" name="Oval 785">
              <a:extLst>
                <a:ext uri="{FF2B5EF4-FFF2-40B4-BE49-F238E27FC236}">
                  <a16:creationId xmlns:a16="http://schemas.microsoft.com/office/drawing/2014/main" id="{6B752ACD-3AB7-6CDB-4B9E-9699986C23D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87" name="Group 786">
              <a:extLst>
                <a:ext uri="{FF2B5EF4-FFF2-40B4-BE49-F238E27FC236}">
                  <a16:creationId xmlns:a16="http://schemas.microsoft.com/office/drawing/2014/main" id="{148F982B-DCA9-04BE-F53D-8F3E1DB879E8}"/>
                </a:ext>
              </a:extLst>
            </p:cNvPr>
            <p:cNvGrpSpPr/>
            <p:nvPr/>
          </p:nvGrpSpPr>
          <p:grpSpPr>
            <a:xfrm>
              <a:off x="7713663" y="2848339"/>
              <a:ext cx="1042107" cy="425543"/>
              <a:chOff x="7786941" y="2884917"/>
              <a:chExt cx="897649" cy="353919"/>
            </a:xfrm>
          </p:grpSpPr>
          <p:sp>
            <p:nvSpPr>
              <p:cNvPr id="788" name="Freeform 787">
                <a:extLst>
                  <a:ext uri="{FF2B5EF4-FFF2-40B4-BE49-F238E27FC236}">
                    <a16:creationId xmlns:a16="http://schemas.microsoft.com/office/drawing/2014/main" id="{C33A3035-B107-F8B9-0AAF-112DD1F65F1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9" name="Freeform 788">
                <a:extLst>
                  <a:ext uri="{FF2B5EF4-FFF2-40B4-BE49-F238E27FC236}">
                    <a16:creationId xmlns:a16="http://schemas.microsoft.com/office/drawing/2014/main" id="{FCFC2608-862D-04E2-4C78-A3EFFA59284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0" name="Freeform 789">
                <a:extLst>
                  <a:ext uri="{FF2B5EF4-FFF2-40B4-BE49-F238E27FC236}">
                    <a16:creationId xmlns:a16="http://schemas.microsoft.com/office/drawing/2014/main" id="{36378E2F-0D50-D2C7-3D3D-E1F7508E799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1" name="Freeform 790">
                <a:extLst>
                  <a:ext uri="{FF2B5EF4-FFF2-40B4-BE49-F238E27FC236}">
                    <a16:creationId xmlns:a16="http://schemas.microsoft.com/office/drawing/2014/main" id="{8D8AEBD8-6ECF-45B4-F80D-F8BC10896B4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92" name="Group 791">
            <a:extLst>
              <a:ext uri="{FF2B5EF4-FFF2-40B4-BE49-F238E27FC236}">
                <a16:creationId xmlns:a16="http://schemas.microsoft.com/office/drawing/2014/main" id="{B1AE346E-6159-D696-59B2-932811E085B5}"/>
              </a:ext>
            </a:extLst>
          </p:cNvPr>
          <p:cNvGrpSpPr/>
          <p:nvPr/>
        </p:nvGrpSpPr>
        <p:grpSpPr>
          <a:xfrm>
            <a:off x="7954054" y="3311294"/>
            <a:ext cx="1060623" cy="524238"/>
            <a:chOff x="7493876" y="2774731"/>
            <a:chExt cx="1481958" cy="894622"/>
          </a:xfrm>
        </p:grpSpPr>
        <p:sp>
          <p:nvSpPr>
            <p:cNvPr id="793" name="Freeform 792">
              <a:extLst>
                <a:ext uri="{FF2B5EF4-FFF2-40B4-BE49-F238E27FC236}">
                  <a16:creationId xmlns:a16="http://schemas.microsoft.com/office/drawing/2014/main" id="{F6BCD450-6081-DA0B-8319-E311035957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94" name="Oval 793">
              <a:extLst>
                <a:ext uri="{FF2B5EF4-FFF2-40B4-BE49-F238E27FC236}">
                  <a16:creationId xmlns:a16="http://schemas.microsoft.com/office/drawing/2014/main" id="{599ED657-C571-7E74-C527-C53FCC17F0C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95" name="Group 794">
              <a:extLst>
                <a:ext uri="{FF2B5EF4-FFF2-40B4-BE49-F238E27FC236}">
                  <a16:creationId xmlns:a16="http://schemas.microsoft.com/office/drawing/2014/main" id="{1A2E1DA1-0C6C-2125-4337-F46FEF442434}"/>
                </a:ext>
              </a:extLst>
            </p:cNvPr>
            <p:cNvGrpSpPr/>
            <p:nvPr/>
          </p:nvGrpSpPr>
          <p:grpSpPr>
            <a:xfrm>
              <a:off x="7713663" y="2848339"/>
              <a:ext cx="1042107" cy="425543"/>
              <a:chOff x="7786941" y="2884917"/>
              <a:chExt cx="897649" cy="353919"/>
            </a:xfrm>
          </p:grpSpPr>
          <p:sp>
            <p:nvSpPr>
              <p:cNvPr id="796" name="Freeform 795">
                <a:extLst>
                  <a:ext uri="{FF2B5EF4-FFF2-40B4-BE49-F238E27FC236}">
                    <a16:creationId xmlns:a16="http://schemas.microsoft.com/office/drawing/2014/main" id="{2A5DF2CF-FD3E-9B7C-CD8E-C21658D516D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7" name="Freeform 796">
                <a:extLst>
                  <a:ext uri="{FF2B5EF4-FFF2-40B4-BE49-F238E27FC236}">
                    <a16:creationId xmlns:a16="http://schemas.microsoft.com/office/drawing/2014/main" id="{BBA1D39E-FF86-7C11-BA6E-7390B8E709C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8" name="Freeform 797">
                <a:extLst>
                  <a:ext uri="{FF2B5EF4-FFF2-40B4-BE49-F238E27FC236}">
                    <a16:creationId xmlns:a16="http://schemas.microsoft.com/office/drawing/2014/main" id="{56D163F9-3907-FBEC-27E0-1867FDD48D4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9" name="Freeform 798">
                <a:extLst>
                  <a:ext uri="{FF2B5EF4-FFF2-40B4-BE49-F238E27FC236}">
                    <a16:creationId xmlns:a16="http://schemas.microsoft.com/office/drawing/2014/main" id="{E296D340-006A-2A6C-2087-0698AE02F9E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00" name="Group 799">
            <a:extLst>
              <a:ext uri="{FF2B5EF4-FFF2-40B4-BE49-F238E27FC236}">
                <a16:creationId xmlns:a16="http://schemas.microsoft.com/office/drawing/2014/main" id="{C9178915-C4A6-AB36-0D9B-6CB9E23AABCF}"/>
              </a:ext>
            </a:extLst>
          </p:cNvPr>
          <p:cNvGrpSpPr/>
          <p:nvPr/>
        </p:nvGrpSpPr>
        <p:grpSpPr>
          <a:xfrm>
            <a:off x="7790127" y="4408261"/>
            <a:ext cx="1060623" cy="524238"/>
            <a:chOff x="7493876" y="2774731"/>
            <a:chExt cx="1481958" cy="894622"/>
          </a:xfrm>
        </p:grpSpPr>
        <p:sp>
          <p:nvSpPr>
            <p:cNvPr id="801" name="Freeform 800">
              <a:extLst>
                <a:ext uri="{FF2B5EF4-FFF2-40B4-BE49-F238E27FC236}">
                  <a16:creationId xmlns:a16="http://schemas.microsoft.com/office/drawing/2014/main" id="{2B07E103-1A23-D463-E51F-51FA8D8A974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02" name="Oval 801">
              <a:extLst>
                <a:ext uri="{FF2B5EF4-FFF2-40B4-BE49-F238E27FC236}">
                  <a16:creationId xmlns:a16="http://schemas.microsoft.com/office/drawing/2014/main" id="{5DAE2B3D-2CB6-C74F-EB0D-4AFAF11E81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03" name="Group 802">
              <a:extLst>
                <a:ext uri="{FF2B5EF4-FFF2-40B4-BE49-F238E27FC236}">
                  <a16:creationId xmlns:a16="http://schemas.microsoft.com/office/drawing/2014/main" id="{33F87FE5-8144-7BAE-6523-AE38DF583A49}"/>
                </a:ext>
              </a:extLst>
            </p:cNvPr>
            <p:cNvGrpSpPr/>
            <p:nvPr/>
          </p:nvGrpSpPr>
          <p:grpSpPr>
            <a:xfrm>
              <a:off x="7713663" y="2848339"/>
              <a:ext cx="1042107" cy="425543"/>
              <a:chOff x="7786941" y="2884917"/>
              <a:chExt cx="897649" cy="353919"/>
            </a:xfrm>
          </p:grpSpPr>
          <p:sp>
            <p:nvSpPr>
              <p:cNvPr id="804" name="Freeform 803">
                <a:extLst>
                  <a:ext uri="{FF2B5EF4-FFF2-40B4-BE49-F238E27FC236}">
                    <a16:creationId xmlns:a16="http://schemas.microsoft.com/office/drawing/2014/main" id="{9899032B-8D1F-EF74-A03A-9FD4F6D8936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5" name="Freeform 804">
                <a:extLst>
                  <a:ext uri="{FF2B5EF4-FFF2-40B4-BE49-F238E27FC236}">
                    <a16:creationId xmlns:a16="http://schemas.microsoft.com/office/drawing/2014/main" id="{2321E154-A77B-A81F-8595-9788B28526B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6" name="Freeform 805">
                <a:extLst>
                  <a:ext uri="{FF2B5EF4-FFF2-40B4-BE49-F238E27FC236}">
                    <a16:creationId xmlns:a16="http://schemas.microsoft.com/office/drawing/2014/main" id="{20197E79-2532-DE9E-1F3C-7B972ADD8DF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7" name="Freeform 806">
                <a:extLst>
                  <a:ext uri="{FF2B5EF4-FFF2-40B4-BE49-F238E27FC236}">
                    <a16:creationId xmlns:a16="http://schemas.microsoft.com/office/drawing/2014/main" id="{FD4F2B39-E688-60B0-827F-081D95A8DE0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08" name="Group 807">
            <a:extLst>
              <a:ext uri="{FF2B5EF4-FFF2-40B4-BE49-F238E27FC236}">
                <a16:creationId xmlns:a16="http://schemas.microsoft.com/office/drawing/2014/main" id="{CA6DE106-67E8-408C-0A39-FFC16CBCD954}"/>
              </a:ext>
            </a:extLst>
          </p:cNvPr>
          <p:cNvGrpSpPr/>
          <p:nvPr/>
        </p:nvGrpSpPr>
        <p:grpSpPr>
          <a:xfrm>
            <a:off x="6053079" y="3876689"/>
            <a:ext cx="1060623" cy="524238"/>
            <a:chOff x="7493876" y="2774731"/>
            <a:chExt cx="1481958" cy="894622"/>
          </a:xfrm>
        </p:grpSpPr>
        <p:sp>
          <p:nvSpPr>
            <p:cNvPr id="809" name="Freeform 808">
              <a:extLst>
                <a:ext uri="{FF2B5EF4-FFF2-40B4-BE49-F238E27FC236}">
                  <a16:creationId xmlns:a16="http://schemas.microsoft.com/office/drawing/2014/main" id="{82899B22-4AC6-398D-BFDC-385BDB79DDA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10" name="Oval 809">
              <a:extLst>
                <a:ext uri="{FF2B5EF4-FFF2-40B4-BE49-F238E27FC236}">
                  <a16:creationId xmlns:a16="http://schemas.microsoft.com/office/drawing/2014/main" id="{3EE78999-EF07-19FA-1D89-065BC495723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11" name="Group 810">
              <a:extLst>
                <a:ext uri="{FF2B5EF4-FFF2-40B4-BE49-F238E27FC236}">
                  <a16:creationId xmlns:a16="http://schemas.microsoft.com/office/drawing/2014/main" id="{4E014596-9A6C-1D71-D6A9-0B095A2FC3E7}"/>
                </a:ext>
              </a:extLst>
            </p:cNvPr>
            <p:cNvGrpSpPr/>
            <p:nvPr/>
          </p:nvGrpSpPr>
          <p:grpSpPr>
            <a:xfrm>
              <a:off x="7713663" y="2848339"/>
              <a:ext cx="1042107" cy="425543"/>
              <a:chOff x="7786941" y="2884917"/>
              <a:chExt cx="897649" cy="353919"/>
            </a:xfrm>
          </p:grpSpPr>
          <p:sp>
            <p:nvSpPr>
              <p:cNvPr id="812" name="Freeform 811">
                <a:extLst>
                  <a:ext uri="{FF2B5EF4-FFF2-40B4-BE49-F238E27FC236}">
                    <a16:creationId xmlns:a16="http://schemas.microsoft.com/office/drawing/2014/main" id="{9C56D28B-639F-3B6E-FFBC-98CFE6FEC11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3" name="Freeform 812">
                <a:extLst>
                  <a:ext uri="{FF2B5EF4-FFF2-40B4-BE49-F238E27FC236}">
                    <a16:creationId xmlns:a16="http://schemas.microsoft.com/office/drawing/2014/main" id="{2DE244A4-13FD-A29D-B38B-4095A422E4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4" name="Freeform 813">
                <a:extLst>
                  <a:ext uri="{FF2B5EF4-FFF2-40B4-BE49-F238E27FC236}">
                    <a16:creationId xmlns:a16="http://schemas.microsoft.com/office/drawing/2014/main" id="{04125BBC-8124-2AD8-07E8-D511734305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5" name="Freeform 814">
                <a:extLst>
                  <a:ext uri="{FF2B5EF4-FFF2-40B4-BE49-F238E27FC236}">
                    <a16:creationId xmlns:a16="http://schemas.microsoft.com/office/drawing/2014/main" id="{3DD5E965-0FD1-3036-49CF-648E0034FD8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92" name="Freeform 120">
            <a:extLst>
              <a:ext uri="{FF2B5EF4-FFF2-40B4-BE49-F238E27FC236}">
                <a16:creationId xmlns:a16="http://schemas.microsoft.com/office/drawing/2014/main" id="{41EEEE1C-3389-BDF6-A893-E7FAEDAFAD30}"/>
              </a:ext>
            </a:extLst>
          </p:cNvPr>
          <p:cNvSpPr>
            <a:spLocks/>
          </p:cNvSpPr>
          <p:nvPr/>
        </p:nvSpPr>
        <p:spPr bwMode="auto">
          <a:xfrm>
            <a:off x="5639488" y="4038129"/>
            <a:ext cx="1911707" cy="617349"/>
          </a:xfrm>
          <a:custGeom>
            <a:avLst/>
            <a:gdLst>
              <a:gd name="T0" fmla="*/ 0 w 10844"/>
              <a:gd name="T1" fmla="*/ 2147483647 h 14797"/>
              <a:gd name="T2" fmla="*/ 2147483647 w 10844"/>
              <a:gd name="T3" fmla="*/ 2147483647 h 14797"/>
              <a:gd name="T4" fmla="*/ 2147483647 w 10844"/>
              <a:gd name="T5" fmla="*/ 2147483647 h 14797"/>
              <a:gd name="T6" fmla="*/ 0 60000 65536"/>
              <a:gd name="T7" fmla="*/ 0 60000 65536"/>
              <a:gd name="T8" fmla="*/ 0 60000 65536"/>
              <a:gd name="T9" fmla="*/ 0 w 10844"/>
              <a:gd name="T10" fmla="*/ 0 h 14797"/>
              <a:gd name="T11" fmla="*/ 10844 w 10844"/>
              <a:gd name="T12" fmla="*/ 14797 h 14797"/>
            </a:gdLst>
            <a:ahLst/>
            <a:cxnLst>
              <a:cxn ang="T6">
                <a:pos x="T0" y="T1"/>
              </a:cxn>
              <a:cxn ang="T7">
                <a:pos x="T2" y="T3"/>
              </a:cxn>
              <a:cxn ang="T8">
                <a:pos x="T4" y="T5"/>
              </a:cxn>
            </a:cxnLst>
            <a:rect l="T9" t="T10" r="T11" b="T12"/>
            <a:pathLst>
              <a:path w="10844" h="14797">
                <a:moveTo>
                  <a:pt x="0" y="14797"/>
                </a:moveTo>
                <a:cubicBezTo>
                  <a:pt x="2168" y="9517"/>
                  <a:pt x="5654" y="-1331"/>
                  <a:pt x="7042" y="135"/>
                </a:cubicBezTo>
                <a:cubicBezTo>
                  <a:pt x="8563" y="1950"/>
                  <a:pt x="9984" y="6698"/>
                  <a:pt x="10844" y="9978"/>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96" name="Freeform 195">
            <a:extLst>
              <a:ext uri="{FF2B5EF4-FFF2-40B4-BE49-F238E27FC236}">
                <a16:creationId xmlns:a16="http://schemas.microsoft.com/office/drawing/2014/main" id="{BB72D9ED-F70C-34B2-6408-E5D238A4275B}"/>
              </a:ext>
            </a:extLst>
          </p:cNvPr>
          <p:cNvSpPr/>
          <p:nvPr/>
        </p:nvSpPr>
        <p:spPr>
          <a:xfrm>
            <a:off x="7252061" y="3947992"/>
            <a:ext cx="4446810" cy="732437"/>
          </a:xfrm>
          <a:custGeom>
            <a:avLst/>
            <a:gdLst>
              <a:gd name="connsiteX0" fmla="*/ 0 w 2417086"/>
              <a:gd name="connsiteY0" fmla="*/ 136686 h 393747"/>
              <a:gd name="connsiteX1" fmla="*/ 613863 w 2417086"/>
              <a:gd name="connsiteY1" fmla="*/ 392462 h 393747"/>
              <a:gd name="connsiteX2" fmla="*/ 1579419 w 2417086"/>
              <a:gd name="connsiteY2" fmla="*/ 40770 h 393747"/>
              <a:gd name="connsiteX3" fmla="*/ 2417086 w 2417086"/>
              <a:gd name="connsiteY3" fmla="*/ 21586 h 393747"/>
              <a:gd name="connsiteX0" fmla="*/ 0 w 2423480"/>
              <a:gd name="connsiteY0" fmla="*/ 153322 h 410383"/>
              <a:gd name="connsiteX1" fmla="*/ 613863 w 2423480"/>
              <a:gd name="connsiteY1" fmla="*/ 409098 h 410383"/>
              <a:gd name="connsiteX2" fmla="*/ 1579419 w 2423480"/>
              <a:gd name="connsiteY2" fmla="*/ 57406 h 410383"/>
              <a:gd name="connsiteX3" fmla="*/ 2423480 w 2423480"/>
              <a:gd name="connsiteY3" fmla="*/ 12644 h 410383"/>
              <a:gd name="connsiteX0" fmla="*/ 0 w 2423480"/>
              <a:gd name="connsiteY0" fmla="*/ 142112 h 399173"/>
              <a:gd name="connsiteX1" fmla="*/ 613863 w 2423480"/>
              <a:gd name="connsiteY1" fmla="*/ 397888 h 399173"/>
              <a:gd name="connsiteX2" fmla="*/ 1579419 w 2423480"/>
              <a:gd name="connsiteY2" fmla="*/ 46196 h 399173"/>
              <a:gd name="connsiteX3" fmla="*/ 2423480 w 2423480"/>
              <a:gd name="connsiteY3" fmla="*/ 1434 h 399173"/>
            </a:gdLst>
            <a:ahLst/>
            <a:cxnLst>
              <a:cxn ang="0">
                <a:pos x="connsiteX0" y="connsiteY0"/>
              </a:cxn>
              <a:cxn ang="0">
                <a:pos x="connsiteX1" y="connsiteY1"/>
              </a:cxn>
              <a:cxn ang="0">
                <a:pos x="connsiteX2" y="connsiteY2"/>
              </a:cxn>
              <a:cxn ang="0">
                <a:pos x="connsiteX3" y="connsiteY3"/>
              </a:cxn>
            </a:cxnLst>
            <a:rect l="l" t="t" r="r" b="b"/>
            <a:pathLst>
              <a:path w="2423480" h="399173">
                <a:moveTo>
                  <a:pt x="0" y="142112"/>
                </a:moveTo>
                <a:cubicBezTo>
                  <a:pt x="175313" y="277993"/>
                  <a:pt x="350627" y="413874"/>
                  <a:pt x="613863" y="397888"/>
                </a:cubicBezTo>
                <a:cubicBezTo>
                  <a:pt x="877099" y="381902"/>
                  <a:pt x="1277816" y="112272"/>
                  <a:pt x="1579419" y="46196"/>
                </a:cubicBezTo>
                <a:cubicBezTo>
                  <a:pt x="1881022" y="-19880"/>
                  <a:pt x="2065394" y="5697"/>
                  <a:pt x="2423480" y="1434"/>
                </a:cubicBez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4E88-FD07-BD59-6396-AEF27766FF40}"/>
              </a:ext>
            </a:extLst>
          </p:cNvPr>
          <p:cNvSpPr txBox="1"/>
          <p:nvPr/>
        </p:nvSpPr>
        <p:spPr>
          <a:xfrm>
            <a:off x="8484433" y="3687580"/>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A32A42E9-55D7-CF30-9DDE-5E6C0F9BD5EC}"/>
              </a:ext>
            </a:extLst>
          </p:cNvPr>
          <p:cNvSpPr txBox="1"/>
          <p:nvPr/>
        </p:nvSpPr>
        <p:spPr>
          <a:xfrm>
            <a:off x="10851913" y="2999639"/>
            <a:ext cx="1384020" cy="830997"/>
          </a:xfrm>
          <a:prstGeom prst="rect">
            <a:avLst/>
          </a:prstGeom>
          <a:noFill/>
        </p:spPr>
        <p:txBody>
          <a:bodyPr wrap="square" rtlCol="0">
            <a:spAutoFit/>
          </a:bodyPr>
          <a:lstStyle/>
          <a:p>
            <a:r>
              <a:rPr lang="en-US" sz="2400" b="1" dirty="0"/>
              <a:t>Towards host A</a:t>
            </a:r>
          </a:p>
        </p:txBody>
      </p:sp>
      <p:sp>
        <p:nvSpPr>
          <p:cNvPr id="17" name="TextBox 16">
            <a:extLst>
              <a:ext uri="{FF2B5EF4-FFF2-40B4-BE49-F238E27FC236}">
                <a16:creationId xmlns:a16="http://schemas.microsoft.com/office/drawing/2014/main" id="{CE7A56EC-3BBA-99AC-3930-BC600522D7CB}"/>
              </a:ext>
            </a:extLst>
          </p:cNvPr>
          <p:cNvSpPr txBox="1"/>
          <p:nvPr/>
        </p:nvSpPr>
        <p:spPr>
          <a:xfrm>
            <a:off x="7001858" y="3542805"/>
            <a:ext cx="444918" cy="461665"/>
          </a:xfrm>
          <a:prstGeom prst="rect">
            <a:avLst/>
          </a:prstGeom>
          <a:noFill/>
        </p:spPr>
        <p:txBody>
          <a:bodyPr wrap="square" rtlCol="0">
            <a:spAutoFit/>
          </a:bodyPr>
          <a:lstStyle/>
          <a:p>
            <a:r>
              <a:rPr lang="en-US" sz="2400" b="1" dirty="0"/>
              <a:t>1</a:t>
            </a:r>
          </a:p>
        </p:txBody>
      </p:sp>
      <p:sp>
        <p:nvSpPr>
          <p:cNvPr id="18" name="TextBox 17">
            <a:extLst>
              <a:ext uri="{FF2B5EF4-FFF2-40B4-BE49-F238E27FC236}">
                <a16:creationId xmlns:a16="http://schemas.microsoft.com/office/drawing/2014/main" id="{666AAEE4-BCD4-86B2-137C-1A0E154B3B3F}"/>
              </a:ext>
            </a:extLst>
          </p:cNvPr>
          <p:cNvSpPr txBox="1"/>
          <p:nvPr/>
        </p:nvSpPr>
        <p:spPr>
          <a:xfrm>
            <a:off x="7079307" y="4279819"/>
            <a:ext cx="444918" cy="461665"/>
          </a:xfrm>
          <a:prstGeom prst="rect">
            <a:avLst/>
          </a:prstGeom>
          <a:noFill/>
        </p:spPr>
        <p:txBody>
          <a:bodyPr wrap="square" rtlCol="0">
            <a:spAutoFit/>
          </a:bodyPr>
          <a:lstStyle/>
          <a:p>
            <a:r>
              <a:rPr lang="en-US" sz="2400" b="1" dirty="0"/>
              <a:t>2</a:t>
            </a:r>
          </a:p>
        </p:txBody>
      </p:sp>
      <p:sp>
        <p:nvSpPr>
          <p:cNvPr id="19" name="TextBox 18">
            <a:extLst>
              <a:ext uri="{FF2B5EF4-FFF2-40B4-BE49-F238E27FC236}">
                <a16:creationId xmlns:a16="http://schemas.microsoft.com/office/drawing/2014/main" id="{58EE1E8C-D1DE-6F50-A786-E1AF14203F1A}"/>
              </a:ext>
            </a:extLst>
          </p:cNvPr>
          <p:cNvSpPr txBox="1"/>
          <p:nvPr/>
        </p:nvSpPr>
        <p:spPr>
          <a:xfrm>
            <a:off x="6497190" y="4342278"/>
            <a:ext cx="444918" cy="461665"/>
          </a:xfrm>
          <a:prstGeom prst="rect">
            <a:avLst/>
          </a:prstGeom>
          <a:noFill/>
        </p:spPr>
        <p:txBody>
          <a:bodyPr wrap="square" rtlCol="0">
            <a:spAutoFit/>
          </a:bodyPr>
          <a:lstStyle/>
          <a:p>
            <a:r>
              <a:rPr lang="en-US" sz="2400" b="1" dirty="0"/>
              <a:t>3</a:t>
            </a:r>
          </a:p>
        </p:txBody>
      </p:sp>
      <p:sp>
        <p:nvSpPr>
          <p:cNvPr id="20" name="TextBox 19">
            <a:extLst>
              <a:ext uri="{FF2B5EF4-FFF2-40B4-BE49-F238E27FC236}">
                <a16:creationId xmlns:a16="http://schemas.microsoft.com/office/drawing/2014/main" id="{1EC44B30-A264-FB75-00EC-E76BB6DAD037}"/>
              </a:ext>
            </a:extLst>
          </p:cNvPr>
          <p:cNvSpPr txBox="1"/>
          <p:nvPr/>
        </p:nvSpPr>
        <p:spPr>
          <a:xfrm>
            <a:off x="5614168" y="3937002"/>
            <a:ext cx="444918" cy="461665"/>
          </a:xfrm>
          <a:prstGeom prst="rect">
            <a:avLst/>
          </a:prstGeom>
          <a:noFill/>
        </p:spPr>
        <p:txBody>
          <a:bodyPr wrap="square" rtlCol="0">
            <a:spAutoFit/>
          </a:bodyPr>
          <a:lstStyle/>
          <a:p>
            <a:r>
              <a:rPr lang="en-US" sz="2400" b="1" dirty="0"/>
              <a:t>4</a:t>
            </a:r>
          </a:p>
        </p:txBody>
      </p:sp>
      <p:sp>
        <p:nvSpPr>
          <p:cNvPr id="4" name="Line 107">
            <a:extLst>
              <a:ext uri="{FF2B5EF4-FFF2-40B4-BE49-F238E27FC236}">
                <a16:creationId xmlns:a16="http://schemas.microsoft.com/office/drawing/2014/main" id="{B7022047-DC24-12A3-AE1B-8E805807EF94}"/>
              </a:ext>
            </a:extLst>
          </p:cNvPr>
          <p:cNvSpPr>
            <a:spLocks noChangeShapeType="1"/>
          </p:cNvSpPr>
          <p:nvPr/>
        </p:nvSpPr>
        <p:spPr bwMode="auto">
          <a:xfrm flipH="1">
            <a:off x="10683616" y="3976290"/>
            <a:ext cx="1279199" cy="4715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 name="Line 107">
            <a:extLst>
              <a:ext uri="{FF2B5EF4-FFF2-40B4-BE49-F238E27FC236}">
                <a16:creationId xmlns:a16="http://schemas.microsoft.com/office/drawing/2014/main" id="{DE35CE57-28ED-9471-F0B2-EF98B50CBC22}"/>
              </a:ext>
            </a:extLst>
          </p:cNvPr>
          <p:cNvSpPr>
            <a:spLocks noChangeShapeType="1"/>
          </p:cNvSpPr>
          <p:nvPr/>
        </p:nvSpPr>
        <p:spPr bwMode="auto">
          <a:xfrm flipH="1" flipV="1">
            <a:off x="7541185" y="5511114"/>
            <a:ext cx="173183" cy="9319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6" name="Line 107">
            <a:extLst>
              <a:ext uri="{FF2B5EF4-FFF2-40B4-BE49-F238E27FC236}">
                <a16:creationId xmlns:a16="http://schemas.microsoft.com/office/drawing/2014/main" id="{339C8908-6C78-285C-1526-7AB4756378AD}"/>
              </a:ext>
            </a:extLst>
          </p:cNvPr>
          <p:cNvSpPr>
            <a:spLocks noChangeShapeType="1"/>
          </p:cNvSpPr>
          <p:nvPr/>
        </p:nvSpPr>
        <p:spPr bwMode="auto">
          <a:xfrm flipV="1">
            <a:off x="8677192" y="2247324"/>
            <a:ext cx="963310" cy="106645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7" name="Group 6">
            <a:extLst>
              <a:ext uri="{FF2B5EF4-FFF2-40B4-BE49-F238E27FC236}">
                <a16:creationId xmlns:a16="http://schemas.microsoft.com/office/drawing/2014/main" id="{020A26CB-8BB8-024F-D430-26E7C9CEEC2A}"/>
              </a:ext>
            </a:extLst>
          </p:cNvPr>
          <p:cNvGrpSpPr/>
          <p:nvPr/>
        </p:nvGrpSpPr>
        <p:grpSpPr>
          <a:xfrm>
            <a:off x="5060194" y="806485"/>
            <a:ext cx="2317750" cy="3038266"/>
            <a:chOff x="3563785" y="1706808"/>
            <a:chExt cx="2317750" cy="3038266"/>
          </a:xfrm>
        </p:grpSpPr>
        <p:sp>
          <p:nvSpPr>
            <p:cNvPr id="8" name="Freeform 3">
              <a:extLst>
                <a:ext uri="{FF2B5EF4-FFF2-40B4-BE49-F238E27FC236}">
                  <a16:creationId xmlns:a16="http://schemas.microsoft.com/office/drawing/2014/main" id="{DC40D725-CBBA-B5B1-8658-591378CE6DA7}"/>
                </a:ext>
              </a:extLst>
            </p:cNvPr>
            <p:cNvSpPr>
              <a:spLocks/>
            </p:cNvSpPr>
            <p:nvPr/>
          </p:nvSpPr>
          <p:spPr bwMode="auto">
            <a:xfrm rot="16200000">
              <a:off x="4355018" y="3236963"/>
              <a:ext cx="721461" cy="2294761"/>
            </a:xfrm>
            <a:custGeom>
              <a:avLst/>
              <a:gdLst>
                <a:gd name="T0" fmla="*/ 0 w 1443"/>
                <a:gd name="T1" fmla="*/ 0 h 816"/>
                <a:gd name="T2" fmla="*/ 1076 w 1443"/>
                <a:gd name="T3" fmla="*/ 782 h 816"/>
                <a:gd name="T4" fmla="*/ 1320 w 1443"/>
                <a:gd name="T5" fmla="*/ 788 h 816"/>
                <a:gd name="T6" fmla="*/ 1443 w 1443"/>
                <a:gd name="T7" fmla="*/ 5 h 816"/>
                <a:gd name="T8" fmla="*/ 0 w 1443"/>
                <a:gd name="T9" fmla="*/ 0 h 816"/>
                <a:gd name="connsiteX0" fmla="*/ 0 w 10000"/>
                <a:gd name="connsiteY0" fmla="*/ 0 h 9714"/>
                <a:gd name="connsiteX1" fmla="*/ 3718 w 10000"/>
                <a:gd name="connsiteY1" fmla="*/ 8779 h 9714"/>
                <a:gd name="connsiteX2" fmla="*/ 9148 w 10000"/>
                <a:gd name="connsiteY2" fmla="*/ 9657 h 9714"/>
                <a:gd name="connsiteX3" fmla="*/ 10000 w 10000"/>
                <a:gd name="connsiteY3" fmla="*/ 61 h 9714"/>
                <a:gd name="connsiteX4" fmla="*/ 0 w 10000"/>
                <a:gd name="connsiteY4" fmla="*/ 0 h 9714"/>
                <a:gd name="connsiteX0" fmla="*/ 0 w 10000"/>
                <a:gd name="connsiteY0" fmla="*/ 0 h 9095"/>
                <a:gd name="connsiteX1" fmla="*/ 3718 w 10000"/>
                <a:gd name="connsiteY1" fmla="*/ 9037 h 9095"/>
                <a:gd name="connsiteX2" fmla="*/ 5712 w 10000"/>
                <a:gd name="connsiteY2" fmla="*/ 8929 h 9095"/>
                <a:gd name="connsiteX3" fmla="*/ 10000 w 10000"/>
                <a:gd name="connsiteY3" fmla="*/ 63 h 9095"/>
                <a:gd name="connsiteX4" fmla="*/ 0 w 10000"/>
                <a:gd name="connsiteY4" fmla="*/ 0 h 9095"/>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8989"/>
                <a:gd name="connsiteY0" fmla="*/ 0 h 11618"/>
                <a:gd name="connsiteX1" fmla="*/ 2707 w 8989"/>
                <a:gd name="connsiteY1" fmla="*/ 11554 h 11618"/>
                <a:gd name="connsiteX2" fmla="*/ 4701 w 8989"/>
                <a:gd name="connsiteY2" fmla="*/ 11435 h 11618"/>
                <a:gd name="connsiteX3" fmla="*/ 8989 w 8989"/>
                <a:gd name="connsiteY3" fmla="*/ 1687 h 11618"/>
                <a:gd name="connsiteX4" fmla="*/ 0 w 8989"/>
                <a:gd name="connsiteY4" fmla="*/ 0 h 11618"/>
                <a:gd name="connsiteX0" fmla="*/ 0 w 9888"/>
                <a:gd name="connsiteY0" fmla="*/ 115 h 10115"/>
                <a:gd name="connsiteX1" fmla="*/ 3011 w 9888"/>
                <a:gd name="connsiteY1" fmla="*/ 10060 h 10115"/>
                <a:gd name="connsiteX2" fmla="*/ 5230 w 9888"/>
                <a:gd name="connsiteY2" fmla="*/ 9957 h 10115"/>
                <a:gd name="connsiteX3" fmla="*/ 9888 w 9888"/>
                <a:gd name="connsiteY3" fmla="*/ 0 h 10115"/>
                <a:gd name="connsiteX4" fmla="*/ 0 w 9888"/>
                <a:gd name="connsiteY4" fmla="*/ 115 h 10115"/>
                <a:gd name="connsiteX0" fmla="*/ 0 w 9829"/>
                <a:gd name="connsiteY0" fmla="*/ 0 h 10833"/>
                <a:gd name="connsiteX1" fmla="*/ 2874 w 9829"/>
                <a:gd name="connsiteY1" fmla="*/ 10779 h 10833"/>
                <a:gd name="connsiteX2" fmla="*/ 5118 w 9829"/>
                <a:gd name="connsiteY2" fmla="*/ 10677 h 10833"/>
                <a:gd name="connsiteX3" fmla="*/ 9829 w 9829"/>
                <a:gd name="connsiteY3" fmla="*/ 833 h 10833"/>
                <a:gd name="connsiteX4" fmla="*/ 0 w 9829"/>
                <a:gd name="connsiteY4" fmla="*/ 0 h 10833"/>
                <a:gd name="connsiteX0" fmla="*/ 0 w 10289"/>
                <a:gd name="connsiteY0" fmla="*/ 0 h 10000"/>
                <a:gd name="connsiteX1" fmla="*/ 2924 w 10289"/>
                <a:gd name="connsiteY1" fmla="*/ 9950 h 10000"/>
                <a:gd name="connsiteX2" fmla="*/ 5207 w 10289"/>
                <a:gd name="connsiteY2" fmla="*/ 9856 h 10000"/>
                <a:gd name="connsiteX3" fmla="*/ 10289 w 10289"/>
                <a:gd name="connsiteY3" fmla="*/ 54 h 10000"/>
                <a:gd name="connsiteX4" fmla="*/ 0 w 10289"/>
                <a:gd name="connsiteY4" fmla="*/ 0 h 10000"/>
                <a:gd name="connsiteX0" fmla="*/ 0 w 10289"/>
                <a:gd name="connsiteY0" fmla="*/ 0 h 10953"/>
                <a:gd name="connsiteX1" fmla="*/ 2924 w 10289"/>
                <a:gd name="connsiteY1" fmla="*/ 9950 h 10953"/>
                <a:gd name="connsiteX2" fmla="*/ 3723 w 10289"/>
                <a:gd name="connsiteY2" fmla="*/ 10695 h 10953"/>
                <a:gd name="connsiteX3" fmla="*/ 5207 w 10289"/>
                <a:gd name="connsiteY3" fmla="*/ 9856 h 10953"/>
                <a:gd name="connsiteX4" fmla="*/ 10289 w 10289"/>
                <a:gd name="connsiteY4" fmla="*/ 54 h 10953"/>
                <a:gd name="connsiteX5" fmla="*/ 0 w 10289"/>
                <a:gd name="connsiteY5" fmla="*/ 0 h 10953"/>
                <a:gd name="connsiteX0" fmla="*/ 0 w 10289"/>
                <a:gd name="connsiteY0" fmla="*/ 0 h 11138"/>
                <a:gd name="connsiteX1" fmla="*/ 2924 w 10289"/>
                <a:gd name="connsiteY1" fmla="*/ 9950 h 11138"/>
                <a:gd name="connsiteX2" fmla="*/ 5207 w 10289"/>
                <a:gd name="connsiteY2" fmla="*/ 9856 h 11138"/>
                <a:gd name="connsiteX3" fmla="*/ 10289 w 10289"/>
                <a:gd name="connsiteY3" fmla="*/ 54 h 11138"/>
                <a:gd name="connsiteX4" fmla="*/ 0 w 10289"/>
                <a:gd name="connsiteY4" fmla="*/ 0 h 11138"/>
                <a:gd name="connsiteX0" fmla="*/ 0 w 10289"/>
                <a:gd name="connsiteY0" fmla="*/ 0 h 10669"/>
                <a:gd name="connsiteX1" fmla="*/ 2924 w 10289"/>
                <a:gd name="connsiteY1" fmla="*/ 9950 h 10669"/>
                <a:gd name="connsiteX2" fmla="*/ 5207 w 10289"/>
                <a:gd name="connsiteY2" fmla="*/ 9856 h 10669"/>
                <a:gd name="connsiteX3" fmla="*/ 10289 w 10289"/>
                <a:gd name="connsiteY3" fmla="*/ 54 h 10669"/>
                <a:gd name="connsiteX4" fmla="*/ 0 w 10289"/>
                <a:gd name="connsiteY4" fmla="*/ 0 h 10669"/>
                <a:gd name="connsiteX0" fmla="*/ 0 w 10289"/>
                <a:gd name="connsiteY0" fmla="*/ 0 h 10734"/>
                <a:gd name="connsiteX1" fmla="*/ 2924 w 10289"/>
                <a:gd name="connsiteY1" fmla="*/ 9950 h 10734"/>
                <a:gd name="connsiteX2" fmla="*/ 4455 w 10289"/>
                <a:gd name="connsiteY2" fmla="*/ 10094 h 10734"/>
                <a:gd name="connsiteX3" fmla="*/ 10289 w 10289"/>
                <a:gd name="connsiteY3" fmla="*/ 54 h 10734"/>
                <a:gd name="connsiteX4" fmla="*/ 0 w 10289"/>
                <a:gd name="connsiteY4" fmla="*/ 0 h 10734"/>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9960"/>
                <a:gd name="connsiteX1" fmla="*/ 2924 w 10289"/>
                <a:gd name="connsiteY1" fmla="*/ 9950 h 9960"/>
                <a:gd name="connsiteX2" fmla="*/ 4166 w 10289"/>
                <a:gd name="connsiteY2" fmla="*/ 9776 h 9960"/>
                <a:gd name="connsiteX3" fmla="*/ 10289 w 10289"/>
                <a:gd name="connsiteY3" fmla="*/ 54 h 9960"/>
                <a:gd name="connsiteX4" fmla="*/ 0 w 10289"/>
                <a:gd name="connsiteY4" fmla="*/ 0 h 9960"/>
                <a:gd name="connsiteX0" fmla="*/ 0 w 10000"/>
                <a:gd name="connsiteY0" fmla="*/ 0 h 10000"/>
                <a:gd name="connsiteX1" fmla="*/ 2842 w 10000"/>
                <a:gd name="connsiteY1" fmla="*/ 9990 h 10000"/>
                <a:gd name="connsiteX2" fmla="*/ 4049 w 10000"/>
                <a:gd name="connsiteY2" fmla="*/ 9815 h 10000"/>
                <a:gd name="connsiteX3" fmla="*/ 10000 w 10000"/>
                <a:gd name="connsiteY3" fmla="*/ 54 h 10000"/>
                <a:gd name="connsiteX4" fmla="*/ 0 w 10000"/>
                <a:gd name="connsiteY4" fmla="*/ 0 h 10000"/>
                <a:gd name="connsiteX0" fmla="*/ 0 w 10000"/>
                <a:gd name="connsiteY0" fmla="*/ 0 h 10400"/>
                <a:gd name="connsiteX1" fmla="*/ 2740 w 10000"/>
                <a:gd name="connsiteY1" fmla="*/ 10397 h 10400"/>
                <a:gd name="connsiteX2" fmla="*/ 4049 w 10000"/>
                <a:gd name="connsiteY2" fmla="*/ 9815 h 10400"/>
                <a:gd name="connsiteX3" fmla="*/ 10000 w 10000"/>
                <a:gd name="connsiteY3" fmla="*/ 54 h 10400"/>
                <a:gd name="connsiteX4" fmla="*/ 0 w 10000"/>
                <a:gd name="connsiteY4" fmla="*/ 0 h 10400"/>
                <a:gd name="connsiteX0" fmla="*/ 0 w 10000"/>
                <a:gd name="connsiteY0" fmla="*/ 0 h 10419"/>
                <a:gd name="connsiteX1" fmla="*/ 2740 w 10000"/>
                <a:gd name="connsiteY1" fmla="*/ 10397 h 10419"/>
                <a:gd name="connsiteX2" fmla="*/ 3599 w 10000"/>
                <a:gd name="connsiteY2" fmla="*/ 10338 h 10419"/>
                <a:gd name="connsiteX3" fmla="*/ 10000 w 10000"/>
                <a:gd name="connsiteY3" fmla="*/ 54 h 10419"/>
                <a:gd name="connsiteX4" fmla="*/ 0 w 10000"/>
                <a:gd name="connsiteY4" fmla="*/ 0 h 10419"/>
                <a:gd name="connsiteX0" fmla="*/ 0 w 10000"/>
                <a:gd name="connsiteY0" fmla="*/ 0 h 10397"/>
                <a:gd name="connsiteX1" fmla="*/ 2740 w 10000"/>
                <a:gd name="connsiteY1" fmla="*/ 10397 h 10397"/>
                <a:gd name="connsiteX2" fmla="*/ 3599 w 10000"/>
                <a:gd name="connsiteY2" fmla="*/ 10338 h 10397"/>
                <a:gd name="connsiteX3" fmla="*/ 10000 w 10000"/>
                <a:gd name="connsiteY3" fmla="*/ 54 h 10397"/>
                <a:gd name="connsiteX4" fmla="*/ 0 w 10000"/>
                <a:gd name="connsiteY4" fmla="*/ 0 h 10397"/>
                <a:gd name="connsiteX0" fmla="*/ 0 w 10614"/>
                <a:gd name="connsiteY0" fmla="*/ 0 h 10397"/>
                <a:gd name="connsiteX1" fmla="*/ 2740 w 10614"/>
                <a:gd name="connsiteY1" fmla="*/ 10397 h 10397"/>
                <a:gd name="connsiteX2" fmla="*/ 3599 w 10614"/>
                <a:gd name="connsiteY2" fmla="*/ 10338 h 10397"/>
                <a:gd name="connsiteX3" fmla="*/ 10614 w 10614"/>
                <a:gd name="connsiteY3" fmla="*/ 112 h 10397"/>
                <a:gd name="connsiteX4" fmla="*/ 0 w 10614"/>
                <a:gd name="connsiteY4" fmla="*/ 0 h 10397"/>
                <a:gd name="connsiteX0" fmla="*/ 0 w 10614"/>
                <a:gd name="connsiteY0" fmla="*/ 0 h 10397"/>
                <a:gd name="connsiteX1" fmla="*/ 2740 w 10614"/>
                <a:gd name="connsiteY1" fmla="*/ 10397 h 10397"/>
                <a:gd name="connsiteX2" fmla="*/ 3599 w 10614"/>
                <a:gd name="connsiteY2" fmla="*/ 10338 h 10397"/>
                <a:gd name="connsiteX3" fmla="*/ 10614 w 10614"/>
                <a:gd name="connsiteY3" fmla="*/ 112 h 10397"/>
                <a:gd name="connsiteX4" fmla="*/ 0 w 10614"/>
                <a:gd name="connsiteY4" fmla="*/ 0 h 10397"/>
                <a:gd name="connsiteX0" fmla="*/ 0 w 10675"/>
                <a:gd name="connsiteY0" fmla="*/ 0 h 10310"/>
                <a:gd name="connsiteX1" fmla="*/ 2801 w 10675"/>
                <a:gd name="connsiteY1" fmla="*/ 10310 h 10310"/>
                <a:gd name="connsiteX2" fmla="*/ 3660 w 10675"/>
                <a:gd name="connsiteY2" fmla="*/ 10251 h 10310"/>
                <a:gd name="connsiteX3" fmla="*/ 10675 w 10675"/>
                <a:gd name="connsiteY3" fmla="*/ 25 h 10310"/>
                <a:gd name="connsiteX4" fmla="*/ 0 w 10675"/>
                <a:gd name="connsiteY4" fmla="*/ 0 h 10310"/>
                <a:gd name="connsiteX0" fmla="*/ 0 w 6741"/>
                <a:gd name="connsiteY0" fmla="*/ 0 h 15505"/>
                <a:gd name="connsiteX1" fmla="*/ 2801 w 6741"/>
                <a:gd name="connsiteY1" fmla="*/ 10310 h 15505"/>
                <a:gd name="connsiteX2" fmla="*/ 3660 w 6741"/>
                <a:gd name="connsiteY2" fmla="*/ 10251 h 15505"/>
                <a:gd name="connsiteX3" fmla="*/ 6741 w 6741"/>
                <a:gd name="connsiteY3" fmla="*/ 14932 h 15505"/>
                <a:gd name="connsiteX4" fmla="*/ 0 w 6741"/>
                <a:gd name="connsiteY4" fmla="*/ 0 h 15505"/>
                <a:gd name="connsiteX0" fmla="*/ 5612 w 7164"/>
                <a:gd name="connsiteY0" fmla="*/ 0 h 10410"/>
                <a:gd name="connsiteX1" fmla="*/ 13 w 7164"/>
                <a:gd name="connsiteY1" fmla="*/ 7060 h 10410"/>
                <a:gd name="connsiteX2" fmla="*/ 1287 w 7164"/>
                <a:gd name="connsiteY2" fmla="*/ 7022 h 10410"/>
                <a:gd name="connsiteX3" fmla="*/ 5858 w 7164"/>
                <a:gd name="connsiteY3" fmla="*/ 10041 h 10410"/>
                <a:gd name="connsiteX4" fmla="*/ 5612 w 7164"/>
                <a:gd name="connsiteY4" fmla="*/ 0 h 10410"/>
                <a:gd name="connsiteX0" fmla="*/ 7932 w 10098"/>
                <a:gd name="connsiteY0" fmla="*/ 0 h 10001"/>
                <a:gd name="connsiteX1" fmla="*/ 116 w 10098"/>
                <a:gd name="connsiteY1" fmla="*/ 6782 h 10001"/>
                <a:gd name="connsiteX2" fmla="*/ 1894 w 10098"/>
                <a:gd name="connsiteY2" fmla="*/ 6745 h 10001"/>
                <a:gd name="connsiteX3" fmla="*/ 8275 w 10098"/>
                <a:gd name="connsiteY3" fmla="*/ 9646 h 10001"/>
                <a:gd name="connsiteX4" fmla="*/ 7932 w 10098"/>
                <a:gd name="connsiteY4" fmla="*/ 0 h 10001"/>
                <a:gd name="connsiteX0" fmla="*/ 7932 w 11399"/>
                <a:gd name="connsiteY0" fmla="*/ 0 h 10001"/>
                <a:gd name="connsiteX1" fmla="*/ 116 w 11399"/>
                <a:gd name="connsiteY1" fmla="*/ 6782 h 10001"/>
                <a:gd name="connsiteX2" fmla="*/ 1894 w 11399"/>
                <a:gd name="connsiteY2" fmla="*/ 6745 h 10001"/>
                <a:gd name="connsiteX3" fmla="*/ 8275 w 11399"/>
                <a:gd name="connsiteY3" fmla="*/ 9646 h 10001"/>
                <a:gd name="connsiteX4" fmla="*/ 7932 w 11399"/>
                <a:gd name="connsiteY4" fmla="*/ 0 h 10001"/>
                <a:gd name="connsiteX0" fmla="*/ 7932 w 8463"/>
                <a:gd name="connsiteY0" fmla="*/ 0 h 10001"/>
                <a:gd name="connsiteX1" fmla="*/ 116 w 8463"/>
                <a:gd name="connsiteY1" fmla="*/ 6782 h 10001"/>
                <a:gd name="connsiteX2" fmla="*/ 1894 w 8463"/>
                <a:gd name="connsiteY2" fmla="*/ 6745 h 10001"/>
                <a:gd name="connsiteX3" fmla="*/ 8275 w 8463"/>
                <a:gd name="connsiteY3" fmla="*/ 9646 h 10001"/>
                <a:gd name="connsiteX4" fmla="*/ 7932 w 8463"/>
                <a:gd name="connsiteY4" fmla="*/ 0 h 10001"/>
                <a:gd name="connsiteX0" fmla="*/ 10170 w 10376"/>
                <a:gd name="connsiteY0" fmla="*/ 0 h 9753"/>
                <a:gd name="connsiteX1" fmla="*/ 109 w 10376"/>
                <a:gd name="connsiteY1" fmla="*/ 6534 h 9753"/>
                <a:gd name="connsiteX2" fmla="*/ 2210 w 10376"/>
                <a:gd name="connsiteY2" fmla="*/ 6497 h 9753"/>
                <a:gd name="connsiteX3" fmla="*/ 9750 w 10376"/>
                <a:gd name="connsiteY3" fmla="*/ 9398 h 9753"/>
                <a:gd name="connsiteX4" fmla="*/ 10170 w 10376"/>
                <a:gd name="connsiteY4" fmla="*/ 0 h 9753"/>
                <a:gd name="connsiteX0" fmla="*/ 9801 w 9999"/>
                <a:gd name="connsiteY0" fmla="*/ 0 h 9636"/>
                <a:gd name="connsiteX1" fmla="*/ 105 w 9999"/>
                <a:gd name="connsiteY1" fmla="*/ 6699 h 9636"/>
                <a:gd name="connsiteX2" fmla="*/ 2130 w 9999"/>
                <a:gd name="connsiteY2" fmla="*/ 6662 h 9636"/>
                <a:gd name="connsiteX3" fmla="*/ 9397 w 9999"/>
                <a:gd name="connsiteY3" fmla="*/ 9636 h 9636"/>
                <a:gd name="connsiteX4" fmla="*/ 9801 w 9999"/>
                <a:gd name="connsiteY4" fmla="*/ 0 h 9636"/>
                <a:gd name="connsiteX0" fmla="*/ 9802 w 10000"/>
                <a:gd name="connsiteY0" fmla="*/ 0 h 10000"/>
                <a:gd name="connsiteX1" fmla="*/ 105 w 10000"/>
                <a:gd name="connsiteY1" fmla="*/ 6952 h 10000"/>
                <a:gd name="connsiteX2" fmla="*/ 2130 w 10000"/>
                <a:gd name="connsiteY2" fmla="*/ 6914 h 10000"/>
                <a:gd name="connsiteX3" fmla="*/ 9398 w 10000"/>
                <a:gd name="connsiteY3" fmla="*/ 10000 h 10000"/>
                <a:gd name="connsiteX4" fmla="*/ 9802 w 10000"/>
                <a:gd name="connsiteY4" fmla="*/ 0 h 10000"/>
                <a:gd name="connsiteX0" fmla="*/ 9697 w 9895"/>
                <a:gd name="connsiteY0" fmla="*/ 0 h 10000"/>
                <a:gd name="connsiteX1" fmla="*/ 0 w 9895"/>
                <a:gd name="connsiteY1" fmla="*/ 6952 h 10000"/>
                <a:gd name="connsiteX2" fmla="*/ 2025 w 9895"/>
                <a:gd name="connsiteY2" fmla="*/ 6914 h 10000"/>
                <a:gd name="connsiteX3" fmla="*/ 9293 w 9895"/>
                <a:gd name="connsiteY3" fmla="*/ 10000 h 10000"/>
                <a:gd name="connsiteX4" fmla="*/ 9697 w 9895"/>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148"/>
                <a:gd name="connsiteY0" fmla="*/ 0 h 10158"/>
                <a:gd name="connsiteX1" fmla="*/ 0 w 10148"/>
                <a:gd name="connsiteY1" fmla="*/ 6952 h 10158"/>
                <a:gd name="connsiteX2" fmla="*/ 2314 w 10148"/>
                <a:gd name="connsiteY2" fmla="*/ 7860 h 10158"/>
                <a:gd name="connsiteX3" fmla="*/ 9794 w 10148"/>
                <a:gd name="connsiteY3" fmla="*/ 10158 h 10158"/>
                <a:gd name="connsiteX4" fmla="*/ 9800 w 10148"/>
                <a:gd name="connsiteY4" fmla="*/ 0 h 10158"/>
                <a:gd name="connsiteX0" fmla="*/ 9800 w 10148"/>
                <a:gd name="connsiteY0" fmla="*/ 0 h 10158"/>
                <a:gd name="connsiteX1" fmla="*/ 0 w 10148"/>
                <a:gd name="connsiteY1" fmla="*/ 6952 h 10158"/>
                <a:gd name="connsiteX2" fmla="*/ 1653 w 10148"/>
                <a:gd name="connsiteY2" fmla="*/ 8453 h 10158"/>
                <a:gd name="connsiteX3" fmla="*/ 9794 w 10148"/>
                <a:gd name="connsiteY3" fmla="*/ 10158 h 10158"/>
                <a:gd name="connsiteX4" fmla="*/ 9800 w 10148"/>
                <a:gd name="connsiteY4" fmla="*/ 0 h 10158"/>
                <a:gd name="connsiteX0" fmla="*/ 9800 w 10148"/>
                <a:gd name="connsiteY0" fmla="*/ 0 h 10158"/>
                <a:gd name="connsiteX1" fmla="*/ 0 w 10148"/>
                <a:gd name="connsiteY1" fmla="*/ 6952 h 10158"/>
                <a:gd name="connsiteX2" fmla="*/ 1653 w 10148"/>
                <a:gd name="connsiteY2" fmla="*/ 8453 h 10158"/>
                <a:gd name="connsiteX3" fmla="*/ 9794 w 10148"/>
                <a:gd name="connsiteY3" fmla="*/ 10158 h 10158"/>
                <a:gd name="connsiteX4" fmla="*/ 9800 w 10148"/>
                <a:gd name="connsiteY4" fmla="*/ 0 h 10158"/>
                <a:gd name="connsiteX0" fmla="*/ 8194 w 8542"/>
                <a:gd name="connsiteY0" fmla="*/ 0 h 10158"/>
                <a:gd name="connsiteX1" fmla="*/ 0 w 8542"/>
                <a:gd name="connsiteY1" fmla="*/ 7601 h 10158"/>
                <a:gd name="connsiteX2" fmla="*/ 47 w 8542"/>
                <a:gd name="connsiteY2" fmla="*/ 8453 h 10158"/>
                <a:gd name="connsiteX3" fmla="*/ 8188 w 8542"/>
                <a:gd name="connsiteY3" fmla="*/ 10158 h 10158"/>
                <a:gd name="connsiteX4" fmla="*/ 8194 w 8542"/>
                <a:gd name="connsiteY4" fmla="*/ 0 h 10158"/>
                <a:gd name="connsiteX0" fmla="*/ 9538 w 9975"/>
                <a:gd name="connsiteY0" fmla="*/ 0 h 10128"/>
                <a:gd name="connsiteX1" fmla="*/ 0 w 9975"/>
                <a:gd name="connsiteY1" fmla="*/ 7611 h 10128"/>
                <a:gd name="connsiteX2" fmla="*/ 55 w 9975"/>
                <a:gd name="connsiteY2" fmla="*/ 8450 h 10128"/>
                <a:gd name="connsiteX3" fmla="*/ 9586 w 9975"/>
                <a:gd name="connsiteY3" fmla="*/ 10128 h 10128"/>
                <a:gd name="connsiteX4" fmla="*/ 9538 w 9975"/>
                <a:gd name="connsiteY4" fmla="*/ 0 h 10128"/>
                <a:gd name="connsiteX0" fmla="*/ 9562 w 9999"/>
                <a:gd name="connsiteY0" fmla="*/ 0 h 10000"/>
                <a:gd name="connsiteX1" fmla="*/ 0 w 9999"/>
                <a:gd name="connsiteY1" fmla="*/ 7515 h 10000"/>
                <a:gd name="connsiteX2" fmla="*/ 55 w 9999"/>
                <a:gd name="connsiteY2" fmla="*/ 8343 h 10000"/>
                <a:gd name="connsiteX3" fmla="*/ 9610 w 9999"/>
                <a:gd name="connsiteY3" fmla="*/ 10000 h 10000"/>
                <a:gd name="connsiteX4" fmla="*/ 9562 w 9999"/>
                <a:gd name="connsiteY4" fmla="*/ 0 h 10000"/>
                <a:gd name="connsiteX0" fmla="*/ 9563 w 10000"/>
                <a:gd name="connsiteY0" fmla="*/ 0 h 10126"/>
                <a:gd name="connsiteX1" fmla="*/ 0 w 10000"/>
                <a:gd name="connsiteY1" fmla="*/ 7515 h 10126"/>
                <a:gd name="connsiteX2" fmla="*/ 55 w 10000"/>
                <a:gd name="connsiteY2" fmla="*/ 8343 h 10126"/>
                <a:gd name="connsiteX3" fmla="*/ 9611 w 10000"/>
                <a:gd name="connsiteY3" fmla="*/ 10126 h 10126"/>
                <a:gd name="connsiteX4" fmla="*/ 9563 w 10000"/>
                <a:gd name="connsiteY4" fmla="*/ 0 h 10126"/>
                <a:gd name="connsiteX0" fmla="*/ 9563 w 10000"/>
                <a:gd name="connsiteY0" fmla="*/ 0 h 10126"/>
                <a:gd name="connsiteX1" fmla="*/ 0 w 10000"/>
                <a:gd name="connsiteY1" fmla="*/ 7515 h 10126"/>
                <a:gd name="connsiteX2" fmla="*/ 55 w 10000"/>
                <a:gd name="connsiteY2" fmla="*/ 8343 h 10126"/>
                <a:gd name="connsiteX3" fmla="*/ 9611 w 10000"/>
                <a:gd name="connsiteY3" fmla="*/ 10126 h 10126"/>
                <a:gd name="connsiteX4" fmla="*/ 9563 w 10000"/>
                <a:gd name="connsiteY4" fmla="*/ 0 h 10126"/>
                <a:gd name="connsiteX0" fmla="*/ 9563 w 9799"/>
                <a:gd name="connsiteY0" fmla="*/ 0 h 10126"/>
                <a:gd name="connsiteX1" fmla="*/ 0 w 9799"/>
                <a:gd name="connsiteY1" fmla="*/ 7515 h 10126"/>
                <a:gd name="connsiteX2" fmla="*/ 55 w 9799"/>
                <a:gd name="connsiteY2" fmla="*/ 8343 h 10126"/>
                <a:gd name="connsiteX3" fmla="*/ 9611 w 9799"/>
                <a:gd name="connsiteY3" fmla="*/ 10126 h 10126"/>
                <a:gd name="connsiteX4" fmla="*/ 9563 w 9799"/>
                <a:gd name="connsiteY4" fmla="*/ 0 h 1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 h="10126">
                  <a:moveTo>
                    <a:pt x="9563" y="0"/>
                  </a:moveTo>
                  <a:cubicBezTo>
                    <a:pt x="6380" y="3447"/>
                    <a:pt x="4378" y="4742"/>
                    <a:pt x="0" y="7515"/>
                  </a:cubicBezTo>
                  <a:cubicBezTo>
                    <a:pt x="19" y="7790"/>
                    <a:pt x="36" y="8067"/>
                    <a:pt x="55" y="8343"/>
                  </a:cubicBezTo>
                  <a:cubicBezTo>
                    <a:pt x="3592" y="8754"/>
                    <a:pt x="6787" y="8518"/>
                    <a:pt x="9611" y="10126"/>
                  </a:cubicBezTo>
                  <a:cubicBezTo>
                    <a:pt x="9580" y="4725"/>
                    <a:pt x="10082" y="3581"/>
                    <a:pt x="9563" y="0"/>
                  </a:cubicBezTo>
                  <a:close/>
                </a:path>
              </a:pathLst>
            </a:custGeom>
            <a:gradFill rotWithShape="1">
              <a:gsLst>
                <a:gs pos="75000">
                  <a:schemeClr val="bg1">
                    <a:lumMod val="85000"/>
                  </a:schemeClr>
                </a:gs>
                <a:gs pos="0">
                  <a:schemeClr val="bg1">
                    <a:lumMod val="75000"/>
                  </a:schemeClr>
                </a:gs>
                <a:gs pos="100000">
                  <a:srgbClr val="FFFFFF"/>
                </a:gs>
              </a:gsLst>
              <a:lin ang="10800000" scaled="0"/>
            </a:gradFill>
            <a:ln>
              <a:noFill/>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anose="020B0600070205080204" pitchFamily="34" charset="-128"/>
                <a:cs typeface="Arial"/>
              </a:endParaRPr>
            </a:p>
          </p:txBody>
        </p:sp>
        <p:sp>
          <p:nvSpPr>
            <p:cNvPr id="9" name="Rectangle 4">
              <a:extLst>
                <a:ext uri="{FF2B5EF4-FFF2-40B4-BE49-F238E27FC236}">
                  <a16:creationId xmlns:a16="http://schemas.microsoft.com/office/drawing/2014/main" id="{4B062350-38B0-1FE5-6D93-1CD8E8011B35}"/>
                </a:ext>
              </a:extLst>
            </p:cNvPr>
            <p:cNvSpPr>
              <a:spLocks noChangeArrowheads="1"/>
            </p:cNvSpPr>
            <p:nvPr/>
          </p:nvSpPr>
          <p:spPr bwMode="auto">
            <a:xfrm>
              <a:off x="3563785" y="1706808"/>
              <a:ext cx="2317750" cy="2333625"/>
            </a:xfrm>
            <a:prstGeom prst="rect">
              <a:avLst/>
            </a:prstGeom>
            <a:solidFill>
              <a:schemeClr val="bg1">
                <a:lumMod val="85000"/>
              </a:schemeClr>
            </a:solidFill>
            <a:ln w="1905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0" name="Oval 5">
              <a:extLst>
                <a:ext uri="{FF2B5EF4-FFF2-40B4-BE49-F238E27FC236}">
                  <a16:creationId xmlns:a16="http://schemas.microsoft.com/office/drawing/2014/main" id="{A92ABFBF-4768-F60A-B3E8-6E2E900B32B2}"/>
                </a:ext>
              </a:extLst>
            </p:cNvPr>
            <p:cNvSpPr>
              <a:spLocks noChangeArrowheads="1"/>
            </p:cNvSpPr>
            <p:nvPr/>
          </p:nvSpPr>
          <p:spPr bwMode="auto">
            <a:xfrm>
              <a:off x="3689197" y="1759196"/>
              <a:ext cx="2095500" cy="604837"/>
            </a:xfrm>
            <a:prstGeom prst="ellipse">
              <a:avLst/>
            </a:prstGeom>
            <a:solidFill>
              <a:srgbClr val="FFFFFF"/>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4" name="Text Box 108">
              <a:extLst>
                <a:ext uri="{FF2B5EF4-FFF2-40B4-BE49-F238E27FC236}">
                  <a16:creationId xmlns:a16="http://schemas.microsoft.com/office/drawing/2014/main" id="{1B26197F-5F44-FE60-47FC-A4A671F6AAEF}"/>
                </a:ext>
              </a:extLst>
            </p:cNvPr>
            <p:cNvSpPr txBox="1">
              <a:spLocks noChangeArrowheads="1"/>
            </p:cNvSpPr>
            <p:nvPr/>
          </p:nvSpPr>
          <p:spPr bwMode="auto">
            <a:xfrm>
              <a:off x="3812415" y="1866181"/>
              <a:ext cx="18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routing algorithm</a:t>
              </a:r>
            </a:p>
          </p:txBody>
        </p:sp>
        <p:sp>
          <p:nvSpPr>
            <p:cNvPr id="21" name="Rectangle 109">
              <a:extLst>
                <a:ext uri="{FF2B5EF4-FFF2-40B4-BE49-F238E27FC236}">
                  <a16:creationId xmlns:a16="http://schemas.microsoft.com/office/drawing/2014/main" id="{FD95F47E-1BCD-34DA-00A1-1291246FFBF4}"/>
                </a:ext>
              </a:extLst>
            </p:cNvPr>
            <p:cNvSpPr>
              <a:spLocks noChangeArrowheads="1"/>
            </p:cNvSpPr>
            <p:nvPr/>
          </p:nvSpPr>
          <p:spPr bwMode="auto">
            <a:xfrm>
              <a:off x="3743172" y="2586219"/>
              <a:ext cx="2005013" cy="1357378"/>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 name="Text Box 111">
              <a:extLst>
                <a:ext uri="{FF2B5EF4-FFF2-40B4-BE49-F238E27FC236}">
                  <a16:creationId xmlns:a16="http://schemas.microsoft.com/office/drawing/2014/main" id="{2D088DAE-7BE9-37B8-BFA8-A8BC0A10E491}"/>
                </a:ext>
              </a:extLst>
            </p:cNvPr>
            <p:cNvSpPr txBox="1">
              <a:spLocks noChangeArrowheads="1"/>
            </p:cNvSpPr>
            <p:nvPr/>
          </p:nvSpPr>
          <p:spPr bwMode="auto">
            <a:xfrm>
              <a:off x="3706660" y="2864096"/>
              <a:ext cx="121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Destination</a:t>
              </a:r>
            </a:p>
          </p:txBody>
        </p:sp>
        <p:sp>
          <p:nvSpPr>
            <p:cNvPr id="24" name="Text Box 112">
              <a:extLst>
                <a:ext uri="{FF2B5EF4-FFF2-40B4-BE49-F238E27FC236}">
                  <a16:creationId xmlns:a16="http://schemas.microsoft.com/office/drawing/2014/main" id="{027CD824-5675-019F-5CD0-4CCA3FE504B3}"/>
                </a:ext>
              </a:extLst>
            </p:cNvPr>
            <p:cNvSpPr txBox="1">
              <a:spLocks noChangeArrowheads="1"/>
            </p:cNvSpPr>
            <p:nvPr/>
          </p:nvSpPr>
          <p:spPr bwMode="auto">
            <a:xfrm>
              <a:off x="4773460" y="286568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output link</a:t>
              </a:r>
            </a:p>
          </p:txBody>
        </p:sp>
        <p:sp>
          <p:nvSpPr>
            <p:cNvPr id="25" name="Line 113">
              <a:extLst>
                <a:ext uri="{FF2B5EF4-FFF2-40B4-BE49-F238E27FC236}">
                  <a16:creationId xmlns:a16="http://schemas.microsoft.com/office/drawing/2014/main" id="{3D548AD0-31E1-8828-DC24-15D63BFD33F8}"/>
                </a:ext>
              </a:extLst>
            </p:cNvPr>
            <p:cNvSpPr>
              <a:spLocks noChangeShapeType="1"/>
            </p:cNvSpPr>
            <p:nvPr/>
          </p:nvSpPr>
          <p:spPr bwMode="auto">
            <a:xfrm>
              <a:off x="4871885" y="2876796"/>
              <a:ext cx="7937" cy="1066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 name="Text Box 114">
              <a:extLst>
                <a:ext uri="{FF2B5EF4-FFF2-40B4-BE49-F238E27FC236}">
                  <a16:creationId xmlns:a16="http://schemas.microsoft.com/office/drawing/2014/main" id="{1333FC0A-778E-ED6F-3DEB-DF3300D46FD0}"/>
                </a:ext>
              </a:extLst>
            </p:cNvPr>
            <p:cNvSpPr txBox="1">
              <a:spLocks noChangeArrowheads="1"/>
            </p:cNvSpPr>
            <p:nvPr/>
          </p:nvSpPr>
          <p:spPr bwMode="auto">
            <a:xfrm>
              <a:off x="4194581" y="3148258"/>
              <a:ext cx="295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A</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B</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C</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D</a:t>
              </a:r>
            </a:p>
          </p:txBody>
        </p:sp>
        <p:sp>
          <p:nvSpPr>
            <p:cNvPr id="27" name="Text Box 115">
              <a:extLst>
                <a:ext uri="{FF2B5EF4-FFF2-40B4-BE49-F238E27FC236}">
                  <a16:creationId xmlns:a16="http://schemas.microsoft.com/office/drawing/2014/main" id="{7D5D9657-B903-E027-A092-2607EC896ADD}"/>
                </a:ext>
              </a:extLst>
            </p:cNvPr>
            <p:cNvSpPr txBox="1">
              <a:spLocks noChangeArrowheads="1"/>
            </p:cNvSpPr>
            <p:nvPr/>
          </p:nvSpPr>
          <p:spPr bwMode="auto">
            <a:xfrm>
              <a:off x="5152659" y="3140890"/>
              <a:ext cx="269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kern="0" dirty="0">
                  <a:solidFill>
                    <a:srgbClr val="000000"/>
                  </a:solidFill>
                  <a:cs typeface="Arial"/>
                </a:rPr>
                <a:t>2</a:t>
              </a: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kern="0" dirty="0">
                  <a:solidFill>
                    <a:srgbClr val="000000"/>
                  </a:solidFill>
                  <a:cs typeface="Arial"/>
                </a:rPr>
                <a:t>3</a:t>
              </a: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1</a:t>
              </a:r>
            </a:p>
          </p:txBody>
        </p:sp>
        <p:sp>
          <p:nvSpPr>
            <p:cNvPr id="28" name="Line 116">
              <a:extLst>
                <a:ext uri="{FF2B5EF4-FFF2-40B4-BE49-F238E27FC236}">
                  <a16:creationId xmlns:a16="http://schemas.microsoft.com/office/drawing/2014/main" id="{FBE33861-D068-481E-1274-207F9A585D18}"/>
                </a:ext>
              </a:extLst>
            </p:cNvPr>
            <p:cNvSpPr>
              <a:spLocks noChangeShapeType="1"/>
            </p:cNvSpPr>
            <p:nvPr/>
          </p:nvSpPr>
          <p:spPr bwMode="auto">
            <a:xfrm>
              <a:off x="3743172" y="3133971"/>
              <a:ext cx="2006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9" name="Line 117">
              <a:extLst>
                <a:ext uri="{FF2B5EF4-FFF2-40B4-BE49-F238E27FC236}">
                  <a16:creationId xmlns:a16="http://schemas.microsoft.com/office/drawing/2014/main" id="{98C5FAAE-4E95-1EB7-8C81-9E3484D98460}"/>
                </a:ext>
              </a:extLst>
            </p:cNvPr>
            <p:cNvSpPr>
              <a:spLocks noChangeShapeType="1"/>
            </p:cNvSpPr>
            <p:nvPr/>
          </p:nvSpPr>
          <p:spPr bwMode="auto">
            <a:xfrm>
              <a:off x="3735235" y="2886321"/>
              <a:ext cx="2006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0" name="Text Box 108">
              <a:extLst>
                <a:ext uri="{FF2B5EF4-FFF2-40B4-BE49-F238E27FC236}">
                  <a16:creationId xmlns:a16="http://schemas.microsoft.com/office/drawing/2014/main" id="{04828CFB-9C88-FF62-0353-B1FBBF2BE2CB}"/>
                </a:ext>
              </a:extLst>
            </p:cNvPr>
            <p:cNvSpPr txBox="1">
              <a:spLocks noChangeArrowheads="1"/>
            </p:cNvSpPr>
            <p:nvPr/>
          </p:nvSpPr>
          <p:spPr bwMode="auto">
            <a:xfrm>
              <a:off x="3671421" y="2588130"/>
              <a:ext cx="2181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local forwarding table</a:t>
              </a:r>
            </a:p>
          </p:txBody>
        </p:sp>
        <p:sp>
          <p:nvSpPr>
            <p:cNvPr id="31" name="AutoShape 118">
              <a:extLst>
                <a:ext uri="{FF2B5EF4-FFF2-40B4-BE49-F238E27FC236}">
                  <a16:creationId xmlns:a16="http://schemas.microsoft.com/office/drawing/2014/main" id="{3E72CFFB-852E-9058-DD0A-BC0B17C0DAFC}"/>
                </a:ext>
              </a:extLst>
            </p:cNvPr>
            <p:cNvSpPr>
              <a:spLocks noChangeArrowheads="1"/>
            </p:cNvSpPr>
            <p:nvPr/>
          </p:nvSpPr>
          <p:spPr bwMode="auto">
            <a:xfrm rot="5400000">
              <a:off x="4641697" y="2356096"/>
              <a:ext cx="241300" cy="273050"/>
            </a:xfrm>
            <a:prstGeom prst="rightArrow">
              <a:avLst>
                <a:gd name="adj1" fmla="val 51167"/>
                <a:gd name="adj2" fmla="val 39736"/>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40" name="Line 107">
            <a:extLst>
              <a:ext uri="{FF2B5EF4-FFF2-40B4-BE49-F238E27FC236}">
                <a16:creationId xmlns:a16="http://schemas.microsoft.com/office/drawing/2014/main" id="{FB3A63DB-A644-7865-1041-BF4D0F69DD0B}"/>
              </a:ext>
            </a:extLst>
          </p:cNvPr>
          <p:cNvSpPr>
            <a:spLocks noChangeShapeType="1"/>
          </p:cNvSpPr>
          <p:nvPr/>
        </p:nvSpPr>
        <p:spPr bwMode="auto">
          <a:xfrm flipH="1">
            <a:off x="5389038" y="4110673"/>
            <a:ext cx="759077" cy="49281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41" name="Group 40">
            <a:extLst>
              <a:ext uri="{FF2B5EF4-FFF2-40B4-BE49-F238E27FC236}">
                <a16:creationId xmlns:a16="http://schemas.microsoft.com/office/drawing/2014/main" id="{7360FC4D-8F25-71C1-A40B-D63C667DFC71}"/>
              </a:ext>
            </a:extLst>
          </p:cNvPr>
          <p:cNvGrpSpPr/>
          <p:nvPr/>
        </p:nvGrpSpPr>
        <p:grpSpPr>
          <a:xfrm>
            <a:off x="4449452" y="4733588"/>
            <a:ext cx="3162615" cy="1680457"/>
            <a:chOff x="3559930" y="5270387"/>
            <a:chExt cx="2665986" cy="1175454"/>
          </a:xfrm>
        </p:grpSpPr>
        <p:grpSp>
          <p:nvGrpSpPr>
            <p:cNvPr id="42" name="Group 1">
              <a:extLst>
                <a:ext uri="{FF2B5EF4-FFF2-40B4-BE49-F238E27FC236}">
                  <a16:creationId xmlns:a16="http://schemas.microsoft.com/office/drawing/2014/main" id="{E9955FED-2452-F319-64FE-93BF2E293427}"/>
                </a:ext>
              </a:extLst>
            </p:cNvPr>
            <p:cNvGrpSpPr>
              <a:grpSpLocks/>
            </p:cNvGrpSpPr>
            <p:nvPr/>
          </p:nvGrpSpPr>
          <p:grpSpPr bwMode="auto">
            <a:xfrm rot="19587632">
              <a:off x="4127183" y="5270387"/>
              <a:ext cx="1041882" cy="279871"/>
              <a:chOff x="2843025" y="4581585"/>
              <a:chExt cx="1041555" cy="279914"/>
            </a:xfrm>
          </p:grpSpPr>
          <p:sp>
            <p:nvSpPr>
              <p:cNvPr id="45" name="Rectangle 98">
                <a:extLst>
                  <a:ext uri="{FF2B5EF4-FFF2-40B4-BE49-F238E27FC236}">
                    <a16:creationId xmlns:a16="http://schemas.microsoft.com/office/drawing/2014/main" id="{278BB092-8543-795B-BB63-B723252A5413}"/>
                  </a:ext>
                </a:extLst>
              </p:cNvPr>
              <p:cNvSpPr>
                <a:spLocks noChangeArrowheads="1"/>
              </p:cNvSpPr>
              <p:nvPr/>
            </p:nvSpPr>
            <p:spPr bwMode="auto">
              <a:xfrm>
                <a:off x="2843025" y="4621041"/>
                <a:ext cx="730739" cy="238116"/>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6" name="Line 99">
                <a:extLst>
                  <a:ext uri="{FF2B5EF4-FFF2-40B4-BE49-F238E27FC236}">
                    <a16:creationId xmlns:a16="http://schemas.microsoft.com/office/drawing/2014/main" id="{EC699BFF-7529-9AD3-5610-713DA25BB325}"/>
                  </a:ext>
                </a:extLst>
              </p:cNvPr>
              <p:cNvSpPr>
                <a:spLocks noChangeShapeType="1"/>
              </p:cNvSpPr>
              <p:nvPr/>
            </p:nvSpPr>
            <p:spPr bwMode="auto">
              <a:xfrm>
                <a:off x="3462418" y="4739659"/>
                <a:ext cx="422162"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7" name="Rectangle 104">
                <a:extLst>
                  <a:ext uri="{FF2B5EF4-FFF2-40B4-BE49-F238E27FC236}">
                    <a16:creationId xmlns:a16="http://schemas.microsoft.com/office/drawing/2014/main" id="{6B528681-3AA9-0239-EC7C-B5944DA5B0EE}"/>
                  </a:ext>
                </a:extLst>
              </p:cNvPr>
              <p:cNvSpPr>
                <a:spLocks noChangeArrowheads="1"/>
              </p:cNvSpPr>
              <p:nvPr/>
            </p:nvSpPr>
            <p:spPr bwMode="auto">
              <a:xfrm>
                <a:off x="3067594" y="4610052"/>
                <a:ext cx="426923" cy="239704"/>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8" name="Text Box 105">
                <a:extLst>
                  <a:ext uri="{FF2B5EF4-FFF2-40B4-BE49-F238E27FC236}">
                    <a16:creationId xmlns:a16="http://schemas.microsoft.com/office/drawing/2014/main" id="{FC9F0BC6-DC87-61FC-5366-27BE2951D088}"/>
                  </a:ext>
                </a:extLst>
              </p:cNvPr>
              <p:cNvSpPr txBox="1">
                <a:spLocks noChangeArrowheads="1"/>
              </p:cNvSpPr>
              <p:nvPr/>
            </p:nvSpPr>
            <p:spPr bwMode="auto">
              <a:xfrm rot="289934">
                <a:off x="3123773" y="4581585"/>
                <a:ext cx="312318" cy="27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b="1" kern="0" dirty="0">
                    <a:solidFill>
                      <a:srgbClr val="000000"/>
                    </a:solidFill>
                    <a:cs typeface="Arial"/>
                  </a:rPr>
                  <a:t>A</a:t>
                </a:r>
                <a:endPar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43" name="Text Box 106">
              <a:extLst>
                <a:ext uri="{FF2B5EF4-FFF2-40B4-BE49-F238E27FC236}">
                  <a16:creationId xmlns:a16="http://schemas.microsoft.com/office/drawing/2014/main" id="{A15D4164-7543-FE41-66A3-234715DD5A3F}"/>
                </a:ext>
              </a:extLst>
            </p:cNvPr>
            <p:cNvSpPr txBox="1">
              <a:spLocks noChangeArrowheads="1"/>
            </p:cNvSpPr>
            <p:nvPr/>
          </p:nvSpPr>
          <p:spPr bwMode="auto">
            <a:xfrm>
              <a:off x="3559930" y="6036800"/>
              <a:ext cx="2665986" cy="40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destination address </a:t>
              </a:r>
              <a:r>
                <a:rPr lang="en-US" altLang="en-US" sz="1600" kern="0" dirty="0">
                  <a:solidFill>
                    <a:srgbClr val="000000"/>
                  </a:solidFill>
                  <a:latin typeface="Calibri" panose="020F0502020204030204"/>
                  <a:cs typeface="Arial"/>
                </a:rPr>
                <a:t>included in the</a:t>
              </a: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arriving packet.</a:t>
              </a:r>
            </a:p>
          </p:txBody>
        </p:sp>
        <p:sp>
          <p:nvSpPr>
            <p:cNvPr id="44" name="Line 119">
              <a:extLst>
                <a:ext uri="{FF2B5EF4-FFF2-40B4-BE49-F238E27FC236}">
                  <a16:creationId xmlns:a16="http://schemas.microsoft.com/office/drawing/2014/main" id="{A2226369-994B-67F0-60F4-C08EF37DA59D}"/>
                </a:ext>
              </a:extLst>
            </p:cNvPr>
            <p:cNvSpPr>
              <a:spLocks noChangeShapeType="1"/>
            </p:cNvSpPr>
            <p:nvPr/>
          </p:nvSpPr>
          <p:spPr bwMode="auto">
            <a:xfrm flipV="1">
              <a:off x="4633924" y="5622613"/>
              <a:ext cx="0" cy="5015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3" name="TextBox 2">
            <a:extLst>
              <a:ext uri="{FF2B5EF4-FFF2-40B4-BE49-F238E27FC236}">
                <a16:creationId xmlns:a16="http://schemas.microsoft.com/office/drawing/2014/main" id="{25920E47-2F44-B46B-E700-6B189004D30D}"/>
              </a:ext>
            </a:extLst>
          </p:cNvPr>
          <p:cNvSpPr txBox="1"/>
          <p:nvPr/>
        </p:nvSpPr>
        <p:spPr>
          <a:xfrm>
            <a:off x="6157042" y="3526823"/>
            <a:ext cx="595709" cy="461665"/>
          </a:xfrm>
          <a:prstGeom prst="rect">
            <a:avLst/>
          </a:prstGeom>
          <a:noFill/>
        </p:spPr>
        <p:txBody>
          <a:bodyPr wrap="square" rtlCol="0">
            <a:spAutoFit/>
          </a:bodyPr>
          <a:lstStyle/>
          <a:p>
            <a:r>
              <a:rPr lang="en-US" sz="2400" b="1" dirty="0"/>
              <a:t>R1</a:t>
            </a:r>
          </a:p>
        </p:txBody>
      </p:sp>
      <p:sp>
        <p:nvSpPr>
          <p:cNvPr id="11" name="Oval 10">
            <a:extLst>
              <a:ext uri="{FF2B5EF4-FFF2-40B4-BE49-F238E27FC236}">
                <a16:creationId xmlns:a16="http://schemas.microsoft.com/office/drawing/2014/main" id="{CD5A02FB-F373-5F2F-411B-6262489CCB8E}"/>
              </a:ext>
            </a:extLst>
          </p:cNvPr>
          <p:cNvSpPr/>
          <p:nvPr/>
        </p:nvSpPr>
        <p:spPr>
          <a:xfrm>
            <a:off x="5323741" y="1918609"/>
            <a:ext cx="1095055" cy="125758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2" name="Content Placeholder 4">
            <a:extLst>
              <a:ext uri="{FF2B5EF4-FFF2-40B4-BE49-F238E27FC236}">
                <a16:creationId xmlns:a16="http://schemas.microsoft.com/office/drawing/2014/main" id="{E9008ED3-F9FF-7E8E-4505-E1B928D794F4}"/>
              </a:ext>
            </a:extLst>
          </p:cNvPr>
          <p:cNvSpPr txBox="1">
            <a:spLocks/>
          </p:cNvSpPr>
          <p:nvPr/>
        </p:nvSpPr>
        <p:spPr>
          <a:xfrm>
            <a:off x="306673" y="1645758"/>
            <a:ext cx="4528937" cy="38143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0000A3"/>
              </a:buClr>
              <a:buSzTx/>
              <a:buNone/>
              <a:tabLst/>
              <a:defRPr/>
            </a:pPr>
            <a:r>
              <a:rPr lang="en-US" altLang="en-US" sz="2800" i="1"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Recall:</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800" dirty="0">
                <a:latin typeface="Calibri" panose="020F0502020204030204"/>
                <a:ea typeface="ＭＳ Ｐゴシック" panose="020B0600070205080204" pitchFamily="34" charset="-128"/>
                <a:cs typeface="ＭＳ Ｐゴシック" panose="020B0600070205080204" pitchFamily="34" charset="-128"/>
              </a:rPr>
              <a:t>Forwarding table maps destination addresses to outgoing link </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dirty="0">
                <a:solidFill>
                  <a:prstClr val="black"/>
                </a:solidFill>
                <a:latin typeface="Calibri" panose="020F0502020204030204"/>
                <a:ea typeface="ＭＳ Ｐゴシック" panose="020B0600070205080204" pitchFamily="34" charset="-128"/>
              </a:rPr>
              <a:t>As the number of possible IP (4 billion!) is huge, rows of forwarding table lists </a:t>
            </a:r>
            <a:r>
              <a:rPr lang="en-US" altLang="en-US" dirty="0">
                <a:solidFill>
                  <a:srgbClr val="C00000"/>
                </a:solidFill>
                <a:latin typeface="Calibri" panose="020F0502020204030204"/>
                <a:ea typeface="ＭＳ Ｐゴシック" panose="020B0600070205080204" pitchFamily="34" charset="-128"/>
              </a:rPr>
              <a:t>ranges of address</a:t>
            </a:r>
            <a:r>
              <a:rPr lang="en-US" altLang="en-US" dirty="0">
                <a:solidFill>
                  <a:prstClr val="black"/>
                </a:solidFill>
                <a:latin typeface="Calibri" panose="020F0502020204030204"/>
                <a:ea typeface="ＭＳ Ｐゴシック" panose="020B0600070205080204" pitchFamily="34" charset="-128"/>
              </a:rPr>
              <a:t>, rather than individual hosts</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70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6253" y="336191"/>
            <a:ext cx="10515600" cy="894622"/>
          </a:xfrm>
        </p:spPr>
        <p:txBody>
          <a:bodyPr/>
          <a:lstStyle/>
          <a:p>
            <a:r>
              <a:rPr lang="en-US" altLang="en-US" dirty="0">
                <a:ea typeface="ＭＳ Ｐゴシック" panose="020B0600070205080204" pitchFamily="34" charset="-128"/>
              </a:rPr>
              <a:t>Route Aggregation</a:t>
            </a:r>
            <a:endParaRPr lang="en-US" dirty="0"/>
          </a:p>
        </p:txBody>
      </p:sp>
      <p:sp>
        <p:nvSpPr>
          <p:cNvPr id="555" name="Freeform 2">
            <a:extLst>
              <a:ext uri="{FF2B5EF4-FFF2-40B4-BE49-F238E27FC236}">
                <a16:creationId xmlns:a16="http://schemas.microsoft.com/office/drawing/2014/main" id="{FF2E779B-19C4-C84C-AF23-86A160C7809A}"/>
              </a:ext>
            </a:extLst>
          </p:cNvPr>
          <p:cNvSpPr>
            <a:spLocks/>
          </p:cNvSpPr>
          <p:nvPr/>
        </p:nvSpPr>
        <p:spPr bwMode="auto">
          <a:xfrm>
            <a:off x="5890332" y="2953985"/>
            <a:ext cx="5227354" cy="2717293"/>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56" name="Freeform 6">
            <a:extLst>
              <a:ext uri="{FF2B5EF4-FFF2-40B4-BE49-F238E27FC236}">
                <a16:creationId xmlns:a16="http://schemas.microsoft.com/office/drawing/2014/main" id="{EADD15B8-1F38-C144-B4FC-77401AC13A48}"/>
              </a:ext>
            </a:extLst>
          </p:cNvPr>
          <p:cNvSpPr>
            <a:spLocks/>
          </p:cNvSpPr>
          <p:nvPr/>
        </p:nvSpPr>
        <p:spPr bwMode="auto">
          <a:xfrm>
            <a:off x="7061677" y="3542833"/>
            <a:ext cx="996519" cy="541711"/>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3" name="Freeform 91">
            <a:extLst>
              <a:ext uri="{FF2B5EF4-FFF2-40B4-BE49-F238E27FC236}">
                <a16:creationId xmlns:a16="http://schemas.microsoft.com/office/drawing/2014/main" id="{B3932AB8-93E3-2F43-A748-0726EC875A6F}"/>
              </a:ext>
            </a:extLst>
          </p:cNvPr>
          <p:cNvSpPr>
            <a:spLocks/>
          </p:cNvSpPr>
          <p:nvPr/>
        </p:nvSpPr>
        <p:spPr bwMode="auto">
          <a:xfrm>
            <a:off x="8973129" y="3531183"/>
            <a:ext cx="926588" cy="565011"/>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4" name="Freeform 92">
            <a:extLst>
              <a:ext uri="{FF2B5EF4-FFF2-40B4-BE49-F238E27FC236}">
                <a16:creationId xmlns:a16="http://schemas.microsoft.com/office/drawing/2014/main" id="{86645581-8A95-834A-BD17-26E6EFA5E421}"/>
              </a:ext>
            </a:extLst>
          </p:cNvPr>
          <p:cNvSpPr>
            <a:spLocks/>
          </p:cNvSpPr>
          <p:nvPr/>
        </p:nvSpPr>
        <p:spPr bwMode="auto">
          <a:xfrm>
            <a:off x="7017970" y="4250552"/>
            <a:ext cx="882881" cy="436864"/>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5" name="Freeform 93">
            <a:extLst>
              <a:ext uri="{FF2B5EF4-FFF2-40B4-BE49-F238E27FC236}">
                <a16:creationId xmlns:a16="http://schemas.microsoft.com/office/drawing/2014/main" id="{D6C52C6F-55EC-4B4B-8EE6-502A2CA3B84C}"/>
              </a:ext>
            </a:extLst>
          </p:cNvPr>
          <p:cNvSpPr>
            <a:spLocks/>
          </p:cNvSpPr>
          <p:nvPr/>
        </p:nvSpPr>
        <p:spPr bwMode="auto">
          <a:xfrm>
            <a:off x="8757508" y="4206865"/>
            <a:ext cx="1153864" cy="454338"/>
          </a:xfrm>
          <a:custGeom>
            <a:avLst/>
            <a:gdLst>
              <a:gd name="T0" fmla="*/ 0 w 378"/>
              <a:gd name="T1" fmla="*/ 2147483647 h 174"/>
              <a:gd name="T2" fmla="*/ 2147483647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6" name="Freeform 94">
            <a:extLst>
              <a:ext uri="{FF2B5EF4-FFF2-40B4-BE49-F238E27FC236}">
                <a16:creationId xmlns:a16="http://schemas.microsoft.com/office/drawing/2014/main" id="{EF2A04CC-2036-2147-BE92-5D723E966AB5}"/>
              </a:ext>
            </a:extLst>
          </p:cNvPr>
          <p:cNvSpPr>
            <a:spLocks/>
          </p:cNvSpPr>
          <p:nvPr/>
        </p:nvSpPr>
        <p:spPr bwMode="auto">
          <a:xfrm>
            <a:off x="9981304" y="4305889"/>
            <a:ext cx="378794" cy="931975"/>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7" name="Freeform 95">
            <a:extLst>
              <a:ext uri="{FF2B5EF4-FFF2-40B4-BE49-F238E27FC236}">
                <a16:creationId xmlns:a16="http://schemas.microsoft.com/office/drawing/2014/main" id="{1357444A-5412-B441-B7F1-0ABDD8FDCB19}"/>
              </a:ext>
            </a:extLst>
          </p:cNvPr>
          <p:cNvSpPr>
            <a:spLocks/>
          </p:cNvSpPr>
          <p:nvPr/>
        </p:nvSpPr>
        <p:spPr bwMode="auto">
          <a:xfrm>
            <a:off x="7714368" y="5284462"/>
            <a:ext cx="1352003" cy="136884"/>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68" name="Freeform 96">
            <a:extLst>
              <a:ext uri="{FF2B5EF4-FFF2-40B4-BE49-F238E27FC236}">
                <a16:creationId xmlns:a16="http://schemas.microsoft.com/office/drawing/2014/main" id="{59D740AB-C1B4-2849-8B9D-6AEF697D0749}"/>
              </a:ext>
            </a:extLst>
          </p:cNvPr>
          <p:cNvSpPr>
            <a:spLocks/>
          </p:cNvSpPr>
          <p:nvPr/>
        </p:nvSpPr>
        <p:spPr bwMode="auto">
          <a:xfrm>
            <a:off x="6729504" y="4294239"/>
            <a:ext cx="355483" cy="780529"/>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768" name="Group 767">
            <a:extLst>
              <a:ext uri="{FF2B5EF4-FFF2-40B4-BE49-F238E27FC236}">
                <a16:creationId xmlns:a16="http://schemas.microsoft.com/office/drawing/2014/main" id="{C0413C26-2428-294D-A985-438064AB22F8}"/>
              </a:ext>
            </a:extLst>
          </p:cNvPr>
          <p:cNvGrpSpPr/>
          <p:nvPr/>
        </p:nvGrpSpPr>
        <p:grpSpPr>
          <a:xfrm>
            <a:off x="9640501" y="3880674"/>
            <a:ext cx="1060623" cy="524238"/>
            <a:chOff x="7493876" y="2774731"/>
            <a:chExt cx="1481958" cy="894622"/>
          </a:xfrm>
        </p:grpSpPr>
        <p:sp>
          <p:nvSpPr>
            <p:cNvPr id="769" name="Freeform 768">
              <a:extLst>
                <a:ext uri="{FF2B5EF4-FFF2-40B4-BE49-F238E27FC236}">
                  <a16:creationId xmlns:a16="http://schemas.microsoft.com/office/drawing/2014/main" id="{965C4A7A-7A5E-0148-8C9E-B16A4266DC8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70" name="Oval 769">
              <a:extLst>
                <a:ext uri="{FF2B5EF4-FFF2-40B4-BE49-F238E27FC236}">
                  <a16:creationId xmlns:a16="http://schemas.microsoft.com/office/drawing/2014/main" id="{92E38B70-5FD9-2340-ACBB-8F93875300F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71" name="Group 770">
              <a:extLst>
                <a:ext uri="{FF2B5EF4-FFF2-40B4-BE49-F238E27FC236}">
                  <a16:creationId xmlns:a16="http://schemas.microsoft.com/office/drawing/2014/main" id="{E3B73C34-FD2E-1B48-A77A-22E11F715B02}"/>
                </a:ext>
              </a:extLst>
            </p:cNvPr>
            <p:cNvGrpSpPr/>
            <p:nvPr/>
          </p:nvGrpSpPr>
          <p:grpSpPr>
            <a:xfrm>
              <a:off x="7713663" y="2848339"/>
              <a:ext cx="1042107" cy="425543"/>
              <a:chOff x="7786941" y="2884917"/>
              <a:chExt cx="897649" cy="353919"/>
            </a:xfrm>
          </p:grpSpPr>
          <p:sp>
            <p:nvSpPr>
              <p:cNvPr id="772" name="Freeform 771">
                <a:extLst>
                  <a:ext uri="{FF2B5EF4-FFF2-40B4-BE49-F238E27FC236}">
                    <a16:creationId xmlns:a16="http://schemas.microsoft.com/office/drawing/2014/main" id="{E4276C6A-8274-8344-BE16-4ABFAA9AC4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3" name="Freeform 772">
                <a:extLst>
                  <a:ext uri="{FF2B5EF4-FFF2-40B4-BE49-F238E27FC236}">
                    <a16:creationId xmlns:a16="http://schemas.microsoft.com/office/drawing/2014/main" id="{20A2FF59-A2E8-7D4A-AF91-33EC3C561DA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4" name="Freeform 773">
                <a:extLst>
                  <a:ext uri="{FF2B5EF4-FFF2-40B4-BE49-F238E27FC236}">
                    <a16:creationId xmlns:a16="http://schemas.microsoft.com/office/drawing/2014/main" id="{903498AC-CE0A-4149-A230-F651FF8C1DF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5" name="Freeform 774">
                <a:extLst>
                  <a:ext uri="{FF2B5EF4-FFF2-40B4-BE49-F238E27FC236}">
                    <a16:creationId xmlns:a16="http://schemas.microsoft.com/office/drawing/2014/main" id="{B872917B-C402-9545-A450-6FA93A7AFF3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76" name="Group 775">
            <a:extLst>
              <a:ext uri="{FF2B5EF4-FFF2-40B4-BE49-F238E27FC236}">
                <a16:creationId xmlns:a16="http://schemas.microsoft.com/office/drawing/2014/main" id="{E243B6F1-DF5E-834B-A8AE-E9590849B60B}"/>
              </a:ext>
            </a:extLst>
          </p:cNvPr>
          <p:cNvGrpSpPr/>
          <p:nvPr/>
        </p:nvGrpSpPr>
        <p:grpSpPr>
          <a:xfrm>
            <a:off x="8965028" y="5080249"/>
            <a:ext cx="1060623" cy="524238"/>
            <a:chOff x="7493876" y="2774731"/>
            <a:chExt cx="1481958" cy="894622"/>
          </a:xfrm>
        </p:grpSpPr>
        <p:sp>
          <p:nvSpPr>
            <p:cNvPr id="777" name="Freeform 776">
              <a:extLst>
                <a:ext uri="{FF2B5EF4-FFF2-40B4-BE49-F238E27FC236}">
                  <a16:creationId xmlns:a16="http://schemas.microsoft.com/office/drawing/2014/main" id="{84A4F67C-5B7E-A346-A9B5-707127538DB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78" name="Oval 777">
              <a:extLst>
                <a:ext uri="{FF2B5EF4-FFF2-40B4-BE49-F238E27FC236}">
                  <a16:creationId xmlns:a16="http://schemas.microsoft.com/office/drawing/2014/main" id="{710EA80C-53BE-C640-847F-EF8C6F0C5E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79" name="Group 778">
              <a:extLst>
                <a:ext uri="{FF2B5EF4-FFF2-40B4-BE49-F238E27FC236}">
                  <a16:creationId xmlns:a16="http://schemas.microsoft.com/office/drawing/2014/main" id="{6F05C597-EF04-8E46-ADDE-B5386A7B3E03}"/>
                </a:ext>
              </a:extLst>
            </p:cNvPr>
            <p:cNvGrpSpPr/>
            <p:nvPr/>
          </p:nvGrpSpPr>
          <p:grpSpPr>
            <a:xfrm>
              <a:off x="7713663" y="2848339"/>
              <a:ext cx="1042107" cy="425543"/>
              <a:chOff x="7786941" y="2884917"/>
              <a:chExt cx="897649" cy="353919"/>
            </a:xfrm>
          </p:grpSpPr>
          <p:sp>
            <p:nvSpPr>
              <p:cNvPr id="780" name="Freeform 779">
                <a:extLst>
                  <a:ext uri="{FF2B5EF4-FFF2-40B4-BE49-F238E27FC236}">
                    <a16:creationId xmlns:a16="http://schemas.microsoft.com/office/drawing/2014/main" id="{7C40FDF7-A328-1B4D-8506-754F6CBE08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1" name="Freeform 780">
                <a:extLst>
                  <a:ext uri="{FF2B5EF4-FFF2-40B4-BE49-F238E27FC236}">
                    <a16:creationId xmlns:a16="http://schemas.microsoft.com/office/drawing/2014/main" id="{5F61F868-DE1D-8F4B-B310-992E9BA5370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2" name="Freeform 781">
                <a:extLst>
                  <a:ext uri="{FF2B5EF4-FFF2-40B4-BE49-F238E27FC236}">
                    <a16:creationId xmlns:a16="http://schemas.microsoft.com/office/drawing/2014/main" id="{ECFAAB82-F382-5C46-A481-4E0EE52A629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3" name="Freeform 782">
                <a:extLst>
                  <a:ext uri="{FF2B5EF4-FFF2-40B4-BE49-F238E27FC236}">
                    <a16:creationId xmlns:a16="http://schemas.microsoft.com/office/drawing/2014/main" id="{81EF1C74-F122-EB4E-87D0-836B4BC6B1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84" name="Group 783">
            <a:extLst>
              <a:ext uri="{FF2B5EF4-FFF2-40B4-BE49-F238E27FC236}">
                <a16:creationId xmlns:a16="http://schemas.microsoft.com/office/drawing/2014/main" id="{32B9D5FB-6F2D-FC49-BA71-4E56467A288E}"/>
              </a:ext>
            </a:extLst>
          </p:cNvPr>
          <p:cNvGrpSpPr/>
          <p:nvPr/>
        </p:nvGrpSpPr>
        <p:grpSpPr>
          <a:xfrm>
            <a:off x="6843030" y="4990947"/>
            <a:ext cx="1060623" cy="524238"/>
            <a:chOff x="7493876" y="2774731"/>
            <a:chExt cx="1481958" cy="894622"/>
          </a:xfrm>
        </p:grpSpPr>
        <p:sp>
          <p:nvSpPr>
            <p:cNvPr id="785" name="Freeform 784">
              <a:extLst>
                <a:ext uri="{FF2B5EF4-FFF2-40B4-BE49-F238E27FC236}">
                  <a16:creationId xmlns:a16="http://schemas.microsoft.com/office/drawing/2014/main" id="{6D9C8DA7-EC26-F440-A5E7-0414FEEDC3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86" name="Oval 785">
              <a:extLst>
                <a:ext uri="{FF2B5EF4-FFF2-40B4-BE49-F238E27FC236}">
                  <a16:creationId xmlns:a16="http://schemas.microsoft.com/office/drawing/2014/main" id="{75F55489-01E2-DC4E-8420-B6BA4282835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87" name="Group 786">
              <a:extLst>
                <a:ext uri="{FF2B5EF4-FFF2-40B4-BE49-F238E27FC236}">
                  <a16:creationId xmlns:a16="http://schemas.microsoft.com/office/drawing/2014/main" id="{76171C91-B5DD-BD40-9E3B-82B64D920D4A}"/>
                </a:ext>
              </a:extLst>
            </p:cNvPr>
            <p:cNvGrpSpPr/>
            <p:nvPr/>
          </p:nvGrpSpPr>
          <p:grpSpPr>
            <a:xfrm>
              <a:off x="7713663" y="2848339"/>
              <a:ext cx="1042107" cy="425543"/>
              <a:chOff x="7786941" y="2884917"/>
              <a:chExt cx="897649" cy="353919"/>
            </a:xfrm>
          </p:grpSpPr>
          <p:sp>
            <p:nvSpPr>
              <p:cNvPr id="788" name="Freeform 787">
                <a:extLst>
                  <a:ext uri="{FF2B5EF4-FFF2-40B4-BE49-F238E27FC236}">
                    <a16:creationId xmlns:a16="http://schemas.microsoft.com/office/drawing/2014/main" id="{92824FB2-3109-A24A-84EE-0875C22A171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9" name="Freeform 788">
                <a:extLst>
                  <a:ext uri="{FF2B5EF4-FFF2-40B4-BE49-F238E27FC236}">
                    <a16:creationId xmlns:a16="http://schemas.microsoft.com/office/drawing/2014/main" id="{B4992F98-C293-F14F-897F-0428DAF248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0" name="Freeform 789">
                <a:extLst>
                  <a:ext uri="{FF2B5EF4-FFF2-40B4-BE49-F238E27FC236}">
                    <a16:creationId xmlns:a16="http://schemas.microsoft.com/office/drawing/2014/main" id="{9D3E92E4-B967-074F-BDDA-6C78578D5D3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1" name="Freeform 790">
                <a:extLst>
                  <a:ext uri="{FF2B5EF4-FFF2-40B4-BE49-F238E27FC236}">
                    <a16:creationId xmlns:a16="http://schemas.microsoft.com/office/drawing/2014/main" id="{AC70E22F-7F6D-9D45-9031-FB98F8A4005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92" name="Group 791">
            <a:extLst>
              <a:ext uri="{FF2B5EF4-FFF2-40B4-BE49-F238E27FC236}">
                <a16:creationId xmlns:a16="http://schemas.microsoft.com/office/drawing/2014/main" id="{0AAA6329-4E08-D94E-93EE-AC2FA25D6326}"/>
              </a:ext>
            </a:extLst>
          </p:cNvPr>
          <p:cNvGrpSpPr/>
          <p:nvPr/>
        </p:nvGrpSpPr>
        <p:grpSpPr>
          <a:xfrm>
            <a:off x="7954054" y="3311294"/>
            <a:ext cx="1060623" cy="524238"/>
            <a:chOff x="7493876" y="2774731"/>
            <a:chExt cx="1481958" cy="894622"/>
          </a:xfrm>
        </p:grpSpPr>
        <p:sp>
          <p:nvSpPr>
            <p:cNvPr id="793" name="Freeform 792">
              <a:extLst>
                <a:ext uri="{FF2B5EF4-FFF2-40B4-BE49-F238E27FC236}">
                  <a16:creationId xmlns:a16="http://schemas.microsoft.com/office/drawing/2014/main" id="{BB444168-FD71-7E47-B4D6-391D9675421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94" name="Oval 793">
              <a:extLst>
                <a:ext uri="{FF2B5EF4-FFF2-40B4-BE49-F238E27FC236}">
                  <a16:creationId xmlns:a16="http://schemas.microsoft.com/office/drawing/2014/main" id="{FAC70931-18C0-3E4B-9F7C-07190D628EE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95" name="Group 794">
              <a:extLst>
                <a:ext uri="{FF2B5EF4-FFF2-40B4-BE49-F238E27FC236}">
                  <a16:creationId xmlns:a16="http://schemas.microsoft.com/office/drawing/2014/main" id="{CDA4CB47-2278-C94D-A8EA-8D5E2A74A82A}"/>
                </a:ext>
              </a:extLst>
            </p:cNvPr>
            <p:cNvGrpSpPr/>
            <p:nvPr/>
          </p:nvGrpSpPr>
          <p:grpSpPr>
            <a:xfrm>
              <a:off x="7713663" y="2848339"/>
              <a:ext cx="1042107" cy="425543"/>
              <a:chOff x="7786941" y="2884917"/>
              <a:chExt cx="897649" cy="353919"/>
            </a:xfrm>
          </p:grpSpPr>
          <p:sp>
            <p:nvSpPr>
              <p:cNvPr id="796" name="Freeform 795">
                <a:extLst>
                  <a:ext uri="{FF2B5EF4-FFF2-40B4-BE49-F238E27FC236}">
                    <a16:creationId xmlns:a16="http://schemas.microsoft.com/office/drawing/2014/main" id="{DCDB30E9-C763-0E48-9E3E-72EAECA07B5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7" name="Freeform 796">
                <a:extLst>
                  <a:ext uri="{FF2B5EF4-FFF2-40B4-BE49-F238E27FC236}">
                    <a16:creationId xmlns:a16="http://schemas.microsoft.com/office/drawing/2014/main" id="{77961B40-DE0E-B64A-AC4E-268EAB832F4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8" name="Freeform 797">
                <a:extLst>
                  <a:ext uri="{FF2B5EF4-FFF2-40B4-BE49-F238E27FC236}">
                    <a16:creationId xmlns:a16="http://schemas.microsoft.com/office/drawing/2014/main" id="{C29BE61B-DD17-1E48-955B-B459D24C9D9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9" name="Freeform 798">
                <a:extLst>
                  <a:ext uri="{FF2B5EF4-FFF2-40B4-BE49-F238E27FC236}">
                    <a16:creationId xmlns:a16="http://schemas.microsoft.com/office/drawing/2014/main" id="{9D0B46F6-CDBE-9C4C-98C4-18ACE1C1CF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00" name="Group 799">
            <a:extLst>
              <a:ext uri="{FF2B5EF4-FFF2-40B4-BE49-F238E27FC236}">
                <a16:creationId xmlns:a16="http://schemas.microsoft.com/office/drawing/2014/main" id="{439AE64C-370D-E343-8E49-6C6768CBAF77}"/>
              </a:ext>
            </a:extLst>
          </p:cNvPr>
          <p:cNvGrpSpPr/>
          <p:nvPr/>
        </p:nvGrpSpPr>
        <p:grpSpPr>
          <a:xfrm>
            <a:off x="7790127" y="4408261"/>
            <a:ext cx="1060623" cy="524238"/>
            <a:chOff x="7493876" y="2774731"/>
            <a:chExt cx="1481958" cy="894622"/>
          </a:xfrm>
        </p:grpSpPr>
        <p:sp>
          <p:nvSpPr>
            <p:cNvPr id="801" name="Freeform 800">
              <a:extLst>
                <a:ext uri="{FF2B5EF4-FFF2-40B4-BE49-F238E27FC236}">
                  <a16:creationId xmlns:a16="http://schemas.microsoft.com/office/drawing/2014/main" id="{E0A1DB2C-92C8-364E-BC47-FA5BAF52161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02" name="Oval 801">
              <a:extLst>
                <a:ext uri="{FF2B5EF4-FFF2-40B4-BE49-F238E27FC236}">
                  <a16:creationId xmlns:a16="http://schemas.microsoft.com/office/drawing/2014/main" id="{84346A6B-FED3-C944-B74B-F5A1DE30FD5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03" name="Group 802">
              <a:extLst>
                <a:ext uri="{FF2B5EF4-FFF2-40B4-BE49-F238E27FC236}">
                  <a16:creationId xmlns:a16="http://schemas.microsoft.com/office/drawing/2014/main" id="{543182CA-CB89-DA41-B460-2032628AECF5}"/>
                </a:ext>
              </a:extLst>
            </p:cNvPr>
            <p:cNvGrpSpPr/>
            <p:nvPr/>
          </p:nvGrpSpPr>
          <p:grpSpPr>
            <a:xfrm>
              <a:off x="7713663" y="2848339"/>
              <a:ext cx="1042107" cy="425543"/>
              <a:chOff x="7786941" y="2884917"/>
              <a:chExt cx="897649" cy="353919"/>
            </a:xfrm>
          </p:grpSpPr>
          <p:sp>
            <p:nvSpPr>
              <p:cNvPr id="804" name="Freeform 803">
                <a:extLst>
                  <a:ext uri="{FF2B5EF4-FFF2-40B4-BE49-F238E27FC236}">
                    <a16:creationId xmlns:a16="http://schemas.microsoft.com/office/drawing/2014/main" id="{7C35BEA7-39EA-AF44-9B1A-9069DDBA13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5" name="Freeform 804">
                <a:extLst>
                  <a:ext uri="{FF2B5EF4-FFF2-40B4-BE49-F238E27FC236}">
                    <a16:creationId xmlns:a16="http://schemas.microsoft.com/office/drawing/2014/main" id="{CA289C9F-3DB7-7A4B-A338-B0CD67353F4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6" name="Freeform 805">
                <a:extLst>
                  <a:ext uri="{FF2B5EF4-FFF2-40B4-BE49-F238E27FC236}">
                    <a16:creationId xmlns:a16="http://schemas.microsoft.com/office/drawing/2014/main" id="{F5FC6510-D993-524E-B9F2-EB0A421DFE3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7" name="Freeform 806">
                <a:extLst>
                  <a:ext uri="{FF2B5EF4-FFF2-40B4-BE49-F238E27FC236}">
                    <a16:creationId xmlns:a16="http://schemas.microsoft.com/office/drawing/2014/main" id="{C58489D3-AD98-5849-ADA3-B1C7B9B4B92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08" name="Group 807">
            <a:extLst>
              <a:ext uri="{FF2B5EF4-FFF2-40B4-BE49-F238E27FC236}">
                <a16:creationId xmlns:a16="http://schemas.microsoft.com/office/drawing/2014/main" id="{CBD30329-EF8A-434C-B6EE-CEE2CDB2D499}"/>
              </a:ext>
            </a:extLst>
          </p:cNvPr>
          <p:cNvGrpSpPr/>
          <p:nvPr/>
        </p:nvGrpSpPr>
        <p:grpSpPr>
          <a:xfrm>
            <a:off x="6053079" y="3876689"/>
            <a:ext cx="1060623" cy="524238"/>
            <a:chOff x="7493876" y="2774731"/>
            <a:chExt cx="1481958" cy="894622"/>
          </a:xfrm>
        </p:grpSpPr>
        <p:sp>
          <p:nvSpPr>
            <p:cNvPr id="809" name="Freeform 808">
              <a:extLst>
                <a:ext uri="{FF2B5EF4-FFF2-40B4-BE49-F238E27FC236}">
                  <a16:creationId xmlns:a16="http://schemas.microsoft.com/office/drawing/2014/main" id="{C16A6827-70C6-5247-943E-DBCA19804B5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10" name="Oval 809">
              <a:extLst>
                <a:ext uri="{FF2B5EF4-FFF2-40B4-BE49-F238E27FC236}">
                  <a16:creationId xmlns:a16="http://schemas.microsoft.com/office/drawing/2014/main" id="{701C0281-7FB7-B040-84C8-661D68EF69F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11" name="Group 810">
              <a:extLst>
                <a:ext uri="{FF2B5EF4-FFF2-40B4-BE49-F238E27FC236}">
                  <a16:creationId xmlns:a16="http://schemas.microsoft.com/office/drawing/2014/main" id="{019453D2-E67C-7F4E-82EB-B7EE9BD09D32}"/>
                </a:ext>
              </a:extLst>
            </p:cNvPr>
            <p:cNvGrpSpPr/>
            <p:nvPr/>
          </p:nvGrpSpPr>
          <p:grpSpPr>
            <a:xfrm>
              <a:off x="7713663" y="2848339"/>
              <a:ext cx="1042107" cy="425543"/>
              <a:chOff x="7786941" y="2884917"/>
              <a:chExt cx="897649" cy="353919"/>
            </a:xfrm>
          </p:grpSpPr>
          <p:sp>
            <p:nvSpPr>
              <p:cNvPr id="812" name="Freeform 811">
                <a:extLst>
                  <a:ext uri="{FF2B5EF4-FFF2-40B4-BE49-F238E27FC236}">
                    <a16:creationId xmlns:a16="http://schemas.microsoft.com/office/drawing/2014/main" id="{43556055-0862-FA41-B220-5E3C09F46FA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3" name="Freeform 812">
                <a:extLst>
                  <a:ext uri="{FF2B5EF4-FFF2-40B4-BE49-F238E27FC236}">
                    <a16:creationId xmlns:a16="http://schemas.microsoft.com/office/drawing/2014/main" id="{7D44D9ED-1D38-B64F-B869-982F3B76A3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4" name="Freeform 813">
                <a:extLst>
                  <a:ext uri="{FF2B5EF4-FFF2-40B4-BE49-F238E27FC236}">
                    <a16:creationId xmlns:a16="http://schemas.microsoft.com/office/drawing/2014/main" id="{64929109-8482-0C43-AE9D-6EFDD2BC94E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5" name="Freeform 814">
                <a:extLst>
                  <a:ext uri="{FF2B5EF4-FFF2-40B4-BE49-F238E27FC236}">
                    <a16:creationId xmlns:a16="http://schemas.microsoft.com/office/drawing/2014/main" id="{61BC8A89-F1ED-CE46-9494-60CF8828663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92" name="Freeform 120">
            <a:extLst>
              <a:ext uri="{FF2B5EF4-FFF2-40B4-BE49-F238E27FC236}">
                <a16:creationId xmlns:a16="http://schemas.microsoft.com/office/drawing/2014/main" id="{A85ABB82-D166-5E4F-B1B2-977AB9ED35FA}"/>
              </a:ext>
            </a:extLst>
          </p:cNvPr>
          <p:cNvSpPr>
            <a:spLocks/>
          </p:cNvSpPr>
          <p:nvPr/>
        </p:nvSpPr>
        <p:spPr bwMode="auto">
          <a:xfrm>
            <a:off x="5639488" y="4038129"/>
            <a:ext cx="1911707" cy="617349"/>
          </a:xfrm>
          <a:custGeom>
            <a:avLst/>
            <a:gdLst>
              <a:gd name="T0" fmla="*/ 0 w 10844"/>
              <a:gd name="T1" fmla="*/ 2147483647 h 14797"/>
              <a:gd name="T2" fmla="*/ 2147483647 w 10844"/>
              <a:gd name="T3" fmla="*/ 2147483647 h 14797"/>
              <a:gd name="T4" fmla="*/ 2147483647 w 10844"/>
              <a:gd name="T5" fmla="*/ 2147483647 h 14797"/>
              <a:gd name="T6" fmla="*/ 0 60000 65536"/>
              <a:gd name="T7" fmla="*/ 0 60000 65536"/>
              <a:gd name="T8" fmla="*/ 0 60000 65536"/>
              <a:gd name="T9" fmla="*/ 0 w 10844"/>
              <a:gd name="T10" fmla="*/ 0 h 14797"/>
              <a:gd name="T11" fmla="*/ 10844 w 10844"/>
              <a:gd name="T12" fmla="*/ 14797 h 14797"/>
            </a:gdLst>
            <a:ahLst/>
            <a:cxnLst>
              <a:cxn ang="T6">
                <a:pos x="T0" y="T1"/>
              </a:cxn>
              <a:cxn ang="T7">
                <a:pos x="T2" y="T3"/>
              </a:cxn>
              <a:cxn ang="T8">
                <a:pos x="T4" y="T5"/>
              </a:cxn>
            </a:cxnLst>
            <a:rect l="T9" t="T10" r="T11" b="T12"/>
            <a:pathLst>
              <a:path w="10844" h="14797">
                <a:moveTo>
                  <a:pt x="0" y="14797"/>
                </a:moveTo>
                <a:cubicBezTo>
                  <a:pt x="2168" y="9517"/>
                  <a:pt x="5654" y="-1331"/>
                  <a:pt x="7042" y="135"/>
                </a:cubicBezTo>
                <a:cubicBezTo>
                  <a:pt x="8563" y="1950"/>
                  <a:pt x="9984" y="6698"/>
                  <a:pt x="10844" y="9978"/>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96" name="Freeform 195">
            <a:extLst>
              <a:ext uri="{FF2B5EF4-FFF2-40B4-BE49-F238E27FC236}">
                <a16:creationId xmlns:a16="http://schemas.microsoft.com/office/drawing/2014/main" id="{A5C87FD2-E0CC-8D44-AEED-45C86DD2F1BA}"/>
              </a:ext>
            </a:extLst>
          </p:cNvPr>
          <p:cNvSpPr/>
          <p:nvPr/>
        </p:nvSpPr>
        <p:spPr>
          <a:xfrm>
            <a:off x="7252061" y="3947992"/>
            <a:ext cx="4446810" cy="732437"/>
          </a:xfrm>
          <a:custGeom>
            <a:avLst/>
            <a:gdLst>
              <a:gd name="connsiteX0" fmla="*/ 0 w 2417086"/>
              <a:gd name="connsiteY0" fmla="*/ 136686 h 393747"/>
              <a:gd name="connsiteX1" fmla="*/ 613863 w 2417086"/>
              <a:gd name="connsiteY1" fmla="*/ 392462 h 393747"/>
              <a:gd name="connsiteX2" fmla="*/ 1579419 w 2417086"/>
              <a:gd name="connsiteY2" fmla="*/ 40770 h 393747"/>
              <a:gd name="connsiteX3" fmla="*/ 2417086 w 2417086"/>
              <a:gd name="connsiteY3" fmla="*/ 21586 h 393747"/>
              <a:gd name="connsiteX0" fmla="*/ 0 w 2423480"/>
              <a:gd name="connsiteY0" fmla="*/ 153322 h 410383"/>
              <a:gd name="connsiteX1" fmla="*/ 613863 w 2423480"/>
              <a:gd name="connsiteY1" fmla="*/ 409098 h 410383"/>
              <a:gd name="connsiteX2" fmla="*/ 1579419 w 2423480"/>
              <a:gd name="connsiteY2" fmla="*/ 57406 h 410383"/>
              <a:gd name="connsiteX3" fmla="*/ 2423480 w 2423480"/>
              <a:gd name="connsiteY3" fmla="*/ 12644 h 410383"/>
              <a:gd name="connsiteX0" fmla="*/ 0 w 2423480"/>
              <a:gd name="connsiteY0" fmla="*/ 142112 h 399173"/>
              <a:gd name="connsiteX1" fmla="*/ 613863 w 2423480"/>
              <a:gd name="connsiteY1" fmla="*/ 397888 h 399173"/>
              <a:gd name="connsiteX2" fmla="*/ 1579419 w 2423480"/>
              <a:gd name="connsiteY2" fmla="*/ 46196 h 399173"/>
              <a:gd name="connsiteX3" fmla="*/ 2423480 w 2423480"/>
              <a:gd name="connsiteY3" fmla="*/ 1434 h 399173"/>
            </a:gdLst>
            <a:ahLst/>
            <a:cxnLst>
              <a:cxn ang="0">
                <a:pos x="connsiteX0" y="connsiteY0"/>
              </a:cxn>
              <a:cxn ang="0">
                <a:pos x="connsiteX1" y="connsiteY1"/>
              </a:cxn>
              <a:cxn ang="0">
                <a:pos x="connsiteX2" y="connsiteY2"/>
              </a:cxn>
              <a:cxn ang="0">
                <a:pos x="connsiteX3" y="connsiteY3"/>
              </a:cxn>
            </a:cxnLst>
            <a:rect l="l" t="t" r="r" b="b"/>
            <a:pathLst>
              <a:path w="2423480" h="399173">
                <a:moveTo>
                  <a:pt x="0" y="142112"/>
                </a:moveTo>
                <a:cubicBezTo>
                  <a:pt x="175313" y="277993"/>
                  <a:pt x="350627" y="413874"/>
                  <a:pt x="613863" y="397888"/>
                </a:cubicBezTo>
                <a:cubicBezTo>
                  <a:pt x="877099" y="381902"/>
                  <a:pt x="1277816" y="112272"/>
                  <a:pt x="1579419" y="46196"/>
                </a:cubicBezTo>
                <a:cubicBezTo>
                  <a:pt x="1881022" y="-19880"/>
                  <a:pt x="2065394" y="5697"/>
                  <a:pt x="2423480" y="1434"/>
                </a:cubicBez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96DA067-B324-BC8B-AA89-E3D424314881}"/>
              </a:ext>
            </a:extLst>
          </p:cNvPr>
          <p:cNvSpPr txBox="1"/>
          <p:nvPr/>
        </p:nvSpPr>
        <p:spPr>
          <a:xfrm>
            <a:off x="8484433" y="3687580"/>
            <a:ext cx="184731" cy="369332"/>
          </a:xfrm>
          <a:prstGeom prst="rect">
            <a:avLst/>
          </a:prstGeom>
          <a:noFill/>
        </p:spPr>
        <p:txBody>
          <a:bodyPr wrap="none" rtlCol="0">
            <a:spAutoFit/>
          </a:bodyPr>
          <a:lstStyle/>
          <a:p>
            <a:endParaRPr lang="en-US" dirty="0"/>
          </a:p>
        </p:txBody>
      </p:sp>
      <p:sp>
        <p:nvSpPr>
          <p:cNvPr id="15" name="Content Placeholder 4">
            <a:extLst>
              <a:ext uri="{FF2B5EF4-FFF2-40B4-BE49-F238E27FC236}">
                <a16:creationId xmlns:a16="http://schemas.microsoft.com/office/drawing/2014/main" id="{F326C5F5-64E6-1659-F114-3B847FDAAF8B}"/>
              </a:ext>
            </a:extLst>
          </p:cNvPr>
          <p:cNvSpPr txBox="1">
            <a:spLocks/>
          </p:cNvSpPr>
          <p:nvPr/>
        </p:nvSpPr>
        <p:spPr>
          <a:xfrm>
            <a:off x="306673" y="1645758"/>
            <a:ext cx="4528937" cy="38143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0000A3"/>
              </a:buClr>
              <a:buSzTx/>
              <a:buNone/>
              <a:tabLst/>
              <a:defRPr/>
            </a:pPr>
            <a:r>
              <a:rPr lang="en-US" altLang="en-US" sz="2800" i="1"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Recall:</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800" dirty="0">
                <a:latin typeface="Calibri" panose="020F0502020204030204"/>
                <a:ea typeface="ＭＳ Ｐゴシック" panose="020B0600070205080204" pitchFamily="34" charset="-128"/>
                <a:cs typeface="ＭＳ Ｐゴシック" panose="020B0600070205080204" pitchFamily="34" charset="-128"/>
              </a:rPr>
              <a:t>Forwarding table maps destination addresses to outgoing link </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dirty="0">
                <a:solidFill>
                  <a:prstClr val="black"/>
                </a:solidFill>
                <a:latin typeface="Calibri" panose="020F0502020204030204"/>
                <a:ea typeface="ＭＳ Ｐゴシック" panose="020B0600070205080204" pitchFamily="34" charset="-128"/>
              </a:rPr>
              <a:t>As the number of possible IP (4 billion!) is huge, rows of forwarding table lists </a:t>
            </a:r>
            <a:r>
              <a:rPr lang="en-US" altLang="en-US" dirty="0">
                <a:solidFill>
                  <a:srgbClr val="C00000"/>
                </a:solidFill>
                <a:latin typeface="Calibri" panose="020F0502020204030204"/>
                <a:ea typeface="ＭＳ Ｐゴシック" panose="020B0600070205080204" pitchFamily="34" charset="-128"/>
              </a:rPr>
              <a:t>ranges of address</a:t>
            </a:r>
            <a:r>
              <a:rPr lang="en-US" altLang="en-US" dirty="0">
                <a:solidFill>
                  <a:prstClr val="black"/>
                </a:solidFill>
                <a:latin typeface="Calibri" panose="020F0502020204030204"/>
                <a:ea typeface="ＭＳ Ｐゴシック" panose="020B0600070205080204" pitchFamily="34" charset="-128"/>
              </a:rPr>
              <a:t>, rather than individual hosts</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7AB930D-935A-A210-2863-53F2841D44EF}"/>
              </a:ext>
            </a:extLst>
          </p:cNvPr>
          <p:cNvSpPr txBox="1"/>
          <p:nvPr/>
        </p:nvSpPr>
        <p:spPr>
          <a:xfrm>
            <a:off x="10851913" y="2999639"/>
            <a:ext cx="1384020" cy="830997"/>
          </a:xfrm>
          <a:prstGeom prst="rect">
            <a:avLst/>
          </a:prstGeom>
          <a:noFill/>
        </p:spPr>
        <p:txBody>
          <a:bodyPr wrap="square" rtlCol="0">
            <a:spAutoFit/>
          </a:bodyPr>
          <a:lstStyle/>
          <a:p>
            <a:r>
              <a:rPr lang="en-US" sz="2400" b="1" dirty="0"/>
              <a:t>Towards host A</a:t>
            </a:r>
          </a:p>
        </p:txBody>
      </p:sp>
      <p:sp>
        <p:nvSpPr>
          <p:cNvPr id="17" name="TextBox 16">
            <a:extLst>
              <a:ext uri="{FF2B5EF4-FFF2-40B4-BE49-F238E27FC236}">
                <a16:creationId xmlns:a16="http://schemas.microsoft.com/office/drawing/2014/main" id="{2B487172-1B9F-509D-AA2A-CA7F2184F86A}"/>
              </a:ext>
            </a:extLst>
          </p:cNvPr>
          <p:cNvSpPr txBox="1"/>
          <p:nvPr/>
        </p:nvSpPr>
        <p:spPr>
          <a:xfrm>
            <a:off x="7001858" y="3542805"/>
            <a:ext cx="444918" cy="461665"/>
          </a:xfrm>
          <a:prstGeom prst="rect">
            <a:avLst/>
          </a:prstGeom>
          <a:noFill/>
        </p:spPr>
        <p:txBody>
          <a:bodyPr wrap="square" rtlCol="0">
            <a:spAutoFit/>
          </a:bodyPr>
          <a:lstStyle/>
          <a:p>
            <a:r>
              <a:rPr lang="en-US" sz="2400" b="1" dirty="0"/>
              <a:t>1</a:t>
            </a:r>
          </a:p>
        </p:txBody>
      </p:sp>
      <p:sp>
        <p:nvSpPr>
          <p:cNvPr id="18" name="TextBox 17">
            <a:extLst>
              <a:ext uri="{FF2B5EF4-FFF2-40B4-BE49-F238E27FC236}">
                <a16:creationId xmlns:a16="http://schemas.microsoft.com/office/drawing/2014/main" id="{5353F49B-A20B-1E5E-F2E5-CC123229086D}"/>
              </a:ext>
            </a:extLst>
          </p:cNvPr>
          <p:cNvSpPr txBox="1"/>
          <p:nvPr/>
        </p:nvSpPr>
        <p:spPr>
          <a:xfrm>
            <a:off x="7079307" y="4279819"/>
            <a:ext cx="444918" cy="461665"/>
          </a:xfrm>
          <a:prstGeom prst="rect">
            <a:avLst/>
          </a:prstGeom>
          <a:noFill/>
        </p:spPr>
        <p:txBody>
          <a:bodyPr wrap="square" rtlCol="0">
            <a:spAutoFit/>
          </a:bodyPr>
          <a:lstStyle/>
          <a:p>
            <a:r>
              <a:rPr lang="en-US" sz="2400" b="1" dirty="0"/>
              <a:t>2</a:t>
            </a:r>
          </a:p>
        </p:txBody>
      </p:sp>
      <p:sp>
        <p:nvSpPr>
          <p:cNvPr id="19" name="TextBox 18">
            <a:extLst>
              <a:ext uri="{FF2B5EF4-FFF2-40B4-BE49-F238E27FC236}">
                <a16:creationId xmlns:a16="http://schemas.microsoft.com/office/drawing/2014/main" id="{D51751A0-183E-53E1-F2CE-E9380F50532E}"/>
              </a:ext>
            </a:extLst>
          </p:cNvPr>
          <p:cNvSpPr txBox="1"/>
          <p:nvPr/>
        </p:nvSpPr>
        <p:spPr>
          <a:xfrm>
            <a:off x="6497190" y="4342278"/>
            <a:ext cx="444918" cy="461665"/>
          </a:xfrm>
          <a:prstGeom prst="rect">
            <a:avLst/>
          </a:prstGeom>
          <a:noFill/>
        </p:spPr>
        <p:txBody>
          <a:bodyPr wrap="square" rtlCol="0">
            <a:spAutoFit/>
          </a:bodyPr>
          <a:lstStyle/>
          <a:p>
            <a:r>
              <a:rPr lang="en-US" sz="2400" b="1" dirty="0"/>
              <a:t>3</a:t>
            </a:r>
          </a:p>
        </p:txBody>
      </p:sp>
      <p:sp>
        <p:nvSpPr>
          <p:cNvPr id="20" name="TextBox 19">
            <a:extLst>
              <a:ext uri="{FF2B5EF4-FFF2-40B4-BE49-F238E27FC236}">
                <a16:creationId xmlns:a16="http://schemas.microsoft.com/office/drawing/2014/main" id="{F768F2D0-6EE8-90DC-A4FD-8506A6758EB0}"/>
              </a:ext>
            </a:extLst>
          </p:cNvPr>
          <p:cNvSpPr txBox="1"/>
          <p:nvPr/>
        </p:nvSpPr>
        <p:spPr>
          <a:xfrm>
            <a:off x="5614168" y="3937002"/>
            <a:ext cx="444918" cy="461665"/>
          </a:xfrm>
          <a:prstGeom prst="rect">
            <a:avLst/>
          </a:prstGeom>
          <a:noFill/>
        </p:spPr>
        <p:txBody>
          <a:bodyPr wrap="square" rtlCol="0">
            <a:spAutoFit/>
          </a:bodyPr>
          <a:lstStyle/>
          <a:p>
            <a:r>
              <a:rPr lang="en-US" sz="2400" b="1" dirty="0"/>
              <a:t>4</a:t>
            </a:r>
          </a:p>
        </p:txBody>
      </p:sp>
      <p:sp>
        <p:nvSpPr>
          <p:cNvPr id="4" name="Line 107">
            <a:extLst>
              <a:ext uri="{FF2B5EF4-FFF2-40B4-BE49-F238E27FC236}">
                <a16:creationId xmlns:a16="http://schemas.microsoft.com/office/drawing/2014/main" id="{B09E0ABB-52E4-5E9C-6E8D-E0D539324734}"/>
              </a:ext>
            </a:extLst>
          </p:cNvPr>
          <p:cNvSpPr>
            <a:spLocks noChangeShapeType="1"/>
          </p:cNvSpPr>
          <p:nvPr/>
        </p:nvSpPr>
        <p:spPr bwMode="auto">
          <a:xfrm flipH="1">
            <a:off x="10683616" y="3976290"/>
            <a:ext cx="1279199" cy="4715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5" name="Line 107">
            <a:extLst>
              <a:ext uri="{FF2B5EF4-FFF2-40B4-BE49-F238E27FC236}">
                <a16:creationId xmlns:a16="http://schemas.microsoft.com/office/drawing/2014/main" id="{314820F7-F05E-A583-4275-74381C6D5ECE}"/>
              </a:ext>
            </a:extLst>
          </p:cNvPr>
          <p:cNvSpPr>
            <a:spLocks noChangeShapeType="1"/>
          </p:cNvSpPr>
          <p:nvPr/>
        </p:nvSpPr>
        <p:spPr bwMode="auto">
          <a:xfrm flipH="1" flipV="1">
            <a:off x="7541185" y="5511114"/>
            <a:ext cx="173183" cy="9319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6" name="Line 107">
            <a:extLst>
              <a:ext uri="{FF2B5EF4-FFF2-40B4-BE49-F238E27FC236}">
                <a16:creationId xmlns:a16="http://schemas.microsoft.com/office/drawing/2014/main" id="{6097DF5C-9C46-0B5D-0B49-496AD04EB96E}"/>
              </a:ext>
            </a:extLst>
          </p:cNvPr>
          <p:cNvSpPr>
            <a:spLocks noChangeShapeType="1"/>
          </p:cNvSpPr>
          <p:nvPr/>
        </p:nvSpPr>
        <p:spPr bwMode="auto">
          <a:xfrm flipV="1">
            <a:off x="8677192" y="2247324"/>
            <a:ext cx="963310" cy="106645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7" name="Group 6">
            <a:extLst>
              <a:ext uri="{FF2B5EF4-FFF2-40B4-BE49-F238E27FC236}">
                <a16:creationId xmlns:a16="http://schemas.microsoft.com/office/drawing/2014/main" id="{02DB0FA4-D080-3CCC-7BE6-B56A1BC9B991}"/>
              </a:ext>
            </a:extLst>
          </p:cNvPr>
          <p:cNvGrpSpPr/>
          <p:nvPr/>
        </p:nvGrpSpPr>
        <p:grpSpPr>
          <a:xfrm>
            <a:off x="5060194" y="806485"/>
            <a:ext cx="2317750" cy="3038266"/>
            <a:chOff x="3563785" y="1706808"/>
            <a:chExt cx="2317750" cy="3038266"/>
          </a:xfrm>
        </p:grpSpPr>
        <p:sp>
          <p:nvSpPr>
            <p:cNvPr id="8" name="Freeform 3">
              <a:extLst>
                <a:ext uri="{FF2B5EF4-FFF2-40B4-BE49-F238E27FC236}">
                  <a16:creationId xmlns:a16="http://schemas.microsoft.com/office/drawing/2014/main" id="{83D8B611-3214-FE77-8D5A-97403C67528A}"/>
                </a:ext>
              </a:extLst>
            </p:cNvPr>
            <p:cNvSpPr>
              <a:spLocks/>
            </p:cNvSpPr>
            <p:nvPr/>
          </p:nvSpPr>
          <p:spPr bwMode="auto">
            <a:xfrm rot="16200000">
              <a:off x="4355018" y="3236963"/>
              <a:ext cx="721461" cy="2294761"/>
            </a:xfrm>
            <a:custGeom>
              <a:avLst/>
              <a:gdLst>
                <a:gd name="T0" fmla="*/ 0 w 1443"/>
                <a:gd name="T1" fmla="*/ 0 h 816"/>
                <a:gd name="T2" fmla="*/ 1076 w 1443"/>
                <a:gd name="T3" fmla="*/ 782 h 816"/>
                <a:gd name="T4" fmla="*/ 1320 w 1443"/>
                <a:gd name="T5" fmla="*/ 788 h 816"/>
                <a:gd name="T6" fmla="*/ 1443 w 1443"/>
                <a:gd name="T7" fmla="*/ 5 h 816"/>
                <a:gd name="T8" fmla="*/ 0 w 1443"/>
                <a:gd name="T9" fmla="*/ 0 h 816"/>
                <a:gd name="connsiteX0" fmla="*/ 0 w 10000"/>
                <a:gd name="connsiteY0" fmla="*/ 0 h 9714"/>
                <a:gd name="connsiteX1" fmla="*/ 3718 w 10000"/>
                <a:gd name="connsiteY1" fmla="*/ 8779 h 9714"/>
                <a:gd name="connsiteX2" fmla="*/ 9148 w 10000"/>
                <a:gd name="connsiteY2" fmla="*/ 9657 h 9714"/>
                <a:gd name="connsiteX3" fmla="*/ 10000 w 10000"/>
                <a:gd name="connsiteY3" fmla="*/ 61 h 9714"/>
                <a:gd name="connsiteX4" fmla="*/ 0 w 10000"/>
                <a:gd name="connsiteY4" fmla="*/ 0 h 9714"/>
                <a:gd name="connsiteX0" fmla="*/ 0 w 10000"/>
                <a:gd name="connsiteY0" fmla="*/ 0 h 9095"/>
                <a:gd name="connsiteX1" fmla="*/ 3718 w 10000"/>
                <a:gd name="connsiteY1" fmla="*/ 9037 h 9095"/>
                <a:gd name="connsiteX2" fmla="*/ 5712 w 10000"/>
                <a:gd name="connsiteY2" fmla="*/ 8929 h 9095"/>
                <a:gd name="connsiteX3" fmla="*/ 10000 w 10000"/>
                <a:gd name="connsiteY3" fmla="*/ 63 h 9095"/>
                <a:gd name="connsiteX4" fmla="*/ 0 w 10000"/>
                <a:gd name="connsiteY4" fmla="*/ 0 h 9095"/>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10000"/>
                <a:gd name="connsiteY0" fmla="*/ 0 h 10000"/>
                <a:gd name="connsiteX1" fmla="*/ 3718 w 10000"/>
                <a:gd name="connsiteY1" fmla="*/ 9936 h 10000"/>
                <a:gd name="connsiteX2" fmla="*/ 5712 w 10000"/>
                <a:gd name="connsiteY2" fmla="*/ 9817 h 10000"/>
                <a:gd name="connsiteX3" fmla="*/ 10000 w 10000"/>
                <a:gd name="connsiteY3" fmla="*/ 69 h 10000"/>
                <a:gd name="connsiteX4" fmla="*/ 0 w 10000"/>
                <a:gd name="connsiteY4" fmla="*/ 0 h 10000"/>
                <a:gd name="connsiteX0" fmla="*/ 0 w 8989"/>
                <a:gd name="connsiteY0" fmla="*/ 0 h 11618"/>
                <a:gd name="connsiteX1" fmla="*/ 2707 w 8989"/>
                <a:gd name="connsiteY1" fmla="*/ 11554 h 11618"/>
                <a:gd name="connsiteX2" fmla="*/ 4701 w 8989"/>
                <a:gd name="connsiteY2" fmla="*/ 11435 h 11618"/>
                <a:gd name="connsiteX3" fmla="*/ 8989 w 8989"/>
                <a:gd name="connsiteY3" fmla="*/ 1687 h 11618"/>
                <a:gd name="connsiteX4" fmla="*/ 0 w 8989"/>
                <a:gd name="connsiteY4" fmla="*/ 0 h 11618"/>
                <a:gd name="connsiteX0" fmla="*/ 0 w 9888"/>
                <a:gd name="connsiteY0" fmla="*/ 115 h 10115"/>
                <a:gd name="connsiteX1" fmla="*/ 3011 w 9888"/>
                <a:gd name="connsiteY1" fmla="*/ 10060 h 10115"/>
                <a:gd name="connsiteX2" fmla="*/ 5230 w 9888"/>
                <a:gd name="connsiteY2" fmla="*/ 9957 h 10115"/>
                <a:gd name="connsiteX3" fmla="*/ 9888 w 9888"/>
                <a:gd name="connsiteY3" fmla="*/ 0 h 10115"/>
                <a:gd name="connsiteX4" fmla="*/ 0 w 9888"/>
                <a:gd name="connsiteY4" fmla="*/ 115 h 10115"/>
                <a:gd name="connsiteX0" fmla="*/ 0 w 9829"/>
                <a:gd name="connsiteY0" fmla="*/ 0 h 10833"/>
                <a:gd name="connsiteX1" fmla="*/ 2874 w 9829"/>
                <a:gd name="connsiteY1" fmla="*/ 10779 h 10833"/>
                <a:gd name="connsiteX2" fmla="*/ 5118 w 9829"/>
                <a:gd name="connsiteY2" fmla="*/ 10677 h 10833"/>
                <a:gd name="connsiteX3" fmla="*/ 9829 w 9829"/>
                <a:gd name="connsiteY3" fmla="*/ 833 h 10833"/>
                <a:gd name="connsiteX4" fmla="*/ 0 w 9829"/>
                <a:gd name="connsiteY4" fmla="*/ 0 h 10833"/>
                <a:gd name="connsiteX0" fmla="*/ 0 w 10289"/>
                <a:gd name="connsiteY0" fmla="*/ 0 h 10000"/>
                <a:gd name="connsiteX1" fmla="*/ 2924 w 10289"/>
                <a:gd name="connsiteY1" fmla="*/ 9950 h 10000"/>
                <a:gd name="connsiteX2" fmla="*/ 5207 w 10289"/>
                <a:gd name="connsiteY2" fmla="*/ 9856 h 10000"/>
                <a:gd name="connsiteX3" fmla="*/ 10289 w 10289"/>
                <a:gd name="connsiteY3" fmla="*/ 54 h 10000"/>
                <a:gd name="connsiteX4" fmla="*/ 0 w 10289"/>
                <a:gd name="connsiteY4" fmla="*/ 0 h 10000"/>
                <a:gd name="connsiteX0" fmla="*/ 0 w 10289"/>
                <a:gd name="connsiteY0" fmla="*/ 0 h 10953"/>
                <a:gd name="connsiteX1" fmla="*/ 2924 w 10289"/>
                <a:gd name="connsiteY1" fmla="*/ 9950 h 10953"/>
                <a:gd name="connsiteX2" fmla="*/ 3723 w 10289"/>
                <a:gd name="connsiteY2" fmla="*/ 10695 h 10953"/>
                <a:gd name="connsiteX3" fmla="*/ 5207 w 10289"/>
                <a:gd name="connsiteY3" fmla="*/ 9856 h 10953"/>
                <a:gd name="connsiteX4" fmla="*/ 10289 w 10289"/>
                <a:gd name="connsiteY4" fmla="*/ 54 h 10953"/>
                <a:gd name="connsiteX5" fmla="*/ 0 w 10289"/>
                <a:gd name="connsiteY5" fmla="*/ 0 h 10953"/>
                <a:gd name="connsiteX0" fmla="*/ 0 w 10289"/>
                <a:gd name="connsiteY0" fmla="*/ 0 h 11138"/>
                <a:gd name="connsiteX1" fmla="*/ 2924 w 10289"/>
                <a:gd name="connsiteY1" fmla="*/ 9950 h 11138"/>
                <a:gd name="connsiteX2" fmla="*/ 5207 w 10289"/>
                <a:gd name="connsiteY2" fmla="*/ 9856 h 11138"/>
                <a:gd name="connsiteX3" fmla="*/ 10289 w 10289"/>
                <a:gd name="connsiteY3" fmla="*/ 54 h 11138"/>
                <a:gd name="connsiteX4" fmla="*/ 0 w 10289"/>
                <a:gd name="connsiteY4" fmla="*/ 0 h 11138"/>
                <a:gd name="connsiteX0" fmla="*/ 0 w 10289"/>
                <a:gd name="connsiteY0" fmla="*/ 0 h 10669"/>
                <a:gd name="connsiteX1" fmla="*/ 2924 w 10289"/>
                <a:gd name="connsiteY1" fmla="*/ 9950 h 10669"/>
                <a:gd name="connsiteX2" fmla="*/ 5207 w 10289"/>
                <a:gd name="connsiteY2" fmla="*/ 9856 h 10669"/>
                <a:gd name="connsiteX3" fmla="*/ 10289 w 10289"/>
                <a:gd name="connsiteY3" fmla="*/ 54 h 10669"/>
                <a:gd name="connsiteX4" fmla="*/ 0 w 10289"/>
                <a:gd name="connsiteY4" fmla="*/ 0 h 10669"/>
                <a:gd name="connsiteX0" fmla="*/ 0 w 10289"/>
                <a:gd name="connsiteY0" fmla="*/ 0 h 10734"/>
                <a:gd name="connsiteX1" fmla="*/ 2924 w 10289"/>
                <a:gd name="connsiteY1" fmla="*/ 9950 h 10734"/>
                <a:gd name="connsiteX2" fmla="*/ 4455 w 10289"/>
                <a:gd name="connsiteY2" fmla="*/ 10094 h 10734"/>
                <a:gd name="connsiteX3" fmla="*/ 10289 w 10289"/>
                <a:gd name="connsiteY3" fmla="*/ 54 h 10734"/>
                <a:gd name="connsiteX4" fmla="*/ 0 w 10289"/>
                <a:gd name="connsiteY4" fmla="*/ 0 h 10734"/>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10107"/>
                <a:gd name="connsiteX1" fmla="*/ 2924 w 10289"/>
                <a:gd name="connsiteY1" fmla="*/ 9950 h 10107"/>
                <a:gd name="connsiteX2" fmla="*/ 4455 w 10289"/>
                <a:gd name="connsiteY2" fmla="*/ 10094 h 10107"/>
                <a:gd name="connsiteX3" fmla="*/ 10289 w 10289"/>
                <a:gd name="connsiteY3" fmla="*/ 54 h 10107"/>
                <a:gd name="connsiteX4" fmla="*/ 0 w 10289"/>
                <a:gd name="connsiteY4" fmla="*/ 0 h 10107"/>
                <a:gd name="connsiteX0" fmla="*/ 0 w 10289"/>
                <a:gd name="connsiteY0" fmla="*/ 0 h 9960"/>
                <a:gd name="connsiteX1" fmla="*/ 2924 w 10289"/>
                <a:gd name="connsiteY1" fmla="*/ 9950 h 9960"/>
                <a:gd name="connsiteX2" fmla="*/ 4166 w 10289"/>
                <a:gd name="connsiteY2" fmla="*/ 9776 h 9960"/>
                <a:gd name="connsiteX3" fmla="*/ 10289 w 10289"/>
                <a:gd name="connsiteY3" fmla="*/ 54 h 9960"/>
                <a:gd name="connsiteX4" fmla="*/ 0 w 10289"/>
                <a:gd name="connsiteY4" fmla="*/ 0 h 9960"/>
                <a:gd name="connsiteX0" fmla="*/ 0 w 10000"/>
                <a:gd name="connsiteY0" fmla="*/ 0 h 10000"/>
                <a:gd name="connsiteX1" fmla="*/ 2842 w 10000"/>
                <a:gd name="connsiteY1" fmla="*/ 9990 h 10000"/>
                <a:gd name="connsiteX2" fmla="*/ 4049 w 10000"/>
                <a:gd name="connsiteY2" fmla="*/ 9815 h 10000"/>
                <a:gd name="connsiteX3" fmla="*/ 10000 w 10000"/>
                <a:gd name="connsiteY3" fmla="*/ 54 h 10000"/>
                <a:gd name="connsiteX4" fmla="*/ 0 w 10000"/>
                <a:gd name="connsiteY4" fmla="*/ 0 h 10000"/>
                <a:gd name="connsiteX0" fmla="*/ 0 w 10000"/>
                <a:gd name="connsiteY0" fmla="*/ 0 h 10400"/>
                <a:gd name="connsiteX1" fmla="*/ 2740 w 10000"/>
                <a:gd name="connsiteY1" fmla="*/ 10397 h 10400"/>
                <a:gd name="connsiteX2" fmla="*/ 4049 w 10000"/>
                <a:gd name="connsiteY2" fmla="*/ 9815 h 10400"/>
                <a:gd name="connsiteX3" fmla="*/ 10000 w 10000"/>
                <a:gd name="connsiteY3" fmla="*/ 54 h 10400"/>
                <a:gd name="connsiteX4" fmla="*/ 0 w 10000"/>
                <a:gd name="connsiteY4" fmla="*/ 0 h 10400"/>
                <a:gd name="connsiteX0" fmla="*/ 0 w 10000"/>
                <a:gd name="connsiteY0" fmla="*/ 0 h 10419"/>
                <a:gd name="connsiteX1" fmla="*/ 2740 w 10000"/>
                <a:gd name="connsiteY1" fmla="*/ 10397 h 10419"/>
                <a:gd name="connsiteX2" fmla="*/ 3599 w 10000"/>
                <a:gd name="connsiteY2" fmla="*/ 10338 h 10419"/>
                <a:gd name="connsiteX3" fmla="*/ 10000 w 10000"/>
                <a:gd name="connsiteY3" fmla="*/ 54 h 10419"/>
                <a:gd name="connsiteX4" fmla="*/ 0 w 10000"/>
                <a:gd name="connsiteY4" fmla="*/ 0 h 10419"/>
                <a:gd name="connsiteX0" fmla="*/ 0 w 10000"/>
                <a:gd name="connsiteY0" fmla="*/ 0 h 10397"/>
                <a:gd name="connsiteX1" fmla="*/ 2740 w 10000"/>
                <a:gd name="connsiteY1" fmla="*/ 10397 h 10397"/>
                <a:gd name="connsiteX2" fmla="*/ 3599 w 10000"/>
                <a:gd name="connsiteY2" fmla="*/ 10338 h 10397"/>
                <a:gd name="connsiteX3" fmla="*/ 10000 w 10000"/>
                <a:gd name="connsiteY3" fmla="*/ 54 h 10397"/>
                <a:gd name="connsiteX4" fmla="*/ 0 w 10000"/>
                <a:gd name="connsiteY4" fmla="*/ 0 h 10397"/>
                <a:gd name="connsiteX0" fmla="*/ 0 w 10614"/>
                <a:gd name="connsiteY0" fmla="*/ 0 h 10397"/>
                <a:gd name="connsiteX1" fmla="*/ 2740 w 10614"/>
                <a:gd name="connsiteY1" fmla="*/ 10397 h 10397"/>
                <a:gd name="connsiteX2" fmla="*/ 3599 w 10614"/>
                <a:gd name="connsiteY2" fmla="*/ 10338 h 10397"/>
                <a:gd name="connsiteX3" fmla="*/ 10614 w 10614"/>
                <a:gd name="connsiteY3" fmla="*/ 112 h 10397"/>
                <a:gd name="connsiteX4" fmla="*/ 0 w 10614"/>
                <a:gd name="connsiteY4" fmla="*/ 0 h 10397"/>
                <a:gd name="connsiteX0" fmla="*/ 0 w 10614"/>
                <a:gd name="connsiteY0" fmla="*/ 0 h 10397"/>
                <a:gd name="connsiteX1" fmla="*/ 2740 w 10614"/>
                <a:gd name="connsiteY1" fmla="*/ 10397 h 10397"/>
                <a:gd name="connsiteX2" fmla="*/ 3599 w 10614"/>
                <a:gd name="connsiteY2" fmla="*/ 10338 h 10397"/>
                <a:gd name="connsiteX3" fmla="*/ 10614 w 10614"/>
                <a:gd name="connsiteY3" fmla="*/ 112 h 10397"/>
                <a:gd name="connsiteX4" fmla="*/ 0 w 10614"/>
                <a:gd name="connsiteY4" fmla="*/ 0 h 10397"/>
                <a:gd name="connsiteX0" fmla="*/ 0 w 10675"/>
                <a:gd name="connsiteY0" fmla="*/ 0 h 10310"/>
                <a:gd name="connsiteX1" fmla="*/ 2801 w 10675"/>
                <a:gd name="connsiteY1" fmla="*/ 10310 h 10310"/>
                <a:gd name="connsiteX2" fmla="*/ 3660 w 10675"/>
                <a:gd name="connsiteY2" fmla="*/ 10251 h 10310"/>
                <a:gd name="connsiteX3" fmla="*/ 10675 w 10675"/>
                <a:gd name="connsiteY3" fmla="*/ 25 h 10310"/>
                <a:gd name="connsiteX4" fmla="*/ 0 w 10675"/>
                <a:gd name="connsiteY4" fmla="*/ 0 h 10310"/>
                <a:gd name="connsiteX0" fmla="*/ 0 w 6741"/>
                <a:gd name="connsiteY0" fmla="*/ 0 h 15505"/>
                <a:gd name="connsiteX1" fmla="*/ 2801 w 6741"/>
                <a:gd name="connsiteY1" fmla="*/ 10310 h 15505"/>
                <a:gd name="connsiteX2" fmla="*/ 3660 w 6741"/>
                <a:gd name="connsiteY2" fmla="*/ 10251 h 15505"/>
                <a:gd name="connsiteX3" fmla="*/ 6741 w 6741"/>
                <a:gd name="connsiteY3" fmla="*/ 14932 h 15505"/>
                <a:gd name="connsiteX4" fmla="*/ 0 w 6741"/>
                <a:gd name="connsiteY4" fmla="*/ 0 h 15505"/>
                <a:gd name="connsiteX0" fmla="*/ 5612 w 7164"/>
                <a:gd name="connsiteY0" fmla="*/ 0 h 10410"/>
                <a:gd name="connsiteX1" fmla="*/ 13 w 7164"/>
                <a:gd name="connsiteY1" fmla="*/ 7060 h 10410"/>
                <a:gd name="connsiteX2" fmla="*/ 1287 w 7164"/>
                <a:gd name="connsiteY2" fmla="*/ 7022 h 10410"/>
                <a:gd name="connsiteX3" fmla="*/ 5858 w 7164"/>
                <a:gd name="connsiteY3" fmla="*/ 10041 h 10410"/>
                <a:gd name="connsiteX4" fmla="*/ 5612 w 7164"/>
                <a:gd name="connsiteY4" fmla="*/ 0 h 10410"/>
                <a:gd name="connsiteX0" fmla="*/ 7932 w 10098"/>
                <a:gd name="connsiteY0" fmla="*/ 0 h 10001"/>
                <a:gd name="connsiteX1" fmla="*/ 116 w 10098"/>
                <a:gd name="connsiteY1" fmla="*/ 6782 h 10001"/>
                <a:gd name="connsiteX2" fmla="*/ 1894 w 10098"/>
                <a:gd name="connsiteY2" fmla="*/ 6745 h 10001"/>
                <a:gd name="connsiteX3" fmla="*/ 8275 w 10098"/>
                <a:gd name="connsiteY3" fmla="*/ 9646 h 10001"/>
                <a:gd name="connsiteX4" fmla="*/ 7932 w 10098"/>
                <a:gd name="connsiteY4" fmla="*/ 0 h 10001"/>
                <a:gd name="connsiteX0" fmla="*/ 7932 w 11399"/>
                <a:gd name="connsiteY0" fmla="*/ 0 h 10001"/>
                <a:gd name="connsiteX1" fmla="*/ 116 w 11399"/>
                <a:gd name="connsiteY1" fmla="*/ 6782 h 10001"/>
                <a:gd name="connsiteX2" fmla="*/ 1894 w 11399"/>
                <a:gd name="connsiteY2" fmla="*/ 6745 h 10001"/>
                <a:gd name="connsiteX3" fmla="*/ 8275 w 11399"/>
                <a:gd name="connsiteY3" fmla="*/ 9646 h 10001"/>
                <a:gd name="connsiteX4" fmla="*/ 7932 w 11399"/>
                <a:gd name="connsiteY4" fmla="*/ 0 h 10001"/>
                <a:gd name="connsiteX0" fmla="*/ 7932 w 8463"/>
                <a:gd name="connsiteY0" fmla="*/ 0 h 10001"/>
                <a:gd name="connsiteX1" fmla="*/ 116 w 8463"/>
                <a:gd name="connsiteY1" fmla="*/ 6782 h 10001"/>
                <a:gd name="connsiteX2" fmla="*/ 1894 w 8463"/>
                <a:gd name="connsiteY2" fmla="*/ 6745 h 10001"/>
                <a:gd name="connsiteX3" fmla="*/ 8275 w 8463"/>
                <a:gd name="connsiteY3" fmla="*/ 9646 h 10001"/>
                <a:gd name="connsiteX4" fmla="*/ 7932 w 8463"/>
                <a:gd name="connsiteY4" fmla="*/ 0 h 10001"/>
                <a:gd name="connsiteX0" fmla="*/ 10170 w 10376"/>
                <a:gd name="connsiteY0" fmla="*/ 0 h 9753"/>
                <a:gd name="connsiteX1" fmla="*/ 109 w 10376"/>
                <a:gd name="connsiteY1" fmla="*/ 6534 h 9753"/>
                <a:gd name="connsiteX2" fmla="*/ 2210 w 10376"/>
                <a:gd name="connsiteY2" fmla="*/ 6497 h 9753"/>
                <a:gd name="connsiteX3" fmla="*/ 9750 w 10376"/>
                <a:gd name="connsiteY3" fmla="*/ 9398 h 9753"/>
                <a:gd name="connsiteX4" fmla="*/ 10170 w 10376"/>
                <a:gd name="connsiteY4" fmla="*/ 0 h 9753"/>
                <a:gd name="connsiteX0" fmla="*/ 9801 w 9999"/>
                <a:gd name="connsiteY0" fmla="*/ 0 h 9636"/>
                <a:gd name="connsiteX1" fmla="*/ 105 w 9999"/>
                <a:gd name="connsiteY1" fmla="*/ 6699 h 9636"/>
                <a:gd name="connsiteX2" fmla="*/ 2130 w 9999"/>
                <a:gd name="connsiteY2" fmla="*/ 6662 h 9636"/>
                <a:gd name="connsiteX3" fmla="*/ 9397 w 9999"/>
                <a:gd name="connsiteY3" fmla="*/ 9636 h 9636"/>
                <a:gd name="connsiteX4" fmla="*/ 9801 w 9999"/>
                <a:gd name="connsiteY4" fmla="*/ 0 h 9636"/>
                <a:gd name="connsiteX0" fmla="*/ 9802 w 10000"/>
                <a:gd name="connsiteY0" fmla="*/ 0 h 10000"/>
                <a:gd name="connsiteX1" fmla="*/ 105 w 10000"/>
                <a:gd name="connsiteY1" fmla="*/ 6952 h 10000"/>
                <a:gd name="connsiteX2" fmla="*/ 2130 w 10000"/>
                <a:gd name="connsiteY2" fmla="*/ 6914 h 10000"/>
                <a:gd name="connsiteX3" fmla="*/ 9398 w 10000"/>
                <a:gd name="connsiteY3" fmla="*/ 10000 h 10000"/>
                <a:gd name="connsiteX4" fmla="*/ 9802 w 10000"/>
                <a:gd name="connsiteY4" fmla="*/ 0 h 10000"/>
                <a:gd name="connsiteX0" fmla="*/ 9697 w 9895"/>
                <a:gd name="connsiteY0" fmla="*/ 0 h 10000"/>
                <a:gd name="connsiteX1" fmla="*/ 0 w 9895"/>
                <a:gd name="connsiteY1" fmla="*/ 6952 h 10000"/>
                <a:gd name="connsiteX2" fmla="*/ 2025 w 9895"/>
                <a:gd name="connsiteY2" fmla="*/ 6914 h 10000"/>
                <a:gd name="connsiteX3" fmla="*/ 9293 w 9895"/>
                <a:gd name="connsiteY3" fmla="*/ 10000 h 10000"/>
                <a:gd name="connsiteX4" fmla="*/ 9697 w 9895"/>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001"/>
                <a:gd name="connsiteY0" fmla="*/ 0 h 10000"/>
                <a:gd name="connsiteX1" fmla="*/ 0 w 10001"/>
                <a:gd name="connsiteY1" fmla="*/ 6952 h 10000"/>
                <a:gd name="connsiteX2" fmla="*/ 2314 w 10001"/>
                <a:gd name="connsiteY2" fmla="*/ 7860 h 10000"/>
                <a:gd name="connsiteX3" fmla="*/ 9392 w 10001"/>
                <a:gd name="connsiteY3" fmla="*/ 10000 h 10000"/>
                <a:gd name="connsiteX4" fmla="*/ 9800 w 10001"/>
                <a:gd name="connsiteY4" fmla="*/ 0 h 10000"/>
                <a:gd name="connsiteX0" fmla="*/ 9800 w 10148"/>
                <a:gd name="connsiteY0" fmla="*/ 0 h 10158"/>
                <a:gd name="connsiteX1" fmla="*/ 0 w 10148"/>
                <a:gd name="connsiteY1" fmla="*/ 6952 h 10158"/>
                <a:gd name="connsiteX2" fmla="*/ 2314 w 10148"/>
                <a:gd name="connsiteY2" fmla="*/ 7860 h 10158"/>
                <a:gd name="connsiteX3" fmla="*/ 9794 w 10148"/>
                <a:gd name="connsiteY3" fmla="*/ 10158 h 10158"/>
                <a:gd name="connsiteX4" fmla="*/ 9800 w 10148"/>
                <a:gd name="connsiteY4" fmla="*/ 0 h 10158"/>
                <a:gd name="connsiteX0" fmla="*/ 9800 w 10148"/>
                <a:gd name="connsiteY0" fmla="*/ 0 h 10158"/>
                <a:gd name="connsiteX1" fmla="*/ 0 w 10148"/>
                <a:gd name="connsiteY1" fmla="*/ 6952 h 10158"/>
                <a:gd name="connsiteX2" fmla="*/ 1653 w 10148"/>
                <a:gd name="connsiteY2" fmla="*/ 8453 h 10158"/>
                <a:gd name="connsiteX3" fmla="*/ 9794 w 10148"/>
                <a:gd name="connsiteY3" fmla="*/ 10158 h 10158"/>
                <a:gd name="connsiteX4" fmla="*/ 9800 w 10148"/>
                <a:gd name="connsiteY4" fmla="*/ 0 h 10158"/>
                <a:gd name="connsiteX0" fmla="*/ 9800 w 10148"/>
                <a:gd name="connsiteY0" fmla="*/ 0 h 10158"/>
                <a:gd name="connsiteX1" fmla="*/ 0 w 10148"/>
                <a:gd name="connsiteY1" fmla="*/ 6952 h 10158"/>
                <a:gd name="connsiteX2" fmla="*/ 1653 w 10148"/>
                <a:gd name="connsiteY2" fmla="*/ 8453 h 10158"/>
                <a:gd name="connsiteX3" fmla="*/ 9794 w 10148"/>
                <a:gd name="connsiteY3" fmla="*/ 10158 h 10158"/>
                <a:gd name="connsiteX4" fmla="*/ 9800 w 10148"/>
                <a:gd name="connsiteY4" fmla="*/ 0 h 10158"/>
                <a:gd name="connsiteX0" fmla="*/ 8194 w 8542"/>
                <a:gd name="connsiteY0" fmla="*/ 0 h 10158"/>
                <a:gd name="connsiteX1" fmla="*/ 0 w 8542"/>
                <a:gd name="connsiteY1" fmla="*/ 7601 h 10158"/>
                <a:gd name="connsiteX2" fmla="*/ 47 w 8542"/>
                <a:gd name="connsiteY2" fmla="*/ 8453 h 10158"/>
                <a:gd name="connsiteX3" fmla="*/ 8188 w 8542"/>
                <a:gd name="connsiteY3" fmla="*/ 10158 h 10158"/>
                <a:gd name="connsiteX4" fmla="*/ 8194 w 8542"/>
                <a:gd name="connsiteY4" fmla="*/ 0 h 10158"/>
                <a:gd name="connsiteX0" fmla="*/ 9538 w 9975"/>
                <a:gd name="connsiteY0" fmla="*/ 0 h 10128"/>
                <a:gd name="connsiteX1" fmla="*/ 0 w 9975"/>
                <a:gd name="connsiteY1" fmla="*/ 7611 h 10128"/>
                <a:gd name="connsiteX2" fmla="*/ 55 w 9975"/>
                <a:gd name="connsiteY2" fmla="*/ 8450 h 10128"/>
                <a:gd name="connsiteX3" fmla="*/ 9586 w 9975"/>
                <a:gd name="connsiteY3" fmla="*/ 10128 h 10128"/>
                <a:gd name="connsiteX4" fmla="*/ 9538 w 9975"/>
                <a:gd name="connsiteY4" fmla="*/ 0 h 10128"/>
                <a:gd name="connsiteX0" fmla="*/ 9562 w 9999"/>
                <a:gd name="connsiteY0" fmla="*/ 0 h 10000"/>
                <a:gd name="connsiteX1" fmla="*/ 0 w 9999"/>
                <a:gd name="connsiteY1" fmla="*/ 7515 h 10000"/>
                <a:gd name="connsiteX2" fmla="*/ 55 w 9999"/>
                <a:gd name="connsiteY2" fmla="*/ 8343 h 10000"/>
                <a:gd name="connsiteX3" fmla="*/ 9610 w 9999"/>
                <a:gd name="connsiteY3" fmla="*/ 10000 h 10000"/>
                <a:gd name="connsiteX4" fmla="*/ 9562 w 9999"/>
                <a:gd name="connsiteY4" fmla="*/ 0 h 10000"/>
                <a:gd name="connsiteX0" fmla="*/ 9563 w 10000"/>
                <a:gd name="connsiteY0" fmla="*/ 0 h 10126"/>
                <a:gd name="connsiteX1" fmla="*/ 0 w 10000"/>
                <a:gd name="connsiteY1" fmla="*/ 7515 h 10126"/>
                <a:gd name="connsiteX2" fmla="*/ 55 w 10000"/>
                <a:gd name="connsiteY2" fmla="*/ 8343 h 10126"/>
                <a:gd name="connsiteX3" fmla="*/ 9611 w 10000"/>
                <a:gd name="connsiteY3" fmla="*/ 10126 h 10126"/>
                <a:gd name="connsiteX4" fmla="*/ 9563 w 10000"/>
                <a:gd name="connsiteY4" fmla="*/ 0 h 10126"/>
                <a:gd name="connsiteX0" fmla="*/ 9563 w 10000"/>
                <a:gd name="connsiteY0" fmla="*/ 0 h 10126"/>
                <a:gd name="connsiteX1" fmla="*/ 0 w 10000"/>
                <a:gd name="connsiteY1" fmla="*/ 7515 h 10126"/>
                <a:gd name="connsiteX2" fmla="*/ 55 w 10000"/>
                <a:gd name="connsiteY2" fmla="*/ 8343 h 10126"/>
                <a:gd name="connsiteX3" fmla="*/ 9611 w 10000"/>
                <a:gd name="connsiteY3" fmla="*/ 10126 h 10126"/>
                <a:gd name="connsiteX4" fmla="*/ 9563 w 10000"/>
                <a:gd name="connsiteY4" fmla="*/ 0 h 10126"/>
                <a:gd name="connsiteX0" fmla="*/ 9563 w 9799"/>
                <a:gd name="connsiteY0" fmla="*/ 0 h 10126"/>
                <a:gd name="connsiteX1" fmla="*/ 0 w 9799"/>
                <a:gd name="connsiteY1" fmla="*/ 7515 h 10126"/>
                <a:gd name="connsiteX2" fmla="*/ 55 w 9799"/>
                <a:gd name="connsiteY2" fmla="*/ 8343 h 10126"/>
                <a:gd name="connsiteX3" fmla="*/ 9611 w 9799"/>
                <a:gd name="connsiteY3" fmla="*/ 10126 h 10126"/>
                <a:gd name="connsiteX4" fmla="*/ 9563 w 9799"/>
                <a:gd name="connsiteY4" fmla="*/ 0 h 1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 h="10126">
                  <a:moveTo>
                    <a:pt x="9563" y="0"/>
                  </a:moveTo>
                  <a:cubicBezTo>
                    <a:pt x="6380" y="3447"/>
                    <a:pt x="4378" y="4742"/>
                    <a:pt x="0" y="7515"/>
                  </a:cubicBezTo>
                  <a:cubicBezTo>
                    <a:pt x="19" y="7790"/>
                    <a:pt x="36" y="8067"/>
                    <a:pt x="55" y="8343"/>
                  </a:cubicBezTo>
                  <a:cubicBezTo>
                    <a:pt x="3592" y="8754"/>
                    <a:pt x="6787" y="8518"/>
                    <a:pt x="9611" y="10126"/>
                  </a:cubicBezTo>
                  <a:cubicBezTo>
                    <a:pt x="9580" y="4725"/>
                    <a:pt x="10082" y="3581"/>
                    <a:pt x="9563" y="0"/>
                  </a:cubicBezTo>
                  <a:close/>
                </a:path>
              </a:pathLst>
            </a:custGeom>
            <a:gradFill rotWithShape="1">
              <a:gsLst>
                <a:gs pos="75000">
                  <a:schemeClr val="bg1">
                    <a:lumMod val="85000"/>
                  </a:schemeClr>
                </a:gs>
                <a:gs pos="0">
                  <a:schemeClr val="bg1">
                    <a:lumMod val="75000"/>
                  </a:schemeClr>
                </a:gs>
                <a:gs pos="100000">
                  <a:srgbClr val="FFFFFF"/>
                </a:gs>
              </a:gsLst>
              <a:lin ang="10800000" scaled="0"/>
            </a:gradFill>
            <a:ln>
              <a:noFill/>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anose="020B0600070205080204" pitchFamily="34" charset="-128"/>
                <a:cs typeface="Arial"/>
              </a:endParaRPr>
            </a:p>
          </p:txBody>
        </p:sp>
        <p:sp>
          <p:nvSpPr>
            <p:cNvPr id="9" name="Rectangle 4">
              <a:extLst>
                <a:ext uri="{FF2B5EF4-FFF2-40B4-BE49-F238E27FC236}">
                  <a16:creationId xmlns:a16="http://schemas.microsoft.com/office/drawing/2014/main" id="{5E18C0EF-0A9D-0A94-165C-82D51C7828B9}"/>
                </a:ext>
              </a:extLst>
            </p:cNvPr>
            <p:cNvSpPr>
              <a:spLocks noChangeArrowheads="1"/>
            </p:cNvSpPr>
            <p:nvPr/>
          </p:nvSpPr>
          <p:spPr bwMode="auto">
            <a:xfrm>
              <a:off x="3563785" y="1706808"/>
              <a:ext cx="2317750" cy="2333625"/>
            </a:xfrm>
            <a:prstGeom prst="rect">
              <a:avLst/>
            </a:prstGeom>
            <a:solidFill>
              <a:schemeClr val="bg1">
                <a:lumMod val="85000"/>
              </a:schemeClr>
            </a:solidFill>
            <a:ln w="1905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0" name="Oval 5">
              <a:extLst>
                <a:ext uri="{FF2B5EF4-FFF2-40B4-BE49-F238E27FC236}">
                  <a16:creationId xmlns:a16="http://schemas.microsoft.com/office/drawing/2014/main" id="{76963849-9B16-D0C6-A4AD-3F2DE84F4AFC}"/>
                </a:ext>
              </a:extLst>
            </p:cNvPr>
            <p:cNvSpPr>
              <a:spLocks noChangeArrowheads="1"/>
            </p:cNvSpPr>
            <p:nvPr/>
          </p:nvSpPr>
          <p:spPr bwMode="auto">
            <a:xfrm>
              <a:off x="3689197" y="1759196"/>
              <a:ext cx="2095500" cy="604837"/>
            </a:xfrm>
            <a:prstGeom prst="ellipse">
              <a:avLst/>
            </a:prstGeom>
            <a:solidFill>
              <a:srgbClr val="FFFFFF"/>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14" name="Text Box 108">
              <a:extLst>
                <a:ext uri="{FF2B5EF4-FFF2-40B4-BE49-F238E27FC236}">
                  <a16:creationId xmlns:a16="http://schemas.microsoft.com/office/drawing/2014/main" id="{645DD8DA-7133-5128-43AF-D337E12EC7C4}"/>
                </a:ext>
              </a:extLst>
            </p:cNvPr>
            <p:cNvSpPr txBox="1">
              <a:spLocks noChangeArrowheads="1"/>
            </p:cNvSpPr>
            <p:nvPr/>
          </p:nvSpPr>
          <p:spPr bwMode="auto">
            <a:xfrm>
              <a:off x="3812415" y="1866181"/>
              <a:ext cx="18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routing algorithm</a:t>
              </a:r>
            </a:p>
          </p:txBody>
        </p:sp>
        <p:sp>
          <p:nvSpPr>
            <p:cNvPr id="21" name="Rectangle 109">
              <a:extLst>
                <a:ext uri="{FF2B5EF4-FFF2-40B4-BE49-F238E27FC236}">
                  <a16:creationId xmlns:a16="http://schemas.microsoft.com/office/drawing/2014/main" id="{19088E19-154D-C423-34ED-6E82D46F1DE2}"/>
                </a:ext>
              </a:extLst>
            </p:cNvPr>
            <p:cNvSpPr>
              <a:spLocks noChangeArrowheads="1"/>
            </p:cNvSpPr>
            <p:nvPr/>
          </p:nvSpPr>
          <p:spPr bwMode="auto">
            <a:xfrm>
              <a:off x="3743172" y="2586219"/>
              <a:ext cx="2005013" cy="1357378"/>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 name="Text Box 111">
              <a:extLst>
                <a:ext uri="{FF2B5EF4-FFF2-40B4-BE49-F238E27FC236}">
                  <a16:creationId xmlns:a16="http://schemas.microsoft.com/office/drawing/2014/main" id="{DB25EAE8-76B8-8AC5-A1B5-A64D1CA4306A}"/>
                </a:ext>
              </a:extLst>
            </p:cNvPr>
            <p:cNvSpPr txBox="1">
              <a:spLocks noChangeArrowheads="1"/>
            </p:cNvSpPr>
            <p:nvPr/>
          </p:nvSpPr>
          <p:spPr bwMode="auto">
            <a:xfrm>
              <a:off x="3706660" y="2864096"/>
              <a:ext cx="121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Destination</a:t>
              </a:r>
            </a:p>
          </p:txBody>
        </p:sp>
        <p:sp>
          <p:nvSpPr>
            <p:cNvPr id="24" name="Text Box 112">
              <a:extLst>
                <a:ext uri="{FF2B5EF4-FFF2-40B4-BE49-F238E27FC236}">
                  <a16:creationId xmlns:a16="http://schemas.microsoft.com/office/drawing/2014/main" id="{559A3783-4C3B-D329-7805-BEC68717AFB5}"/>
                </a:ext>
              </a:extLst>
            </p:cNvPr>
            <p:cNvSpPr txBox="1">
              <a:spLocks noChangeArrowheads="1"/>
            </p:cNvSpPr>
            <p:nvPr/>
          </p:nvSpPr>
          <p:spPr bwMode="auto">
            <a:xfrm>
              <a:off x="4773460" y="286568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output link</a:t>
              </a:r>
            </a:p>
          </p:txBody>
        </p:sp>
        <p:sp>
          <p:nvSpPr>
            <p:cNvPr id="25" name="Line 113">
              <a:extLst>
                <a:ext uri="{FF2B5EF4-FFF2-40B4-BE49-F238E27FC236}">
                  <a16:creationId xmlns:a16="http://schemas.microsoft.com/office/drawing/2014/main" id="{566764EE-2150-1B26-BB94-986FBBA86905}"/>
                </a:ext>
              </a:extLst>
            </p:cNvPr>
            <p:cNvSpPr>
              <a:spLocks noChangeShapeType="1"/>
            </p:cNvSpPr>
            <p:nvPr/>
          </p:nvSpPr>
          <p:spPr bwMode="auto">
            <a:xfrm>
              <a:off x="4871885" y="2876796"/>
              <a:ext cx="7937" cy="1066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 name="Text Box 114">
              <a:extLst>
                <a:ext uri="{FF2B5EF4-FFF2-40B4-BE49-F238E27FC236}">
                  <a16:creationId xmlns:a16="http://schemas.microsoft.com/office/drawing/2014/main" id="{2DDF923D-8701-8779-8BC2-CD55CBF3B271}"/>
                </a:ext>
              </a:extLst>
            </p:cNvPr>
            <p:cNvSpPr txBox="1">
              <a:spLocks noChangeArrowheads="1"/>
            </p:cNvSpPr>
            <p:nvPr/>
          </p:nvSpPr>
          <p:spPr bwMode="auto">
            <a:xfrm>
              <a:off x="3721184" y="3147647"/>
              <a:ext cx="12186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Address range 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Address range 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Address range 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Address range 4</a:t>
              </a:r>
            </a:p>
          </p:txBody>
        </p:sp>
        <p:sp>
          <p:nvSpPr>
            <p:cNvPr id="27" name="Text Box 115">
              <a:extLst>
                <a:ext uri="{FF2B5EF4-FFF2-40B4-BE49-F238E27FC236}">
                  <a16:creationId xmlns:a16="http://schemas.microsoft.com/office/drawing/2014/main" id="{7F0F2BFD-FAD6-FD10-1345-5CF7CB72B6EA}"/>
                </a:ext>
              </a:extLst>
            </p:cNvPr>
            <p:cNvSpPr txBox="1">
              <a:spLocks noChangeArrowheads="1"/>
            </p:cNvSpPr>
            <p:nvPr/>
          </p:nvSpPr>
          <p:spPr bwMode="auto">
            <a:xfrm>
              <a:off x="5152659" y="3140890"/>
              <a:ext cx="269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kern="0" dirty="0">
                  <a:solidFill>
                    <a:srgbClr val="000000"/>
                  </a:solidFill>
                  <a:cs typeface="Arial"/>
                </a:rPr>
                <a:t>2</a:t>
              </a: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kern="0" dirty="0">
                  <a:solidFill>
                    <a:srgbClr val="000000"/>
                  </a:solidFill>
                  <a:cs typeface="Arial"/>
                </a:rPr>
                <a:t>3</a:t>
              </a: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1</a:t>
              </a:r>
            </a:p>
          </p:txBody>
        </p:sp>
        <p:sp>
          <p:nvSpPr>
            <p:cNvPr id="28" name="Line 116">
              <a:extLst>
                <a:ext uri="{FF2B5EF4-FFF2-40B4-BE49-F238E27FC236}">
                  <a16:creationId xmlns:a16="http://schemas.microsoft.com/office/drawing/2014/main" id="{4D9A3215-1C81-3268-953B-8959D7CEC81D}"/>
                </a:ext>
              </a:extLst>
            </p:cNvPr>
            <p:cNvSpPr>
              <a:spLocks noChangeShapeType="1"/>
            </p:cNvSpPr>
            <p:nvPr/>
          </p:nvSpPr>
          <p:spPr bwMode="auto">
            <a:xfrm>
              <a:off x="3743172" y="3133971"/>
              <a:ext cx="2006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9" name="Line 117">
              <a:extLst>
                <a:ext uri="{FF2B5EF4-FFF2-40B4-BE49-F238E27FC236}">
                  <a16:creationId xmlns:a16="http://schemas.microsoft.com/office/drawing/2014/main" id="{2F76A8A2-2BB7-B515-13C2-CB9907E39B0F}"/>
                </a:ext>
              </a:extLst>
            </p:cNvPr>
            <p:cNvSpPr>
              <a:spLocks noChangeShapeType="1"/>
            </p:cNvSpPr>
            <p:nvPr/>
          </p:nvSpPr>
          <p:spPr bwMode="auto">
            <a:xfrm>
              <a:off x="3735235" y="2886321"/>
              <a:ext cx="2006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0" name="Text Box 108">
              <a:extLst>
                <a:ext uri="{FF2B5EF4-FFF2-40B4-BE49-F238E27FC236}">
                  <a16:creationId xmlns:a16="http://schemas.microsoft.com/office/drawing/2014/main" id="{463190D1-B9C9-FAB1-4C52-EC4695B7E4FB}"/>
                </a:ext>
              </a:extLst>
            </p:cNvPr>
            <p:cNvSpPr txBox="1">
              <a:spLocks noChangeArrowheads="1"/>
            </p:cNvSpPr>
            <p:nvPr/>
          </p:nvSpPr>
          <p:spPr bwMode="auto">
            <a:xfrm>
              <a:off x="3671421" y="2588130"/>
              <a:ext cx="2181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local forwarding table</a:t>
              </a:r>
            </a:p>
          </p:txBody>
        </p:sp>
        <p:sp>
          <p:nvSpPr>
            <p:cNvPr id="31" name="AutoShape 118">
              <a:extLst>
                <a:ext uri="{FF2B5EF4-FFF2-40B4-BE49-F238E27FC236}">
                  <a16:creationId xmlns:a16="http://schemas.microsoft.com/office/drawing/2014/main" id="{FEAFE1A5-F083-098B-EDD1-BC55ECCFFD39}"/>
                </a:ext>
              </a:extLst>
            </p:cNvPr>
            <p:cNvSpPr>
              <a:spLocks noChangeArrowheads="1"/>
            </p:cNvSpPr>
            <p:nvPr/>
          </p:nvSpPr>
          <p:spPr bwMode="auto">
            <a:xfrm rot="5400000">
              <a:off x="4641697" y="2356096"/>
              <a:ext cx="241300" cy="273050"/>
            </a:xfrm>
            <a:prstGeom prst="rightArrow">
              <a:avLst>
                <a:gd name="adj1" fmla="val 51167"/>
                <a:gd name="adj2" fmla="val 39736"/>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40" name="Line 107">
            <a:extLst>
              <a:ext uri="{FF2B5EF4-FFF2-40B4-BE49-F238E27FC236}">
                <a16:creationId xmlns:a16="http://schemas.microsoft.com/office/drawing/2014/main" id="{7B10891F-91D5-A00C-B821-72FCEA96DCD0}"/>
              </a:ext>
            </a:extLst>
          </p:cNvPr>
          <p:cNvSpPr>
            <a:spLocks noChangeShapeType="1"/>
          </p:cNvSpPr>
          <p:nvPr/>
        </p:nvSpPr>
        <p:spPr bwMode="auto">
          <a:xfrm flipH="1">
            <a:off x="5389038" y="4110673"/>
            <a:ext cx="759077" cy="49281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41" name="Group 40">
            <a:extLst>
              <a:ext uri="{FF2B5EF4-FFF2-40B4-BE49-F238E27FC236}">
                <a16:creationId xmlns:a16="http://schemas.microsoft.com/office/drawing/2014/main" id="{EF9F0DE4-18CC-B62D-5DC7-CEA85D6993A4}"/>
              </a:ext>
            </a:extLst>
          </p:cNvPr>
          <p:cNvGrpSpPr/>
          <p:nvPr/>
        </p:nvGrpSpPr>
        <p:grpSpPr>
          <a:xfrm>
            <a:off x="4449452" y="4733588"/>
            <a:ext cx="3162615" cy="1680457"/>
            <a:chOff x="3559930" y="5270387"/>
            <a:chExt cx="2665986" cy="1175454"/>
          </a:xfrm>
        </p:grpSpPr>
        <p:grpSp>
          <p:nvGrpSpPr>
            <p:cNvPr id="42" name="Group 1">
              <a:extLst>
                <a:ext uri="{FF2B5EF4-FFF2-40B4-BE49-F238E27FC236}">
                  <a16:creationId xmlns:a16="http://schemas.microsoft.com/office/drawing/2014/main" id="{369ABB3C-5364-1041-8742-B6FAEAAFD69D}"/>
                </a:ext>
              </a:extLst>
            </p:cNvPr>
            <p:cNvGrpSpPr>
              <a:grpSpLocks/>
            </p:cNvGrpSpPr>
            <p:nvPr/>
          </p:nvGrpSpPr>
          <p:grpSpPr bwMode="auto">
            <a:xfrm rot="19587632">
              <a:off x="4127183" y="5270387"/>
              <a:ext cx="1041882" cy="279871"/>
              <a:chOff x="2843025" y="4581585"/>
              <a:chExt cx="1041555" cy="279914"/>
            </a:xfrm>
          </p:grpSpPr>
          <p:sp>
            <p:nvSpPr>
              <p:cNvPr id="45" name="Rectangle 98">
                <a:extLst>
                  <a:ext uri="{FF2B5EF4-FFF2-40B4-BE49-F238E27FC236}">
                    <a16:creationId xmlns:a16="http://schemas.microsoft.com/office/drawing/2014/main" id="{A8DAE2E2-5EB3-4DFB-FB2A-7B9B5ED1D4E2}"/>
                  </a:ext>
                </a:extLst>
              </p:cNvPr>
              <p:cNvSpPr>
                <a:spLocks noChangeArrowheads="1"/>
              </p:cNvSpPr>
              <p:nvPr/>
            </p:nvSpPr>
            <p:spPr bwMode="auto">
              <a:xfrm>
                <a:off x="2843025" y="4621041"/>
                <a:ext cx="730739" cy="238116"/>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6" name="Line 99">
                <a:extLst>
                  <a:ext uri="{FF2B5EF4-FFF2-40B4-BE49-F238E27FC236}">
                    <a16:creationId xmlns:a16="http://schemas.microsoft.com/office/drawing/2014/main" id="{98CE5EB0-7582-29F2-C8E7-56C247E7063B}"/>
                  </a:ext>
                </a:extLst>
              </p:cNvPr>
              <p:cNvSpPr>
                <a:spLocks noChangeShapeType="1"/>
              </p:cNvSpPr>
              <p:nvPr/>
            </p:nvSpPr>
            <p:spPr bwMode="auto">
              <a:xfrm>
                <a:off x="3462418" y="4739659"/>
                <a:ext cx="422162"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7" name="Rectangle 104">
                <a:extLst>
                  <a:ext uri="{FF2B5EF4-FFF2-40B4-BE49-F238E27FC236}">
                    <a16:creationId xmlns:a16="http://schemas.microsoft.com/office/drawing/2014/main" id="{1D60443C-B04E-8F79-55B5-78D4F85A6116}"/>
                  </a:ext>
                </a:extLst>
              </p:cNvPr>
              <p:cNvSpPr>
                <a:spLocks noChangeArrowheads="1"/>
              </p:cNvSpPr>
              <p:nvPr/>
            </p:nvSpPr>
            <p:spPr bwMode="auto">
              <a:xfrm>
                <a:off x="3067594" y="4610052"/>
                <a:ext cx="426923" cy="239704"/>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48" name="Text Box 105">
                <a:extLst>
                  <a:ext uri="{FF2B5EF4-FFF2-40B4-BE49-F238E27FC236}">
                    <a16:creationId xmlns:a16="http://schemas.microsoft.com/office/drawing/2014/main" id="{70E61CE1-5566-6345-342C-535728C6C2E6}"/>
                  </a:ext>
                </a:extLst>
              </p:cNvPr>
              <p:cNvSpPr txBox="1">
                <a:spLocks noChangeArrowheads="1"/>
              </p:cNvSpPr>
              <p:nvPr/>
            </p:nvSpPr>
            <p:spPr bwMode="auto">
              <a:xfrm rot="289934">
                <a:off x="3123773" y="4581585"/>
                <a:ext cx="312318" cy="27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b="1" kern="0" dirty="0">
                    <a:solidFill>
                      <a:srgbClr val="000000"/>
                    </a:solidFill>
                    <a:cs typeface="Arial"/>
                  </a:rPr>
                  <a:t>A</a:t>
                </a:r>
                <a:endPar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43" name="Text Box 106">
              <a:extLst>
                <a:ext uri="{FF2B5EF4-FFF2-40B4-BE49-F238E27FC236}">
                  <a16:creationId xmlns:a16="http://schemas.microsoft.com/office/drawing/2014/main" id="{E9C3FEF6-82C7-2255-A52C-383E4A5B2F24}"/>
                </a:ext>
              </a:extLst>
            </p:cNvPr>
            <p:cNvSpPr txBox="1">
              <a:spLocks noChangeArrowheads="1"/>
            </p:cNvSpPr>
            <p:nvPr/>
          </p:nvSpPr>
          <p:spPr bwMode="auto">
            <a:xfrm>
              <a:off x="3559930" y="6036800"/>
              <a:ext cx="2665986" cy="40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destination address </a:t>
              </a:r>
              <a:r>
                <a:rPr lang="en-US" altLang="en-US" sz="1600" kern="0" dirty="0">
                  <a:solidFill>
                    <a:srgbClr val="000000"/>
                  </a:solidFill>
                  <a:latin typeface="Calibri" panose="020F0502020204030204"/>
                  <a:cs typeface="Arial"/>
                </a:rPr>
                <a:t>included in the</a:t>
              </a: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arriving packet.</a:t>
              </a:r>
            </a:p>
          </p:txBody>
        </p:sp>
        <p:sp>
          <p:nvSpPr>
            <p:cNvPr id="44" name="Line 119">
              <a:extLst>
                <a:ext uri="{FF2B5EF4-FFF2-40B4-BE49-F238E27FC236}">
                  <a16:creationId xmlns:a16="http://schemas.microsoft.com/office/drawing/2014/main" id="{44107E1C-790E-2F22-42CE-44E515EFAD1D}"/>
                </a:ext>
              </a:extLst>
            </p:cNvPr>
            <p:cNvSpPr>
              <a:spLocks noChangeShapeType="1"/>
            </p:cNvSpPr>
            <p:nvPr/>
          </p:nvSpPr>
          <p:spPr bwMode="auto">
            <a:xfrm flipV="1">
              <a:off x="4633924" y="5622613"/>
              <a:ext cx="0" cy="5015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3" name="TextBox 2">
            <a:extLst>
              <a:ext uri="{FF2B5EF4-FFF2-40B4-BE49-F238E27FC236}">
                <a16:creationId xmlns:a16="http://schemas.microsoft.com/office/drawing/2014/main" id="{9F8355EE-6BCA-4649-03BC-B925A85AE290}"/>
              </a:ext>
            </a:extLst>
          </p:cNvPr>
          <p:cNvSpPr txBox="1"/>
          <p:nvPr/>
        </p:nvSpPr>
        <p:spPr>
          <a:xfrm>
            <a:off x="6157042" y="3526823"/>
            <a:ext cx="595709" cy="461665"/>
          </a:xfrm>
          <a:prstGeom prst="rect">
            <a:avLst/>
          </a:prstGeom>
          <a:noFill/>
        </p:spPr>
        <p:txBody>
          <a:bodyPr wrap="square" rtlCol="0">
            <a:spAutoFit/>
          </a:bodyPr>
          <a:lstStyle/>
          <a:p>
            <a:r>
              <a:rPr lang="en-US" sz="2400" b="1" dirty="0"/>
              <a:t>R1</a:t>
            </a:r>
          </a:p>
        </p:txBody>
      </p:sp>
      <p:sp>
        <p:nvSpPr>
          <p:cNvPr id="11" name="Oval 10">
            <a:extLst>
              <a:ext uri="{FF2B5EF4-FFF2-40B4-BE49-F238E27FC236}">
                <a16:creationId xmlns:a16="http://schemas.microsoft.com/office/drawing/2014/main" id="{2C25ECC5-FF1C-99EC-4D19-F309BF60A4AB}"/>
              </a:ext>
            </a:extLst>
          </p:cNvPr>
          <p:cNvSpPr/>
          <p:nvPr/>
        </p:nvSpPr>
        <p:spPr>
          <a:xfrm>
            <a:off x="5014997" y="1715559"/>
            <a:ext cx="1595658" cy="169957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24221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C200-D183-94C2-EACA-7CEFF633A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F8F20-658B-4246-7C85-552417324B0D}"/>
              </a:ext>
            </a:extLst>
          </p:cNvPr>
          <p:cNvSpPr>
            <a:spLocks noGrp="1"/>
          </p:cNvSpPr>
          <p:nvPr>
            <p:ph type="title"/>
          </p:nvPr>
        </p:nvSpPr>
        <p:spPr>
          <a:xfrm>
            <a:off x="766253" y="336191"/>
            <a:ext cx="10515600" cy="894622"/>
          </a:xfrm>
        </p:spPr>
        <p:txBody>
          <a:bodyPr/>
          <a:lstStyle/>
          <a:p>
            <a:r>
              <a:rPr lang="en-US" altLang="en-US" dirty="0">
                <a:ea typeface="ＭＳ Ｐゴシック" panose="020B0600070205080204" pitchFamily="34" charset="-128"/>
              </a:rPr>
              <a:t>Route Aggregation</a:t>
            </a:r>
            <a:endParaRPr lang="en-US" dirty="0"/>
          </a:p>
        </p:txBody>
      </p:sp>
      <p:sp>
        <p:nvSpPr>
          <p:cNvPr id="15" name="Content Placeholder 4">
            <a:extLst>
              <a:ext uri="{FF2B5EF4-FFF2-40B4-BE49-F238E27FC236}">
                <a16:creationId xmlns:a16="http://schemas.microsoft.com/office/drawing/2014/main" id="{6A2444E7-6E07-848B-0CA0-5772A466DFA3}"/>
              </a:ext>
            </a:extLst>
          </p:cNvPr>
          <p:cNvSpPr txBox="1">
            <a:spLocks/>
          </p:cNvSpPr>
          <p:nvPr/>
        </p:nvSpPr>
        <p:spPr>
          <a:xfrm>
            <a:off x="355651" y="1482288"/>
            <a:ext cx="5103486" cy="503952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0000A3"/>
              </a:buClr>
              <a:buSzTx/>
              <a:buNone/>
              <a:tabLst/>
              <a:defRPr/>
            </a:pPr>
            <a:r>
              <a:rPr lang="en-US" altLang="en-US" sz="2800" i="1"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Longest prefix matching</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800" dirty="0">
                <a:latin typeface="Calibri" panose="020F0502020204030204"/>
                <a:ea typeface="ＭＳ Ｐゴシック" panose="020B0600070205080204" pitchFamily="34" charset="-128"/>
                <a:cs typeface="ＭＳ Ｐゴシック" panose="020B0600070205080204" pitchFamily="34" charset="-128"/>
              </a:rPr>
              <a:t>For a given destination address, determine the output link based on the entry with </a:t>
            </a:r>
            <a:r>
              <a:rPr lang="en-US" altLang="en-US" sz="2800" i="1"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longest address prefix </a:t>
            </a:r>
            <a:r>
              <a:rPr lang="en-US" altLang="en-US" sz="2800" dirty="0">
                <a:latin typeface="Calibri" panose="020F0502020204030204"/>
                <a:ea typeface="ＭＳ Ｐゴシック" panose="020B0600070205080204" pitchFamily="34" charset="-128"/>
                <a:cs typeface="ＭＳ Ｐゴシック" panose="020B0600070205080204" pitchFamily="34" charset="-128"/>
              </a:rPr>
              <a:t>that matches the address</a:t>
            </a:r>
          </a:p>
          <a:p>
            <a:pPr marL="4000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E.g., the destination address 200.23.16.1 falls into ranges of both the first and second rows in the forwarding table; it is forwarded to output link 2 based on longest prefix matching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109">
            <a:extLst>
              <a:ext uri="{FF2B5EF4-FFF2-40B4-BE49-F238E27FC236}">
                <a16:creationId xmlns:a16="http://schemas.microsoft.com/office/drawing/2014/main" id="{C333A1F6-96C0-8F04-955B-444EE0744856}"/>
              </a:ext>
            </a:extLst>
          </p:cNvPr>
          <p:cNvSpPr>
            <a:spLocks noChangeArrowheads="1"/>
          </p:cNvSpPr>
          <p:nvPr/>
        </p:nvSpPr>
        <p:spPr bwMode="auto">
          <a:xfrm>
            <a:off x="5706684" y="1441085"/>
            <a:ext cx="6012415" cy="4425573"/>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 name="Text Box 111">
            <a:extLst>
              <a:ext uri="{FF2B5EF4-FFF2-40B4-BE49-F238E27FC236}">
                <a16:creationId xmlns:a16="http://schemas.microsoft.com/office/drawing/2014/main" id="{FCFB5CB6-4454-58DA-2CE9-9DAF87B50A28}"/>
              </a:ext>
            </a:extLst>
          </p:cNvPr>
          <p:cNvSpPr txBox="1">
            <a:spLocks noChangeArrowheads="1"/>
          </p:cNvSpPr>
          <p:nvPr/>
        </p:nvSpPr>
        <p:spPr bwMode="auto">
          <a:xfrm>
            <a:off x="6940081" y="2131279"/>
            <a:ext cx="3072561"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Destination</a:t>
            </a:r>
          </a:p>
        </p:txBody>
      </p:sp>
      <p:sp>
        <p:nvSpPr>
          <p:cNvPr id="24" name="Text Box 112">
            <a:extLst>
              <a:ext uri="{FF2B5EF4-FFF2-40B4-BE49-F238E27FC236}">
                <a16:creationId xmlns:a16="http://schemas.microsoft.com/office/drawing/2014/main" id="{A4F95AAA-2183-B1E9-C194-1F09B7731A0A}"/>
              </a:ext>
            </a:extLst>
          </p:cNvPr>
          <p:cNvSpPr txBox="1">
            <a:spLocks noChangeArrowheads="1"/>
          </p:cNvSpPr>
          <p:nvPr/>
        </p:nvSpPr>
        <p:spPr bwMode="auto">
          <a:xfrm>
            <a:off x="10649581" y="2007511"/>
            <a:ext cx="1238428"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output link</a:t>
            </a:r>
          </a:p>
        </p:txBody>
      </p:sp>
      <p:sp>
        <p:nvSpPr>
          <p:cNvPr id="25" name="Line 113">
            <a:extLst>
              <a:ext uri="{FF2B5EF4-FFF2-40B4-BE49-F238E27FC236}">
                <a16:creationId xmlns:a16="http://schemas.microsoft.com/office/drawing/2014/main" id="{1427286B-D55B-E7B8-D192-3B7DC2D3F3E7}"/>
              </a:ext>
            </a:extLst>
          </p:cNvPr>
          <p:cNvSpPr>
            <a:spLocks noChangeShapeType="1"/>
          </p:cNvSpPr>
          <p:nvPr/>
        </p:nvSpPr>
        <p:spPr bwMode="auto">
          <a:xfrm>
            <a:off x="10760873" y="1970535"/>
            <a:ext cx="20107" cy="38817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 name="Text Box 114">
            <a:extLst>
              <a:ext uri="{FF2B5EF4-FFF2-40B4-BE49-F238E27FC236}">
                <a16:creationId xmlns:a16="http://schemas.microsoft.com/office/drawing/2014/main" id="{8EF137A5-0F2E-9D8E-03AA-C051EE6A9C76}"/>
              </a:ext>
            </a:extLst>
          </p:cNvPr>
          <p:cNvSpPr txBox="1">
            <a:spLocks noChangeArrowheads="1"/>
          </p:cNvSpPr>
          <p:nvPr/>
        </p:nvSpPr>
        <p:spPr bwMode="auto">
          <a:xfrm>
            <a:off x="5758400" y="2827902"/>
            <a:ext cx="507055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a:t>
            </a:r>
            <a:r>
              <a:rPr kumimoji="0" lang="en-US" altLang="en-US" sz="1800" b="0" i="0" u="none" strike="noStrike" kern="1200" cap="none" spc="0" normalizeH="0" baseline="0" noProof="0" dirty="0">
                <a:ln>
                  <a:noFill/>
                </a:ln>
                <a:solidFill>
                  <a:srgbClr val="0000A8"/>
                </a:solidFill>
                <a:effectLst/>
                <a:uLnTx/>
                <a:uFillTx/>
                <a:latin typeface="Arial" panose="020B0604020202020204" pitchFamily="34" charset="0"/>
                <a:ea typeface="ＭＳ Ｐゴシック" panose="020B0600070205080204" pitchFamily="34" charset="-128"/>
                <a:cs typeface="+mn-cs"/>
              </a:rPr>
              <a:t>0</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 23</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7" name="Text Box 115">
            <a:extLst>
              <a:ext uri="{FF2B5EF4-FFF2-40B4-BE49-F238E27FC236}">
                <a16:creationId xmlns:a16="http://schemas.microsoft.com/office/drawing/2014/main" id="{57FF1799-DB25-9EE5-3B22-6DB90A4E8720}"/>
              </a:ext>
            </a:extLst>
          </p:cNvPr>
          <p:cNvSpPr txBox="1">
            <a:spLocks noChangeArrowheads="1"/>
          </p:cNvSpPr>
          <p:nvPr/>
        </p:nvSpPr>
        <p:spPr bwMode="auto">
          <a:xfrm>
            <a:off x="11042397" y="3036652"/>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cs typeface="Arial"/>
              </a:rPr>
              <a:t>2</a:t>
            </a:r>
          </a:p>
        </p:txBody>
      </p:sp>
      <p:sp>
        <p:nvSpPr>
          <p:cNvPr id="28" name="Line 116">
            <a:extLst>
              <a:ext uri="{FF2B5EF4-FFF2-40B4-BE49-F238E27FC236}">
                <a16:creationId xmlns:a16="http://schemas.microsoft.com/office/drawing/2014/main" id="{D9AA8C71-7B9A-2009-343F-C8BF5E2F0784}"/>
              </a:ext>
            </a:extLst>
          </p:cNvPr>
          <p:cNvSpPr>
            <a:spLocks noChangeShapeType="1"/>
          </p:cNvSpPr>
          <p:nvPr/>
        </p:nvSpPr>
        <p:spPr bwMode="auto">
          <a:xfrm>
            <a:off x="5706684" y="2703649"/>
            <a:ext cx="6012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9" name="Line 117">
            <a:extLst>
              <a:ext uri="{FF2B5EF4-FFF2-40B4-BE49-F238E27FC236}">
                <a16:creationId xmlns:a16="http://schemas.microsoft.com/office/drawing/2014/main" id="{ED3BCCD2-5D9F-5DDD-1FEB-A84E8F2B7F8B}"/>
              </a:ext>
            </a:extLst>
          </p:cNvPr>
          <p:cNvSpPr>
            <a:spLocks noChangeShapeType="1"/>
          </p:cNvSpPr>
          <p:nvPr/>
        </p:nvSpPr>
        <p:spPr bwMode="auto">
          <a:xfrm>
            <a:off x="5706684" y="1970535"/>
            <a:ext cx="60124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0" name="Text Box 108">
            <a:extLst>
              <a:ext uri="{FF2B5EF4-FFF2-40B4-BE49-F238E27FC236}">
                <a16:creationId xmlns:a16="http://schemas.microsoft.com/office/drawing/2014/main" id="{00A05210-9417-ADDB-D58C-C17AE6EEC54A}"/>
              </a:ext>
            </a:extLst>
          </p:cNvPr>
          <p:cNvSpPr txBox="1">
            <a:spLocks noChangeArrowheads="1"/>
          </p:cNvSpPr>
          <p:nvPr/>
        </p:nvSpPr>
        <p:spPr bwMode="auto">
          <a:xfrm>
            <a:off x="6096000" y="1457435"/>
            <a:ext cx="5527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local forwarding table</a:t>
            </a:r>
          </a:p>
        </p:txBody>
      </p:sp>
      <p:sp>
        <p:nvSpPr>
          <p:cNvPr id="22" name="Line 117">
            <a:extLst>
              <a:ext uri="{FF2B5EF4-FFF2-40B4-BE49-F238E27FC236}">
                <a16:creationId xmlns:a16="http://schemas.microsoft.com/office/drawing/2014/main" id="{F4626146-F4EF-47F5-17C8-C19D2613B758}"/>
              </a:ext>
            </a:extLst>
          </p:cNvPr>
          <p:cNvSpPr>
            <a:spLocks noChangeShapeType="1"/>
          </p:cNvSpPr>
          <p:nvPr/>
        </p:nvSpPr>
        <p:spPr bwMode="auto">
          <a:xfrm>
            <a:off x="5706684" y="3513585"/>
            <a:ext cx="60124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2" name="Line 117">
            <a:extLst>
              <a:ext uri="{FF2B5EF4-FFF2-40B4-BE49-F238E27FC236}">
                <a16:creationId xmlns:a16="http://schemas.microsoft.com/office/drawing/2014/main" id="{D824D491-9D64-CD57-A455-E1A18A974A1B}"/>
              </a:ext>
            </a:extLst>
          </p:cNvPr>
          <p:cNvSpPr>
            <a:spLocks noChangeShapeType="1"/>
          </p:cNvSpPr>
          <p:nvPr/>
        </p:nvSpPr>
        <p:spPr bwMode="auto">
          <a:xfrm>
            <a:off x="5706532" y="4343445"/>
            <a:ext cx="60124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3" name="Line 117">
            <a:extLst>
              <a:ext uri="{FF2B5EF4-FFF2-40B4-BE49-F238E27FC236}">
                <a16:creationId xmlns:a16="http://schemas.microsoft.com/office/drawing/2014/main" id="{C923509C-BBDA-0C4C-5B02-0A11C5CF175A}"/>
              </a:ext>
            </a:extLst>
          </p:cNvPr>
          <p:cNvSpPr>
            <a:spLocks noChangeShapeType="1"/>
          </p:cNvSpPr>
          <p:nvPr/>
        </p:nvSpPr>
        <p:spPr bwMode="auto">
          <a:xfrm>
            <a:off x="5652837" y="5199510"/>
            <a:ext cx="60124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34" name="Text Box 114">
            <a:extLst>
              <a:ext uri="{FF2B5EF4-FFF2-40B4-BE49-F238E27FC236}">
                <a16:creationId xmlns:a16="http://schemas.microsoft.com/office/drawing/2014/main" id="{5FAFCC43-9F24-EBDB-F1D4-5DC39E863BB6}"/>
              </a:ext>
            </a:extLst>
          </p:cNvPr>
          <p:cNvSpPr txBox="1">
            <a:spLocks noChangeArrowheads="1"/>
          </p:cNvSpPr>
          <p:nvPr/>
        </p:nvSpPr>
        <p:spPr bwMode="auto">
          <a:xfrm>
            <a:off x="7502542" y="3177602"/>
            <a:ext cx="1851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200.23.16.</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23</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37" name="Group 36">
            <a:extLst>
              <a:ext uri="{FF2B5EF4-FFF2-40B4-BE49-F238E27FC236}">
                <a16:creationId xmlns:a16="http://schemas.microsoft.com/office/drawing/2014/main" id="{99EB569C-3C9D-F295-613D-64605EB29E8B}"/>
              </a:ext>
            </a:extLst>
          </p:cNvPr>
          <p:cNvGrpSpPr/>
          <p:nvPr/>
        </p:nvGrpSpPr>
        <p:grpSpPr>
          <a:xfrm>
            <a:off x="5758400" y="3601413"/>
            <a:ext cx="5070555" cy="719032"/>
            <a:chOff x="5785766" y="2718692"/>
            <a:chExt cx="5070555" cy="719032"/>
          </a:xfrm>
        </p:grpSpPr>
        <p:sp>
          <p:nvSpPr>
            <p:cNvPr id="35" name="Text Box 114">
              <a:extLst>
                <a:ext uri="{FF2B5EF4-FFF2-40B4-BE49-F238E27FC236}">
                  <a16:creationId xmlns:a16="http://schemas.microsoft.com/office/drawing/2014/main" id="{67B49B4A-72D6-6136-E926-5B04F6F5F1EF}"/>
                </a:ext>
              </a:extLst>
            </p:cNvPr>
            <p:cNvSpPr txBox="1">
              <a:spLocks noChangeArrowheads="1"/>
            </p:cNvSpPr>
            <p:nvPr/>
          </p:nvSpPr>
          <p:spPr bwMode="auto">
            <a:xfrm>
              <a:off x="5785766" y="2718692"/>
              <a:ext cx="507055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0000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00000000 / 20</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 name="Text Box 114">
              <a:extLst>
                <a:ext uri="{FF2B5EF4-FFF2-40B4-BE49-F238E27FC236}">
                  <a16:creationId xmlns:a16="http://schemas.microsoft.com/office/drawing/2014/main" id="{80847C11-F224-22F0-9B8E-2E2B9A2E0AB1}"/>
                </a:ext>
              </a:extLst>
            </p:cNvPr>
            <p:cNvSpPr txBox="1">
              <a:spLocks noChangeArrowheads="1"/>
            </p:cNvSpPr>
            <p:nvPr/>
          </p:nvSpPr>
          <p:spPr bwMode="auto">
            <a:xfrm>
              <a:off x="7529908" y="3068392"/>
              <a:ext cx="1851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200.23.16.</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20</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38" name="Group 37">
            <a:extLst>
              <a:ext uri="{FF2B5EF4-FFF2-40B4-BE49-F238E27FC236}">
                <a16:creationId xmlns:a16="http://schemas.microsoft.com/office/drawing/2014/main" id="{5396FEAF-19A6-D7DE-F7F8-26C3331E9C68}"/>
              </a:ext>
            </a:extLst>
          </p:cNvPr>
          <p:cNvGrpSpPr/>
          <p:nvPr/>
        </p:nvGrpSpPr>
        <p:grpSpPr>
          <a:xfrm>
            <a:off x="5722840" y="4440608"/>
            <a:ext cx="5070555" cy="719032"/>
            <a:chOff x="5785766" y="2718692"/>
            <a:chExt cx="5070555" cy="719032"/>
          </a:xfrm>
        </p:grpSpPr>
        <p:sp>
          <p:nvSpPr>
            <p:cNvPr id="39" name="Text Box 114">
              <a:extLst>
                <a:ext uri="{FF2B5EF4-FFF2-40B4-BE49-F238E27FC236}">
                  <a16:creationId xmlns:a16="http://schemas.microsoft.com/office/drawing/2014/main" id="{184C431E-2FEE-BF9F-A224-0485ECE39FE1}"/>
                </a:ext>
              </a:extLst>
            </p:cNvPr>
            <p:cNvSpPr txBox="1">
              <a:spLocks noChangeArrowheads="1"/>
            </p:cNvSpPr>
            <p:nvPr/>
          </p:nvSpPr>
          <p:spPr bwMode="auto">
            <a:xfrm>
              <a:off x="5785766" y="2718692"/>
              <a:ext cx="507055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11001000  00010111  00011</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 23</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9" name="Text Box 114">
              <a:extLst>
                <a:ext uri="{FF2B5EF4-FFF2-40B4-BE49-F238E27FC236}">
                  <a16:creationId xmlns:a16="http://schemas.microsoft.com/office/drawing/2014/main" id="{93823587-D4ED-976F-8D9B-FC1CAFD1024C}"/>
                </a:ext>
              </a:extLst>
            </p:cNvPr>
            <p:cNvSpPr txBox="1">
              <a:spLocks noChangeArrowheads="1"/>
            </p:cNvSpPr>
            <p:nvPr/>
          </p:nvSpPr>
          <p:spPr bwMode="auto">
            <a:xfrm>
              <a:off x="7529908" y="3068392"/>
              <a:ext cx="1851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200.23.24.</a:t>
              </a:r>
              <a:r>
                <a:rPr kumimoji="0" lang="en-US" altLang="en-US"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0</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23</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sp>
        <p:nvSpPr>
          <p:cNvPr id="50" name="Text Box 115">
            <a:extLst>
              <a:ext uri="{FF2B5EF4-FFF2-40B4-BE49-F238E27FC236}">
                <a16:creationId xmlns:a16="http://schemas.microsoft.com/office/drawing/2014/main" id="{13E1719B-670F-E357-9550-859742F9233B}"/>
              </a:ext>
            </a:extLst>
          </p:cNvPr>
          <p:cNvSpPr txBox="1">
            <a:spLocks noChangeArrowheads="1"/>
          </p:cNvSpPr>
          <p:nvPr/>
        </p:nvSpPr>
        <p:spPr bwMode="auto">
          <a:xfrm>
            <a:off x="11064646" y="3751057"/>
            <a:ext cx="327333"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kern="0" dirty="0">
                <a:solidFill>
                  <a:srgbClr val="000000"/>
                </a:solidFill>
                <a:cs typeface="Arial"/>
              </a:rPr>
              <a:t>3</a:t>
            </a:r>
            <a:endParaRPr kumimoji="0" lang="en-US" altLang="en-US" sz="2000" b="0" i="0" u="none" strike="noStrike" kern="0" cap="none" spc="0" normalizeH="0" baseline="0" noProof="0" dirty="0">
              <a:ln>
                <a:noFill/>
              </a:ln>
              <a:solidFill>
                <a:srgbClr val="000000"/>
              </a:solidFill>
              <a:effectLst/>
              <a:uLnTx/>
              <a:uFillTx/>
              <a:cs typeface="Arial"/>
            </a:endParaRPr>
          </a:p>
        </p:txBody>
      </p:sp>
      <p:sp>
        <p:nvSpPr>
          <p:cNvPr id="51" name="Text Box 115">
            <a:extLst>
              <a:ext uri="{FF2B5EF4-FFF2-40B4-BE49-F238E27FC236}">
                <a16:creationId xmlns:a16="http://schemas.microsoft.com/office/drawing/2014/main" id="{1ABA72BE-997C-6862-2B54-6BA76BD0F5CD}"/>
              </a:ext>
            </a:extLst>
          </p:cNvPr>
          <p:cNvSpPr txBox="1">
            <a:spLocks noChangeArrowheads="1"/>
          </p:cNvSpPr>
          <p:nvPr/>
        </p:nvSpPr>
        <p:spPr bwMode="auto">
          <a:xfrm>
            <a:off x="11070734" y="4512662"/>
            <a:ext cx="327333"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kern="0" dirty="0">
                <a:solidFill>
                  <a:srgbClr val="000000"/>
                </a:solidFill>
                <a:cs typeface="Arial"/>
              </a:rPr>
              <a:t>2</a:t>
            </a:r>
            <a:endParaRPr kumimoji="0" lang="en-US" altLang="en-US" sz="2000" b="0" i="0" u="none" strike="noStrike" kern="0" cap="none" spc="0" normalizeH="0" baseline="0" noProof="0" dirty="0">
              <a:ln>
                <a:noFill/>
              </a:ln>
              <a:solidFill>
                <a:srgbClr val="000000"/>
              </a:solidFill>
              <a:effectLst/>
              <a:uLnTx/>
              <a:uFillTx/>
              <a:cs typeface="Arial"/>
            </a:endParaRPr>
          </a:p>
        </p:txBody>
      </p:sp>
      <p:sp>
        <p:nvSpPr>
          <p:cNvPr id="52" name="Text Box 115">
            <a:extLst>
              <a:ext uri="{FF2B5EF4-FFF2-40B4-BE49-F238E27FC236}">
                <a16:creationId xmlns:a16="http://schemas.microsoft.com/office/drawing/2014/main" id="{F74315A0-9427-13B4-5791-606ABB2D696C}"/>
              </a:ext>
            </a:extLst>
          </p:cNvPr>
          <p:cNvSpPr txBox="1">
            <a:spLocks noChangeArrowheads="1"/>
          </p:cNvSpPr>
          <p:nvPr/>
        </p:nvSpPr>
        <p:spPr bwMode="auto">
          <a:xfrm>
            <a:off x="11037379" y="5344653"/>
            <a:ext cx="327333"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kern="0" dirty="0">
                <a:solidFill>
                  <a:srgbClr val="000000"/>
                </a:solidFill>
                <a:cs typeface="Arial"/>
              </a:rPr>
              <a:t>1</a:t>
            </a:r>
            <a:endParaRPr kumimoji="0" lang="en-US" altLang="en-US" sz="2000" b="0" i="0" u="none" strike="noStrike" kern="0" cap="none" spc="0" normalizeH="0" baseline="0" noProof="0" dirty="0">
              <a:ln>
                <a:noFill/>
              </a:ln>
              <a:solidFill>
                <a:srgbClr val="000000"/>
              </a:solidFill>
              <a:effectLst/>
              <a:uLnTx/>
              <a:uFillTx/>
              <a:cs typeface="Arial"/>
            </a:endParaRPr>
          </a:p>
        </p:txBody>
      </p:sp>
      <p:sp>
        <p:nvSpPr>
          <p:cNvPr id="53" name="Text Box 111">
            <a:extLst>
              <a:ext uri="{FF2B5EF4-FFF2-40B4-BE49-F238E27FC236}">
                <a16:creationId xmlns:a16="http://schemas.microsoft.com/office/drawing/2014/main" id="{50C9B330-A105-F943-D559-4A96547ADDA7}"/>
              </a:ext>
            </a:extLst>
          </p:cNvPr>
          <p:cNvSpPr txBox="1">
            <a:spLocks noChangeArrowheads="1"/>
          </p:cNvSpPr>
          <p:nvPr/>
        </p:nvSpPr>
        <p:spPr bwMode="auto">
          <a:xfrm>
            <a:off x="6705576" y="5339292"/>
            <a:ext cx="3072561"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Otherwise</a:t>
            </a:r>
          </a:p>
        </p:txBody>
      </p:sp>
    </p:spTree>
    <p:extLst>
      <p:ext uri="{BB962C8B-B14F-4D97-AF65-F5344CB8AC3E}">
        <p14:creationId xmlns:p14="http://schemas.microsoft.com/office/powerpoint/2010/main" val="9169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7882-E1CF-0BAB-7D3E-3088104F0DB4}"/>
            </a:ext>
          </a:extLst>
        </p:cNvPr>
        <p:cNvGrpSpPr/>
        <p:nvPr/>
      </p:nvGrpSpPr>
      <p:grpSpPr>
        <a:xfrm>
          <a:off x="0" y="0"/>
          <a:ext cx="0" cy="0"/>
          <a:chOff x="0" y="0"/>
          <a:chExt cx="0" cy="0"/>
        </a:xfrm>
      </p:grpSpPr>
      <p:sp>
        <p:nvSpPr>
          <p:cNvPr id="81" name="Rectangle 3">
            <a:extLst>
              <a:ext uri="{FF2B5EF4-FFF2-40B4-BE49-F238E27FC236}">
                <a16:creationId xmlns:a16="http://schemas.microsoft.com/office/drawing/2014/main" id="{52C56B6C-5C53-C303-C620-335961AD31AF}"/>
              </a:ext>
            </a:extLst>
          </p:cNvPr>
          <p:cNvSpPr txBox="1">
            <a:spLocks noChangeArrowheads="1"/>
          </p:cNvSpPr>
          <p:nvPr/>
        </p:nvSpPr>
        <p:spPr>
          <a:xfrm>
            <a:off x="910964" y="1504585"/>
            <a:ext cx="11096157" cy="267767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That’s actually </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two</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questions:</a:t>
            </a:r>
          </a:p>
          <a:p>
            <a:pPr marL="644525" marR="0" lvl="0" indent="-34607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Q: How does a </a:t>
            </a: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IP address within its network (host part of address)?</a:t>
            </a:r>
          </a:p>
          <a:p>
            <a:pPr marL="644525" marR="0" lvl="0" indent="-34607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Q: How does a </a:t>
            </a: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network</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IP address for itself (network part of address)</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4" name="Title 3">
            <a:extLst>
              <a:ext uri="{FF2B5EF4-FFF2-40B4-BE49-F238E27FC236}">
                <a16:creationId xmlns:a16="http://schemas.microsoft.com/office/drawing/2014/main" id="{EA1288A7-9435-4366-D404-5B0C7C197880}"/>
              </a:ext>
            </a:extLst>
          </p:cNvPr>
          <p:cNvSpPr>
            <a:spLocks noGrp="1"/>
          </p:cNvSpPr>
          <p:nvPr>
            <p:ph type="title"/>
          </p:nvPr>
        </p:nvSpPr>
        <p:spPr/>
        <p:txBody>
          <a:bodyPr/>
          <a:lstStyle/>
          <a:p>
            <a:r>
              <a:rPr lang="en-US" altLang="en-US" dirty="0">
                <a:ea typeface="ＭＳ Ｐゴシック" panose="020B0600070205080204" pitchFamily="34" charset="-128"/>
              </a:rPr>
              <a:t>IP addresses: how to get one?</a:t>
            </a:r>
            <a:endParaRPr lang="en-US" dirty="0"/>
          </a:p>
        </p:txBody>
      </p:sp>
    </p:spTree>
    <p:extLst>
      <p:ext uri="{BB962C8B-B14F-4D97-AF65-F5344CB8AC3E}">
        <p14:creationId xmlns:p14="http://schemas.microsoft.com/office/powerpoint/2010/main" val="16442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F2276A-B0F4-0E1C-FFA0-CEC9EFD513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949754-1914-23F8-2C27-E6373DBF5A7B}"/>
              </a:ext>
            </a:extLst>
          </p:cNvPr>
          <p:cNvSpPr>
            <a:spLocks noGrp="1"/>
          </p:cNvSpPr>
          <p:nvPr>
            <p:ph type="title"/>
          </p:nvPr>
        </p:nvSpPr>
        <p:spPr>
          <a:xfrm>
            <a:off x="838200" y="311144"/>
            <a:ext cx="10515600" cy="894622"/>
          </a:xfrm>
          <a:solidFill>
            <a:srgbClr val="FFB3D3"/>
          </a:solidFill>
        </p:spPr>
        <p:txBody>
          <a:bodyPr/>
          <a:lstStyle/>
          <a:p>
            <a:r>
              <a:rPr lang="en-US" altLang="en-US" dirty="0">
                <a:ea typeface="ＭＳ Ｐゴシック" panose="020B0600070205080204" pitchFamily="34" charset="-128"/>
              </a:rPr>
              <a:t>IP addresses: how to get one?</a:t>
            </a:r>
            <a:endParaRPr lang="en-US" dirty="0"/>
          </a:p>
        </p:txBody>
      </p:sp>
      <p:sp>
        <p:nvSpPr>
          <p:cNvPr id="187" name="Rectangle 3">
            <a:extLst>
              <a:ext uri="{FF2B5EF4-FFF2-40B4-BE49-F238E27FC236}">
                <a16:creationId xmlns:a16="http://schemas.microsoft.com/office/drawing/2014/main" id="{E729E9E5-9D4A-D3AE-0521-47BDFFFA08C7}"/>
              </a:ext>
            </a:extLst>
          </p:cNvPr>
          <p:cNvSpPr txBox="1">
            <a:spLocks noChangeArrowheads="1"/>
          </p:cNvSpPr>
          <p:nvPr/>
        </p:nvSpPr>
        <p:spPr>
          <a:xfrm>
            <a:off x="837133" y="1343025"/>
            <a:ext cx="11354867" cy="1809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how does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network</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subnet part of IP address?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A:</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gets allocated portion of its provider ISP’</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 address space</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188" name="Text Box 4">
            <a:extLst>
              <a:ext uri="{FF2B5EF4-FFF2-40B4-BE49-F238E27FC236}">
                <a16:creationId xmlns:a16="http://schemas.microsoft.com/office/drawing/2014/main" id="{B07F8A8C-ACEB-EE09-137B-A5308DF3BEEF}"/>
              </a:ext>
            </a:extLst>
          </p:cNvPr>
          <p:cNvSpPr txBox="1">
            <a:spLocks noChangeArrowheads="1"/>
          </p:cNvSpPr>
          <p:nvPr/>
        </p:nvSpPr>
        <p:spPr bwMode="auto">
          <a:xfrm>
            <a:off x="1371628" y="2739402"/>
            <a:ext cx="10215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ISP's block          </a:t>
            </a:r>
            <a:r>
              <a:rPr kumimoji="0" lang="en-US" altLang="en-US" sz="2000" b="0" i="0" u="sng"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a:t>
            </a:r>
            <a:r>
              <a:rPr kumimoji="0" lang="en-US" altLang="en-US" sz="2000" b="0" i="0"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0000 </a:t>
            </a:r>
            <a:r>
              <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 00000000    200.23.16.0/20</a:t>
            </a:r>
            <a:r>
              <a:rPr kumimoji="0" lang="en-US" altLang="en-US" sz="2000"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
        <p:nvSpPr>
          <p:cNvPr id="6" name="Text Box 4">
            <a:extLst>
              <a:ext uri="{FF2B5EF4-FFF2-40B4-BE49-F238E27FC236}">
                <a16:creationId xmlns:a16="http://schemas.microsoft.com/office/drawing/2014/main" id="{0C6E6F91-8F07-746B-54C8-63AFFA093095}"/>
              </a:ext>
            </a:extLst>
          </p:cNvPr>
          <p:cNvSpPr txBox="1">
            <a:spLocks noChangeArrowheads="1"/>
          </p:cNvSpPr>
          <p:nvPr/>
        </p:nvSpPr>
        <p:spPr bwMode="auto">
          <a:xfrm>
            <a:off x="1371600" y="3687667"/>
            <a:ext cx="102157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ISP can then allocate out its address space in 8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0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11001000  00010111  0001000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200.23.16.0/23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1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11001000  00010111  0001001</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200.23.18.0/23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2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11001000  00010111  0001010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200.23.20.0/23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7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11001000  00010111  0001111</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200.23.30.0/23</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Tree>
    <p:extLst>
      <p:ext uri="{BB962C8B-B14F-4D97-AF65-F5344CB8AC3E}">
        <p14:creationId xmlns:p14="http://schemas.microsoft.com/office/powerpoint/2010/main" val="27570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dissolv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dissolv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dissolve">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p:bldP spid="188" grpId="0"/>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sz="4400" dirty="0">
                <a:ea typeface="ＭＳ Ｐゴシック" panose="020B0600070205080204" pitchFamily="34" charset="-128"/>
              </a:rPr>
              <a:t>Hierarchical addressing</a:t>
            </a:r>
            <a:endParaRPr lang="en-US" dirty="0"/>
          </a:p>
        </p:txBody>
      </p:sp>
      <p:sp>
        <p:nvSpPr>
          <p:cNvPr id="187" name="Rectangle 3">
            <a:extLst>
              <a:ext uri="{FF2B5EF4-FFF2-40B4-BE49-F238E27FC236}">
                <a16:creationId xmlns:a16="http://schemas.microsoft.com/office/drawing/2014/main" id="{2073622D-6F9C-D746-A469-197BF98377DD}"/>
              </a:ext>
            </a:extLst>
          </p:cNvPr>
          <p:cNvSpPr txBox="1">
            <a:spLocks noChangeArrowheads="1"/>
          </p:cNvSpPr>
          <p:nvPr/>
        </p:nvSpPr>
        <p:spPr>
          <a:xfrm>
            <a:off x="837133" y="1343025"/>
            <a:ext cx="11354867" cy="1809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how does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network</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subnet part of IP address?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A:</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gets allocated portion of its provider ISP’</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 address space</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188" name="Text Box 4">
            <a:extLst>
              <a:ext uri="{FF2B5EF4-FFF2-40B4-BE49-F238E27FC236}">
                <a16:creationId xmlns:a16="http://schemas.microsoft.com/office/drawing/2014/main" id="{BF69A025-ADD0-274A-BCF8-C6B01CCE25BF}"/>
              </a:ext>
            </a:extLst>
          </p:cNvPr>
          <p:cNvSpPr txBox="1">
            <a:spLocks noChangeArrowheads="1"/>
          </p:cNvSpPr>
          <p:nvPr/>
        </p:nvSpPr>
        <p:spPr bwMode="auto">
          <a:xfrm>
            <a:off x="1371628" y="2739402"/>
            <a:ext cx="10215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ISP's block          </a:t>
            </a:r>
            <a:r>
              <a:rPr kumimoji="0" lang="en-US" altLang="en-US" sz="2000" b="0" i="0" u="sng"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a:t>
            </a:r>
            <a:r>
              <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0000  00000000    200.23.16.0/20</a:t>
            </a:r>
            <a:r>
              <a:rPr kumimoji="0" lang="en-US" altLang="en-US" sz="2000"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
        <p:nvSpPr>
          <p:cNvPr id="6" name="Text Box 4">
            <a:extLst>
              <a:ext uri="{FF2B5EF4-FFF2-40B4-BE49-F238E27FC236}">
                <a16:creationId xmlns:a16="http://schemas.microsoft.com/office/drawing/2014/main" id="{36F5AF04-FCF6-9549-BBEA-D1CFFCEE090E}"/>
              </a:ext>
            </a:extLst>
          </p:cNvPr>
          <p:cNvSpPr txBox="1">
            <a:spLocks noChangeArrowheads="1"/>
          </p:cNvSpPr>
          <p:nvPr/>
        </p:nvSpPr>
        <p:spPr bwMode="auto">
          <a:xfrm>
            <a:off x="1371600" y="3687667"/>
            <a:ext cx="102157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ISP can then allocate out its address space in 8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0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11001000  00010111  0001000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200.23.16.0/23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1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11001000  00010111  0001001</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200.23.18.0/23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2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11001000  00010111  0001010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200.23.20.0/23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7    </a:t>
            </a:r>
            <a:r>
              <a:rPr kumimoji="0" lang="en-US" altLang="en-US" sz="20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11001000  00010111  0001111</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    200.23.30.0/23</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Tree>
    <p:extLst>
      <p:ext uri="{BB962C8B-B14F-4D97-AF65-F5344CB8AC3E}">
        <p14:creationId xmlns:p14="http://schemas.microsoft.com/office/powerpoint/2010/main" val="25353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703288" y="281163"/>
            <a:ext cx="10515600" cy="1067951"/>
          </a:xfrm>
        </p:spPr>
        <p:txBody>
          <a:bodyPr>
            <a:normAutofit/>
          </a:bodyPr>
          <a:lstStyle/>
          <a:p>
            <a:r>
              <a:rPr lang="en-US" altLang="en-US" sz="4800" dirty="0">
                <a:ea typeface="ＭＳ Ｐゴシック" panose="020B0600070205080204" pitchFamily="34" charset="-128"/>
              </a:rPr>
              <a:t>Route aggregation example</a:t>
            </a:r>
            <a:endParaRPr lang="en-US" sz="4800" dirty="0"/>
          </a:p>
        </p:txBody>
      </p:sp>
      <p:sp>
        <p:nvSpPr>
          <p:cNvPr id="47" name="Freeform 3">
            <a:extLst>
              <a:ext uri="{FF2B5EF4-FFF2-40B4-BE49-F238E27FC236}">
                <a16:creationId xmlns:a16="http://schemas.microsoft.com/office/drawing/2014/main" id="{ECD79FEE-92ED-364B-BADE-7317008B7D35}"/>
              </a:ext>
            </a:extLst>
          </p:cNvPr>
          <p:cNvSpPr>
            <a:spLocks/>
          </p:cNvSpPr>
          <p:nvPr/>
        </p:nvSpPr>
        <p:spPr bwMode="auto">
          <a:xfrm>
            <a:off x="6254542" y="421109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Line 4">
            <a:extLst>
              <a:ext uri="{FF2B5EF4-FFF2-40B4-BE49-F238E27FC236}">
                <a16:creationId xmlns:a16="http://schemas.microsoft.com/office/drawing/2014/main" id="{5660B4B5-3D1B-9942-A9F7-D7028E81C2F7}"/>
              </a:ext>
            </a:extLst>
          </p:cNvPr>
          <p:cNvSpPr>
            <a:spLocks noChangeShapeType="1"/>
          </p:cNvSpPr>
          <p:nvPr/>
        </p:nvSpPr>
        <p:spPr bwMode="auto">
          <a:xfrm flipV="1">
            <a:off x="3911392" y="4487316"/>
            <a:ext cx="89535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 name="Line 5">
            <a:extLst>
              <a:ext uri="{FF2B5EF4-FFF2-40B4-BE49-F238E27FC236}">
                <a16:creationId xmlns:a16="http://schemas.microsoft.com/office/drawing/2014/main" id="{87966B04-F6C0-A846-94E6-84FA0E62CFAA}"/>
              </a:ext>
            </a:extLst>
          </p:cNvPr>
          <p:cNvSpPr>
            <a:spLocks noChangeShapeType="1"/>
          </p:cNvSpPr>
          <p:nvPr/>
        </p:nvSpPr>
        <p:spPr bwMode="auto">
          <a:xfrm>
            <a:off x="3939967" y="3858666"/>
            <a:ext cx="75247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Line 6">
            <a:extLst>
              <a:ext uri="{FF2B5EF4-FFF2-40B4-BE49-F238E27FC236}">
                <a16:creationId xmlns:a16="http://schemas.microsoft.com/office/drawing/2014/main" id="{8855D4C4-647C-B14D-9922-08C03455DC78}"/>
              </a:ext>
            </a:extLst>
          </p:cNvPr>
          <p:cNvSpPr>
            <a:spLocks noChangeShapeType="1"/>
          </p:cNvSpPr>
          <p:nvPr/>
        </p:nvSpPr>
        <p:spPr bwMode="auto">
          <a:xfrm>
            <a:off x="4006642" y="3077616"/>
            <a:ext cx="847725"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Freeform 7">
            <a:extLst>
              <a:ext uri="{FF2B5EF4-FFF2-40B4-BE49-F238E27FC236}">
                <a16:creationId xmlns:a16="http://schemas.microsoft.com/office/drawing/2014/main" id="{71312ED7-148A-0445-9371-61B4C77BD501}"/>
              </a:ext>
            </a:extLst>
          </p:cNvPr>
          <p:cNvSpPr>
            <a:spLocks/>
          </p:cNvSpPr>
          <p:nvPr/>
        </p:nvSpPr>
        <p:spPr bwMode="auto">
          <a:xfrm>
            <a:off x="4652755" y="365705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Text Box 8">
            <a:extLst>
              <a:ext uri="{FF2B5EF4-FFF2-40B4-BE49-F238E27FC236}">
                <a16:creationId xmlns:a16="http://schemas.microsoft.com/office/drawing/2014/main" id="{13F7F820-B18A-E847-AD7E-846731E21C81}"/>
              </a:ext>
            </a:extLst>
          </p:cNvPr>
          <p:cNvSpPr txBox="1">
            <a:spLocks noChangeArrowheads="1"/>
          </p:cNvSpPr>
          <p:nvPr/>
        </p:nvSpPr>
        <p:spPr bwMode="auto">
          <a:xfrm>
            <a:off x="6486317" y="3384004"/>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200.23.16.0/20</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53" name="Group 9">
            <a:extLst>
              <a:ext uri="{FF2B5EF4-FFF2-40B4-BE49-F238E27FC236}">
                <a16:creationId xmlns:a16="http://schemas.microsoft.com/office/drawing/2014/main" id="{23482FB4-0876-3946-8B6B-B6AAECACCC51}"/>
              </a:ext>
            </a:extLst>
          </p:cNvPr>
          <p:cNvGrpSpPr>
            <a:grpSpLocks/>
          </p:cNvGrpSpPr>
          <p:nvPr/>
        </p:nvGrpSpPr>
        <p:grpSpPr bwMode="auto">
          <a:xfrm>
            <a:off x="1838117" y="2850604"/>
            <a:ext cx="2338388" cy="404812"/>
            <a:chOff x="1004" y="1639"/>
            <a:chExt cx="1473" cy="255"/>
          </a:xfrm>
        </p:grpSpPr>
        <p:sp>
          <p:nvSpPr>
            <p:cNvPr id="54" name="Freeform 10">
              <a:extLst>
                <a:ext uri="{FF2B5EF4-FFF2-40B4-BE49-F238E27FC236}">
                  <a16:creationId xmlns:a16="http://schemas.microsoft.com/office/drawing/2014/main" id="{EFB98728-6781-274A-B657-95A102B214DD}"/>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Text Box 11">
              <a:extLst>
                <a:ext uri="{FF2B5EF4-FFF2-40B4-BE49-F238E27FC236}">
                  <a16:creationId xmlns:a16="http://schemas.microsoft.com/office/drawing/2014/main" id="{479C3E9A-D072-0A44-BFA8-7F41473A99D8}"/>
                </a:ext>
              </a:extLst>
            </p:cNvPr>
            <p:cNvSpPr txBox="1">
              <a:spLocks noChangeArrowheads="1"/>
            </p:cNvSpPr>
            <p:nvPr/>
          </p:nvSpPr>
          <p:spPr bwMode="auto">
            <a:xfrm>
              <a:off x="1226" y="1664"/>
              <a:ext cx="970" cy="2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 name="Group 12">
            <a:extLst>
              <a:ext uri="{FF2B5EF4-FFF2-40B4-BE49-F238E27FC236}">
                <a16:creationId xmlns:a16="http://schemas.microsoft.com/office/drawing/2014/main" id="{B383951C-712F-5C42-96DB-910B055F2215}"/>
              </a:ext>
            </a:extLst>
          </p:cNvPr>
          <p:cNvGrpSpPr>
            <a:grpSpLocks/>
          </p:cNvGrpSpPr>
          <p:nvPr/>
        </p:nvGrpSpPr>
        <p:grpSpPr bwMode="auto">
          <a:xfrm>
            <a:off x="1866692" y="3441154"/>
            <a:ext cx="2338388" cy="404812"/>
            <a:chOff x="1004" y="1639"/>
            <a:chExt cx="1473" cy="255"/>
          </a:xfrm>
        </p:grpSpPr>
        <p:sp>
          <p:nvSpPr>
            <p:cNvPr id="57" name="Freeform 13">
              <a:extLst>
                <a:ext uri="{FF2B5EF4-FFF2-40B4-BE49-F238E27FC236}">
                  <a16:creationId xmlns:a16="http://schemas.microsoft.com/office/drawing/2014/main" id="{202E091A-FFE8-DE46-97F4-970D276247EB}"/>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 name="Text Box 14">
              <a:extLst>
                <a:ext uri="{FF2B5EF4-FFF2-40B4-BE49-F238E27FC236}">
                  <a16:creationId xmlns:a16="http://schemas.microsoft.com/office/drawing/2014/main" id="{4F745438-67CC-D24F-9CC6-123745B86940}"/>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200.23.18.0/23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9" name="Group 15">
            <a:extLst>
              <a:ext uri="{FF2B5EF4-FFF2-40B4-BE49-F238E27FC236}">
                <a16:creationId xmlns:a16="http://schemas.microsoft.com/office/drawing/2014/main" id="{5057D694-4770-1E47-9F1B-BD44CF4E06D9}"/>
              </a:ext>
            </a:extLst>
          </p:cNvPr>
          <p:cNvGrpSpPr>
            <a:grpSpLocks/>
          </p:cNvGrpSpPr>
          <p:nvPr/>
        </p:nvGrpSpPr>
        <p:grpSpPr bwMode="auto">
          <a:xfrm>
            <a:off x="1780967" y="4860379"/>
            <a:ext cx="2338388" cy="404812"/>
            <a:chOff x="1004" y="1639"/>
            <a:chExt cx="1473" cy="255"/>
          </a:xfrm>
        </p:grpSpPr>
        <p:sp>
          <p:nvSpPr>
            <p:cNvPr id="60" name="Freeform 16">
              <a:extLst>
                <a:ext uri="{FF2B5EF4-FFF2-40B4-BE49-F238E27FC236}">
                  <a16:creationId xmlns:a16="http://schemas.microsoft.com/office/drawing/2014/main" id="{1AC34B6C-BC17-784D-A5E7-5AC4103C3EF7}"/>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 name="Text Box 17">
              <a:extLst>
                <a:ext uri="{FF2B5EF4-FFF2-40B4-BE49-F238E27FC236}">
                  <a16:creationId xmlns:a16="http://schemas.microsoft.com/office/drawing/2014/main" id="{A065852F-7DDA-B44F-8E9C-52064BDFA917}"/>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200.23.30.0/23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62" name="Text Box 18">
            <a:extLst>
              <a:ext uri="{FF2B5EF4-FFF2-40B4-BE49-F238E27FC236}">
                <a16:creationId xmlns:a16="http://schemas.microsoft.com/office/drawing/2014/main" id="{B97CFD2D-9478-1F42-BD6D-A57188386EBA}"/>
              </a:ext>
            </a:extLst>
          </p:cNvPr>
          <p:cNvSpPr txBox="1">
            <a:spLocks noChangeArrowheads="1"/>
          </p:cNvSpPr>
          <p:nvPr/>
        </p:nvSpPr>
        <p:spPr bwMode="auto">
          <a:xfrm>
            <a:off x="4686092" y="4088854"/>
            <a:ext cx="150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Fly-By-Night-ISP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3" name="Freeform 19">
            <a:extLst>
              <a:ext uri="{FF2B5EF4-FFF2-40B4-BE49-F238E27FC236}">
                <a16:creationId xmlns:a16="http://schemas.microsoft.com/office/drawing/2014/main" id="{5B640850-7414-DA40-A0C3-62F09225F74C}"/>
              </a:ext>
            </a:extLst>
          </p:cNvPr>
          <p:cNvSpPr>
            <a:spLocks/>
          </p:cNvSpPr>
          <p:nvPr/>
        </p:nvSpPr>
        <p:spPr bwMode="auto">
          <a:xfrm>
            <a:off x="8248442" y="3185566"/>
            <a:ext cx="1444625" cy="2714625"/>
          </a:xfrm>
          <a:custGeom>
            <a:avLst/>
            <a:gdLst>
              <a:gd name="T0" fmla="*/ 2147483647 w 910"/>
              <a:gd name="T1" fmla="*/ 2147483647 h 1710"/>
              <a:gd name="T2" fmla="*/ 2147483647 w 910"/>
              <a:gd name="T3" fmla="*/ 2147483647 h 1710"/>
              <a:gd name="T4" fmla="*/ 2147483647 w 910"/>
              <a:gd name="T5" fmla="*/ 2147483647 h 1710"/>
              <a:gd name="T6" fmla="*/ 2147483647 w 910"/>
              <a:gd name="T7" fmla="*/ 2147483647 h 1710"/>
              <a:gd name="T8" fmla="*/ 2147483647 w 910"/>
              <a:gd name="T9" fmla="*/ 2147483647 h 1710"/>
              <a:gd name="T10" fmla="*/ 2147483647 w 910"/>
              <a:gd name="T11" fmla="*/ 2147483647 h 1710"/>
              <a:gd name="T12" fmla="*/ 2147483647 w 910"/>
              <a:gd name="T13" fmla="*/ 2147483647 h 1710"/>
              <a:gd name="T14" fmla="*/ 2147483647 w 910"/>
              <a:gd name="T15" fmla="*/ 2147483647 h 1710"/>
              <a:gd name="T16" fmla="*/ 2147483647 w 910"/>
              <a:gd name="T17" fmla="*/ 2147483647 h 1710"/>
              <a:gd name="T18" fmla="*/ 2147483647 w 910"/>
              <a:gd name="T19" fmla="*/ 2147483647 h 1710"/>
              <a:gd name="T20" fmla="*/ 2147483647 w 910"/>
              <a:gd name="T21" fmla="*/ 2147483647 h 1710"/>
              <a:gd name="T22" fmla="*/ 2147483647 w 910"/>
              <a:gd name="T23" fmla="*/ 2147483647 h 1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1710"/>
              <a:gd name="T38" fmla="*/ 910 w 910"/>
              <a:gd name="T39" fmla="*/ 1710 h 1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17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 name="Text Box 20">
            <a:extLst>
              <a:ext uri="{FF2B5EF4-FFF2-40B4-BE49-F238E27FC236}">
                <a16:creationId xmlns:a16="http://schemas.microsoft.com/office/drawing/2014/main" id="{18E6B3A0-A9B2-6541-9755-03069812C8AA}"/>
              </a:ext>
            </a:extLst>
          </p:cNvPr>
          <p:cNvSpPr txBox="1">
            <a:spLocks noChangeArrowheads="1"/>
          </p:cNvSpPr>
          <p:nvPr/>
        </p:nvSpPr>
        <p:spPr bwMode="auto">
          <a:xfrm>
            <a:off x="1838117" y="259342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0</a:t>
            </a:r>
          </a:p>
        </p:txBody>
      </p:sp>
      <p:sp>
        <p:nvSpPr>
          <p:cNvPr id="65" name="Text Box 21">
            <a:extLst>
              <a:ext uri="{FF2B5EF4-FFF2-40B4-BE49-F238E27FC236}">
                <a16:creationId xmlns:a16="http://schemas.microsoft.com/office/drawing/2014/main" id="{7ED2E79C-4EA2-DF46-850E-87C1B539109F}"/>
              </a:ext>
            </a:extLst>
          </p:cNvPr>
          <p:cNvSpPr txBox="1">
            <a:spLocks noChangeArrowheads="1"/>
          </p:cNvSpPr>
          <p:nvPr/>
        </p:nvSpPr>
        <p:spPr bwMode="auto">
          <a:xfrm>
            <a:off x="1866692" y="4603204"/>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7</a:t>
            </a:r>
          </a:p>
        </p:txBody>
      </p:sp>
      <p:sp>
        <p:nvSpPr>
          <p:cNvPr id="66" name="Text Box 22">
            <a:extLst>
              <a:ext uri="{FF2B5EF4-FFF2-40B4-BE49-F238E27FC236}">
                <a16:creationId xmlns:a16="http://schemas.microsoft.com/office/drawing/2014/main" id="{5C4A224A-3B90-CE4F-80C5-151CE7A1FC32}"/>
              </a:ext>
            </a:extLst>
          </p:cNvPr>
          <p:cNvSpPr txBox="1">
            <a:spLocks noChangeArrowheads="1"/>
          </p:cNvSpPr>
          <p:nvPr/>
        </p:nvSpPr>
        <p:spPr bwMode="auto">
          <a:xfrm>
            <a:off x="8486567" y="4412704"/>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Internet</a:t>
            </a:r>
          </a:p>
        </p:txBody>
      </p:sp>
      <p:sp>
        <p:nvSpPr>
          <p:cNvPr id="67" name="Text Box 23">
            <a:extLst>
              <a:ext uri="{FF2B5EF4-FFF2-40B4-BE49-F238E27FC236}">
                <a16:creationId xmlns:a16="http://schemas.microsoft.com/office/drawing/2014/main" id="{7C75AA74-8B0F-8B4D-88CF-7C285E4A4295}"/>
              </a:ext>
            </a:extLst>
          </p:cNvPr>
          <p:cNvSpPr txBox="1">
            <a:spLocks noChangeArrowheads="1"/>
          </p:cNvSpPr>
          <p:nvPr/>
        </p:nvSpPr>
        <p:spPr bwMode="auto">
          <a:xfrm>
            <a:off x="1847642" y="324112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1</a:t>
            </a:r>
          </a:p>
        </p:txBody>
      </p:sp>
      <p:sp>
        <p:nvSpPr>
          <p:cNvPr id="68" name="Freeform 24">
            <a:extLst>
              <a:ext uri="{FF2B5EF4-FFF2-40B4-BE49-F238E27FC236}">
                <a16:creationId xmlns:a16="http://schemas.microsoft.com/office/drawing/2014/main" id="{DA50A5B2-8288-9D48-89B3-3CF0A9EE6426}"/>
              </a:ext>
            </a:extLst>
          </p:cNvPr>
          <p:cNvSpPr>
            <a:spLocks/>
          </p:cNvSpPr>
          <p:nvPr/>
        </p:nvSpPr>
        <p:spPr bwMode="auto">
          <a:xfrm>
            <a:off x="4595605" y="497150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Text Box 25">
            <a:extLst>
              <a:ext uri="{FF2B5EF4-FFF2-40B4-BE49-F238E27FC236}">
                <a16:creationId xmlns:a16="http://schemas.microsoft.com/office/drawing/2014/main" id="{0E511D85-1643-734E-A204-E574E162FB3D}"/>
              </a:ext>
            </a:extLst>
          </p:cNvPr>
          <p:cNvSpPr txBox="1">
            <a:spLocks noChangeArrowheads="1"/>
          </p:cNvSpPr>
          <p:nvPr/>
        </p:nvSpPr>
        <p:spPr bwMode="auto">
          <a:xfrm>
            <a:off x="4895642" y="5346154"/>
            <a:ext cx="102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ISPs-R-Us</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Freeform 26">
            <a:extLst>
              <a:ext uri="{FF2B5EF4-FFF2-40B4-BE49-F238E27FC236}">
                <a16:creationId xmlns:a16="http://schemas.microsoft.com/office/drawing/2014/main" id="{46DEEC4A-E4F9-0942-9D95-69D2C1DC1DCD}"/>
              </a:ext>
            </a:extLst>
          </p:cNvPr>
          <p:cNvSpPr>
            <a:spLocks/>
          </p:cNvSpPr>
          <p:nvPr/>
        </p:nvSpPr>
        <p:spPr bwMode="auto">
          <a:xfrm flipV="1">
            <a:off x="6321217" y="499214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Line 27">
            <a:extLst>
              <a:ext uri="{FF2B5EF4-FFF2-40B4-BE49-F238E27FC236}">
                <a16:creationId xmlns:a16="http://schemas.microsoft.com/office/drawing/2014/main" id="{BC947CB2-0DEF-E44D-BAA9-42758198740F}"/>
              </a:ext>
            </a:extLst>
          </p:cNvPr>
          <p:cNvSpPr>
            <a:spLocks noChangeShapeType="1"/>
          </p:cNvSpPr>
          <p:nvPr/>
        </p:nvSpPr>
        <p:spPr bwMode="auto">
          <a:xfrm>
            <a:off x="4111417" y="5535066"/>
            <a:ext cx="485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Line 28">
            <a:extLst>
              <a:ext uri="{FF2B5EF4-FFF2-40B4-BE49-F238E27FC236}">
                <a16:creationId xmlns:a16="http://schemas.microsoft.com/office/drawing/2014/main" id="{3EA86D83-B0E4-D34A-A87C-4B28A721D097}"/>
              </a:ext>
            </a:extLst>
          </p:cNvPr>
          <p:cNvSpPr>
            <a:spLocks noChangeShapeType="1"/>
          </p:cNvSpPr>
          <p:nvPr/>
        </p:nvSpPr>
        <p:spPr bwMode="auto">
          <a:xfrm flipV="1">
            <a:off x="3959017" y="5601741"/>
            <a:ext cx="63817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Line 29">
            <a:extLst>
              <a:ext uri="{FF2B5EF4-FFF2-40B4-BE49-F238E27FC236}">
                <a16:creationId xmlns:a16="http://schemas.microsoft.com/office/drawing/2014/main" id="{2247A199-0E7A-4C47-AAF1-3B3EA90E97FE}"/>
              </a:ext>
            </a:extLst>
          </p:cNvPr>
          <p:cNvSpPr>
            <a:spLocks noChangeShapeType="1"/>
          </p:cNvSpPr>
          <p:nvPr/>
        </p:nvSpPr>
        <p:spPr bwMode="auto">
          <a:xfrm flipV="1">
            <a:off x="4397167" y="5849391"/>
            <a:ext cx="247650" cy="4095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Text Box 30">
            <a:extLst>
              <a:ext uri="{FF2B5EF4-FFF2-40B4-BE49-F238E27FC236}">
                <a16:creationId xmlns:a16="http://schemas.microsoft.com/office/drawing/2014/main" id="{FDF4E109-9818-F749-8396-00CAAD03F8B7}"/>
              </a:ext>
            </a:extLst>
          </p:cNvPr>
          <p:cNvSpPr txBox="1">
            <a:spLocks noChangeArrowheads="1"/>
          </p:cNvSpPr>
          <p:nvPr/>
        </p:nvSpPr>
        <p:spPr bwMode="auto">
          <a:xfrm>
            <a:off x="6610142" y="5241379"/>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199.31.0.0/16</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31">
            <a:extLst>
              <a:ext uri="{FF2B5EF4-FFF2-40B4-BE49-F238E27FC236}">
                <a16:creationId xmlns:a16="http://schemas.microsoft.com/office/drawing/2014/main" id="{4C6923DB-B2DC-034F-AE1A-78C3B8049E53}"/>
              </a:ext>
            </a:extLst>
          </p:cNvPr>
          <p:cNvGrpSpPr>
            <a:grpSpLocks/>
          </p:cNvGrpSpPr>
          <p:nvPr/>
        </p:nvGrpSpPr>
        <p:grpSpPr bwMode="auto">
          <a:xfrm>
            <a:off x="1885742" y="4031704"/>
            <a:ext cx="2338388" cy="404812"/>
            <a:chOff x="1004" y="1639"/>
            <a:chExt cx="1473" cy="255"/>
          </a:xfrm>
        </p:grpSpPr>
        <p:sp>
          <p:nvSpPr>
            <p:cNvPr id="76" name="Freeform 32">
              <a:extLst>
                <a:ext uri="{FF2B5EF4-FFF2-40B4-BE49-F238E27FC236}">
                  <a16:creationId xmlns:a16="http://schemas.microsoft.com/office/drawing/2014/main" id="{3599EB35-4339-C745-80AD-3353B688629C}"/>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Text Box 33">
              <a:extLst>
                <a:ext uri="{FF2B5EF4-FFF2-40B4-BE49-F238E27FC236}">
                  <a16:creationId xmlns:a16="http://schemas.microsoft.com/office/drawing/2014/main" id="{F6270561-036D-D141-A5B9-ABC52F684E6F}"/>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200.23.20.0/23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8" name="Text Box 34">
            <a:extLst>
              <a:ext uri="{FF2B5EF4-FFF2-40B4-BE49-F238E27FC236}">
                <a16:creationId xmlns:a16="http://schemas.microsoft.com/office/drawing/2014/main" id="{7BBF307D-51AE-C841-AD14-6D1FE73A0F18}"/>
              </a:ext>
            </a:extLst>
          </p:cNvPr>
          <p:cNvSpPr txBox="1">
            <a:spLocks noChangeArrowheads="1"/>
          </p:cNvSpPr>
          <p:nvPr/>
        </p:nvSpPr>
        <p:spPr bwMode="auto">
          <a:xfrm>
            <a:off x="1866692" y="383167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2</a:t>
            </a:r>
          </a:p>
        </p:txBody>
      </p:sp>
      <p:grpSp>
        <p:nvGrpSpPr>
          <p:cNvPr id="79" name="Group 35">
            <a:extLst>
              <a:ext uri="{FF2B5EF4-FFF2-40B4-BE49-F238E27FC236}">
                <a16:creationId xmlns:a16="http://schemas.microsoft.com/office/drawing/2014/main" id="{8A4F9659-D65C-7D45-9305-FE9BA9437E3A}"/>
              </a:ext>
            </a:extLst>
          </p:cNvPr>
          <p:cNvGrpSpPr>
            <a:grpSpLocks/>
          </p:cNvGrpSpPr>
          <p:nvPr/>
        </p:nvGrpSpPr>
        <p:grpSpPr bwMode="auto">
          <a:xfrm>
            <a:off x="3235117" y="4288879"/>
            <a:ext cx="257175" cy="663575"/>
            <a:chOff x="870" y="2941"/>
            <a:chExt cx="162" cy="418"/>
          </a:xfrm>
        </p:grpSpPr>
        <p:sp>
          <p:nvSpPr>
            <p:cNvPr id="80" name="Text Box 36">
              <a:extLst>
                <a:ext uri="{FF2B5EF4-FFF2-40B4-BE49-F238E27FC236}">
                  <a16:creationId xmlns:a16="http://schemas.microsoft.com/office/drawing/2014/main" id="{856ACC8E-1EAC-4B45-9687-D919315E528A}"/>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Text Box 37">
              <a:extLst>
                <a:ext uri="{FF2B5EF4-FFF2-40B4-BE49-F238E27FC236}">
                  <a16:creationId xmlns:a16="http://schemas.microsoft.com/office/drawing/2014/main" id="{E96A0D03-E033-D946-9D51-BCE9933B7941}"/>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Text Box 38">
              <a:extLst>
                <a:ext uri="{FF2B5EF4-FFF2-40B4-BE49-F238E27FC236}">
                  <a16:creationId xmlns:a16="http://schemas.microsoft.com/office/drawing/2014/main" id="{BD5D13DF-8C67-E648-8A1C-0F7207365CD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39">
            <a:extLst>
              <a:ext uri="{FF2B5EF4-FFF2-40B4-BE49-F238E27FC236}">
                <a16:creationId xmlns:a16="http://schemas.microsoft.com/office/drawing/2014/main" id="{1CA732F1-4ED0-4F45-8CFF-255D799EAD25}"/>
              </a:ext>
            </a:extLst>
          </p:cNvPr>
          <p:cNvGrpSpPr>
            <a:grpSpLocks/>
          </p:cNvGrpSpPr>
          <p:nvPr/>
        </p:nvGrpSpPr>
        <p:grpSpPr bwMode="auto">
          <a:xfrm>
            <a:off x="4263817" y="3993604"/>
            <a:ext cx="257175" cy="663575"/>
            <a:chOff x="870" y="2941"/>
            <a:chExt cx="162" cy="418"/>
          </a:xfrm>
        </p:grpSpPr>
        <p:sp>
          <p:nvSpPr>
            <p:cNvPr id="84" name="Text Box 40">
              <a:extLst>
                <a:ext uri="{FF2B5EF4-FFF2-40B4-BE49-F238E27FC236}">
                  <a16:creationId xmlns:a16="http://schemas.microsoft.com/office/drawing/2014/main" id="{CA317B14-5E59-2749-93F3-DE759F1E87C2}"/>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Text Box 41">
              <a:extLst>
                <a:ext uri="{FF2B5EF4-FFF2-40B4-BE49-F238E27FC236}">
                  <a16:creationId xmlns:a16="http://schemas.microsoft.com/office/drawing/2014/main" id="{0385CAA6-35F8-B54E-BEBB-87DBE85D705D}"/>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Text Box 42">
              <a:extLst>
                <a:ext uri="{FF2B5EF4-FFF2-40B4-BE49-F238E27FC236}">
                  <a16:creationId xmlns:a16="http://schemas.microsoft.com/office/drawing/2014/main" id="{D876D364-B8AB-884C-B605-DAF37D8F3F5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7" name="Text Box 43">
            <a:extLst>
              <a:ext uri="{FF2B5EF4-FFF2-40B4-BE49-F238E27FC236}">
                <a16:creationId xmlns:a16="http://schemas.microsoft.com/office/drawing/2014/main" id="{CEC375CB-DDD1-C54F-9D87-9C4EC7FCBCCD}"/>
              </a:ext>
            </a:extLst>
          </p:cNvPr>
          <p:cNvSpPr txBox="1">
            <a:spLocks noChangeArrowheads="1"/>
          </p:cNvSpPr>
          <p:nvPr/>
        </p:nvSpPr>
        <p:spPr bwMode="auto">
          <a:xfrm>
            <a:off x="794480" y="1297352"/>
            <a:ext cx="1071796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hierarchical addressing allows efficient advertisement of routing  information:</a:t>
            </a:r>
          </a:p>
        </p:txBody>
      </p:sp>
    </p:spTree>
    <p:extLst>
      <p:ext uri="{BB962C8B-B14F-4D97-AF65-F5344CB8AC3E}">
        <p14:creationId xmlns:p14="http://schemas.microsoft.com/office/powerpoint/2010/main" val="114537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5062-3F7D-DD70-F092-09D2510AC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A99D0-6E6E-810E-3FBD-1CB4BA44F6E4}"/>
              </a:ext>
            </a:extLst>
          </p:cNvPr>
          <p:cNvSpPr>
            <a:spLocks noGrp="1"/>
          </p:cNvSpPr>
          <p:nvPr>
            <p:ph type="title"/>
          </p:nvPr>
        </p:nvSpPr>
        <p:spPr>
          <a:xfrm>
            <a:off x="798691" y="289325"/>
            <a:ext cx="10515600" cy="894622"/>
          </a:xfrm>
        </p:spPr>
        <p:txBody>
          <a:bodyPr>
            <a:normAutofit/>
          </a:bodyPr>
          <a:lstStyle/>
          <a:p>
            <a:r>
              <a:rPr lang="en-US" altLang="en-US" sz="4400">
                <a:cs typeface="Calibri" panose="020F0502020204030204" pitchFamily="34" charset="0"/>
              </a:rPr>
              <a:t>Network layer: roadmap</a:t>
            </a:r>
            <a:endParaRPr lang="en-US" sz="4400"/>
          </a:p>
        </p:txBody>
      </p:sp>
      <p:sp>
        <p:nvSpPr>
          <p:cNvPr id="9" name="Rectangle 4">
            <a:extLst>
              <a:ext uri="{FF2B5EF4-FFF2-40B4-BE49-F238E27FC236}">
                <a16:creationId xmlns:a16="http://schemas.microsoft.com/office/drawing/2014/main" id="{5E5E0EFE-2850-4296-64D3-3E9098BCCE0F}"/>
              </a:ext>
            </a:extLst>
          </p:cNvPr>
          <p:cNvSpPr>
            <a:spLocks noGrp="1" noChangeArrowheads="1"/>
          </p:cNvSpPr>
          <p:nvPr>
            <p:ph sz="half" idx="2"/>
          </p:nvPr>
        </p:nvSpPr>
        <p:spPr>
          <a:xfrm>
            <a:off x="570089" y="1428300"/>
            <a:ext cx="6618109" cy="3718736"/>
          </a:xfrm>
        </p:spPr>
        <p:txBody>
          <a:bodyPr>
            <a:noAutofit/>
          </a:bodyPr>
          <a:lstStyle/>
          <a:p>
            <a:pPr marL="407988" indent="-277813">
              <a:spcBef>
                <a:spcPts val="600"/>
              </a:spcBef>
            </a:pPr>
            <a:r>
              <a:rPr lang="en-US" altLang="en-US" sz="3200" dirty="0">
                <a:ea typeface="ＭＳ Ｐゴシック" panose="020B0600070205080204" pitchFamily="34" charset="-128"/>
                <a:cs typeface="Arial" panose="020B0604020202020204" pitchFamily="34" charset="0"/>
              </a:rPr>
              <a:t>Network layer overview</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Routing algorithms</a:t>
            </a:r>
          </a:p>
          <a:p>
            <a:pPr marL="407988" indent="-277813">
              <a:spcBef>
                <a:spcPts val="600"/>
              </a:spcBef>
            </a:pPr>
            <a:r>
              <a:rPr lang="en-US" altLang="en-US" sz="3200" u="sng" dirty="0">
                <a:ea typeface="ＭＳ Ｐゴシック" panose="020B0600070205080204" pitchFamily="34" charset="-128"/>
                <a:cs typeface="Arial" panose="020B0604020202020204" pitchFamily="34" charset="0"/>
              </a:rPr>
              <a:t>Network layer in the Internet</a:t>
            </a:r>
          </a:p>
        </p:txBody>
      </p:sp>
    </p:spTree>
    <p:extLst>
      <p:ext uri="{BB962C8B-B14F-4D97-AF65-F5344CB8AC3E}">
        <p14:creationId xmlns:p14="http://schemas.microsoft.com/office/powerpoint/2010/main" val="202518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703287" y="281163"/>
            <a:ext cx="11078981" cy="1067951"/>
          </a:xfrm>
        </p:spPr>
        <p:txBody>
          <a:bodyPr>
            <a:normAutofit/>
          </a:bodyPr>
          <a:lstStyle/>
          <a:p>
            <a:r>
              <a:rPr lang="en-US" altLang="en-US" sz="4800" dirty="0">
                <a:ea typeface="ＭＳ Ｐゴシック" panose="020B0600070205080204" pitchFamily="34" charset="-128"/>
              </a:rPr>
              <a:t>Route aggregation example</a:t>
            </a:r>
            <a:endParaRPr lang="en-US" dirty="0"/>
          </a:p>
        </p:txBody>
      </p:sp>
      <p:sp>
        <p:nvSpPr>
          <p:cNvPr id="47" name="Freeform 3">
            <a:extLst>
              <a:ext uri="{FF2B5EF4-FFF2-40B4-BE49-F238E27FC236}">
                <a16:creationId xmlns:a16="http://schemas.microsoft.com/office/drawing/2014/main" id="{ECD79FEE-92ED-364B-BADE-7317008B7D35}"/>
              </a:ext>
            </a:extLst>
          </p:cNvPr>
          <p:cNvSpPr>
            <a:spLocks/>
          </p:cNvSpPr>
          <p:nvPr/>
        </p:nvSpPr>
        <p:spPr bwMode="auto">
          <a:xfrm>
            <a:off x="6254542" y="421109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Line 4">
            <a:extLst>
              <a:ext uri="{FF2B5EF4-FFF2-40B4-BE49-F238E27FC236}">
                <a16:creationId xmlns:a16="http://schemas.microsoft.com/office/drawing/2014/main" id="{5660B4B5-3D1B-9942-A9F7-D7028E81C2F7}"/>
              </a:ext>
            </a:extLst>
          </p:cNvPr>
          <p:cNvSpPr>
            <a:spLocks noChangeShapeType="1"/>
          </p:cNvSpPr>
          <p:nvPr/>
        </p:nvSpPr>
        <p:spPr bwMode="auto">
          <a:xfrm flipV="1">
            <a:off x="3911392" y="4487316"/>
            <a:ext cx="89535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Line 6">
            <a:extLst>
              <a:ext uri="{FF2B5EF4-FFF2-40B4-BE49-F238E27FC236}">
                <a16:creationId xmlns:a16="http://schemas.microsoft.com/office/drawing/2014/main" id="{8855D4C4-647C-B14D-9922-08C03455DC78}"/>
              </a:ext>
            </a:extLst>
          </p:cNvPr>
          <p:cNvSpPr>
            <a:spLocks noChangeShapeType="1"/>
          </p:cNvSpPr>
          <p:nvPr/>
        </p:nvSpPr>
        <p:spPr bwMode="auto">
          <a:xfrm>
            <a:off x="4006642" y="3077616"/>
            <a:ext cx="847725"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Freeform 7">
            <a:extLst>
              <a:ext uri="{FF2B5EF4-FFF2-40B4-BE49-F238E27FC236}">
                <a16:creationId xmlns:a16="http://schemas.microsoft.com/office/drawing/2014/main" id="{71312ED7-148A-0445-9371-61B4C77BD501}"/>
              </a:ext>
            </a:extLst>
          </p:cNvPr>
          <p:cNvSpPr>
            <a:spLocks/>
          </p:cNvSpPr>
          <p:nvPr/>
        </p:nvSpPr>
        <p:spPr bwMode="auto">
          <a:xfrm>
            <a:off x="4652755" y="365705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Text Box 8">
            <a:extLst>
              <a:ext uri="{FF2B5EF4-FFF2-40B4-BE49-F238E27FC236}">
                <a16:creationId xmlns:a16="http://schemas.microsoft.com/office/drawing/2014/main" id="{13F7F820-B18A-E847-AD7E-846731E21C81}"/>
              </a:ext>
            </a:extLst>
          </p:cNvPr>
          <p:cNvSpPr txBox="1">
            <a:spLocks noChangeArrowheads="1"/>
          </p:cNvSpPr>
          <p:nvPr/>
        </p:nvSpPr>
        <p:spPr bwMode="auto">
          <a:xfrm>
            <a:off x="6486317" y="3384004"/>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200.23.16.0/20</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53" name="Group 9">
            <a:extLst>
              <a:ext uri="{FF2B5EF4-FFF2-40B4-BE49-F238E27FC236}">
                <a16:creationId xmlns:a16="http://schemas.microsoft.com/office/drawing/2014/main" id="{23482FB4-0876-3946-8B6B-B6AAECACCC51}"/>
              </a:ext>
            </a:extLst>
          </p:cNvPr>
          <p:cNvGrpSpPr>
            <a:grpSpLocks/>
          </p:cNvGrpSpPr>
          <p:nvPr/>
        </p:nvGrpSpPr>
        <p:grpSpPr bwMode="auto">
          <a:xfrm>
            <a:off x="1838117" y="2850604"/>
            <a:ext cx="2338388" cy="404812"/>
            <a:chOff x="1004" y="1639"/>
            <a:chExt cx="1473" cy="255"/>
          </a:xfrm>
        </p:grpSpPr>
        <p:sp>
          <p:nvSpPr>
            <p:cNvPr id="54" name="Freeform 10">
              <a:extLst>
                <a:ext uri="{FF2B5EF4-FFF2-40B4-BE49-F238E27FC236}">
                  <a16:creationId xmlns:a16="http://schemas.microsoft.com/office/drawing/2014/main" id="{EFB98728-6781-274A-B657-95A102B214DD}"/>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Text Box 11">
              <a:extLst>
                <a:ext uri="{FF2B5EF4-FFF2-40B4-BE49-F238E27FC236}">
                  <a16:creationId xmlns:a16="http://schemas.microsoft.com/office/drawing/2014/main" id="{479C3E9A-D072-0A44-BFA8-7F41473A99D8}"/>
                </a:ext>
              </a:extLst>
            </p:cNvPr>
            <p:cNvSpPr txBox="1">
              <a:spLocks noChangeArrowheads="1"/>
            </p:cNvSpPr>
            <p:nvPr/>
          </p:nvSpPr>
          <p:spPr bwMode="auto">
            <a:xfrm>
              <a:off x="1226" y="1664"/>
              <a:ext cx="970" cy="2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9" name="Group 15">
            <a:extLst>
              <a:ext uri="{FF2B5EF4-FFF2-40B4-BE49-F238E27FC236}">
                <a16:creationId xmlns:a16="http://schemas.microsoft.com/office/drawing/2014/main" id="{5057D694-4770-1E47-9F1B-BD44CF4E06D9}"/>
              </a:ext>
            </a:extLst>
          </p:cNvPr>
          <p:cNvGrpSpPr>
            <a:grpSpLocks/>
          </p:cNvGrpSpPr>
          <p:nvPr/>
        </p:nvGrpSpPr>
        <p:grpSpPr bwMode="auto">
          <a:xfrm>
            <a:off x="1780967" y="4860379"/>
            <a:ext cx="2338388" cy="404812"/>
            <a:chOff x="1004" y="1639"/>
            <a:chExt cx="1473" cy="255"/>
          </a:xfrm>
        </p:grpSpPr>
        <p:sp>
          <p:nvSpPr>
            <p:cNvPr id="60" name="Freeform 16">
              <a:extLst>
                <a:ext uri="{FF2B5EF4-FFF2-40B4-BE49-F238E27FC236}">
                  <a16:creationId xmlns:a16="http://schemas.microsoft.com/office/drawing/2014/main" id="{1AC34B6C-BC17-784D-A5E7-5AC4103C3EF7}"/>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 name="Text Box 17">
              <a:extLst>
                <a:ext uri="{FF2B5EF4-FFF2-40B4-BE49-F238E27FC236}">
                  <a16:creationId xmlns:a16="http://schemas.microsoft.com/office/drawing/2014/main" id="{A065852F-7DDA-B44F-8E9C-52064BDFA917}"/>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200.23.30.0/23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62" name="Text Box 18">
            <a:extLst>
              <a:ext uri="{FF2B5EF4-FFF2-40B4-BE49-F238E27FC236}">
                <a16:creationId xmlns:a16="http://schemas.microsoft.com/office/drawing/2014/main" id="{B97CFD2D-9478-1F42-BD6D-A57188386EBA}"/>
              </a:ext>
            </a:extLst>
          </p:cNvPr>
          <p:cNvSpPr txBox="1">
            <a:spLocks noChangeArrowheads="1"/>
          </p:cNvSpPr>
          <p:nvPr/>
        </p:nvSpPr>
        <p:spPr bwMode="auto">
          <a:xfrm>
            <a:off x="4686092" y="4088854"/>
            <a:ext cx="150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Fly-By-Night-ISP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3" name="Freeform 19">
            <a:extLst>
              <a:ext uri="{FF2B5EF4-FFF2-40B4-BE49-F238E27FC236}">
                <a16:creationId xmlns:a16="http://schemas.microsoft.com/office/drawing/2014/main" id="{5B640850-7414-DA40-A0C3-62F09225F74C}"/>
              </a:ext>
            </a:extLst>
          </p:cNvPr>
          <p:cNvSpPr>
            <a:spLocks/>
          </p:cNvSpPr>
          <p:nvPr/>
        </p:nvSpPr>
        <p:spPr bwMode="auto">
          <a:xfrm>
            <a:off x="8248442" y="3185566"/>
            <a:ext cx="1444625" cy="2714625"/>
          </a:xfrm>
          <a:custGeom>
            <a:avLst/>
            <a:gdLst>
              <a:gd name="T0" fmla="*/ 2147483647 w 910"/>
              <a:gd name="T1" fmla="*/ 2147483647 h 1710"/>
              <a:gd name="T2" fmla="*/ 2147483647 w 910"/>
              <a:gd name="T3" fmla="*/ 2147483647 h 1710"/>
              <a:gd name="T4" fmla="*/ 2147483647 w 910"/>
              <a:gd name="T5" fmla="*/ 2147483647 h 1710"/>
              <a:gd name="T6" fmla="*/ 2147483647 w 910"/>
              <a:gd name="T7" fmla="*/ 2147483647 h 1710"/>
              <a:gd name="T8" fmla="*/ 2147483647 w 910"/>
              <a:gd name="T9" fmla="*/ 2147483647 h 1710"/>
              <a:gd name="T10" fmla="*/ 2147483647 w 910"/>
              <a:gd name="T11" fmla="*/ 2147483647 h 1710"/>
              <a:gd name="T12" fmla="*/ 2147483647 w 910"/>
              <a:gd name="T13" fmla="*/ 2147483647 h 1710"/>
              <a:gd name="T14" fmla="*/ 2147483647 w 910"/>
              <a:gd name="T15" fmla="*/ 2147483647 h 1710"/>
              <a:gd name="T16" fmla="*/ 2147483647 w 910"/>
              <a:gd name="T17" fmla="*/ 2147483647 h 1710"/>
              <a:gd name="T18" fmla="*/ 2147483647 w 910"/>
              <a:gd name="T19" fmla="*/ 2147483647 h 1710"/>
              <a:gd name="T20" fmla="*/ 2147483647 w 910"/>
              <a:gd name="T21" fmla="*/ 2147483647 h 1710"/>
              <a:gd name="T22" fmla="*/ 2147483647 w 910"/>
              <a:gd name="T23" fmla="*/ 2147483647 h 1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1710"/>
              <a:gd name="T38" fmla="*/ 910 w 910"/>
              <a:gd name="T39" fmla="*/ 1710 h 1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17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 name="Text Box 20">
            <a:extLst>
              <a:ext uri="{FF2B5EF4-FFF2-40B4-BE49-F238E27FC236}">
                <a16:creationId xmlns:a16="http://schemas.microsoft.com/office/drawing/2014/main" id="{18E6B3A0-A9B2-6541-9755-03069812C8AA}"/>
              </a:ext>
            </a:extLst>
          </p:cNvPr>
          <p:cNvSpPr txBox="1">
            <a:spLocks noChangeArrowheads="1"/>
          </p:cNvSpPr>
          <p:nvPr/>
        </p:nvSpPr>
        <p:spPr bwMode="auto">
          <a:xfrm>
            <a:off x="1838117" y="259342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0</a:t>
            </a:r>
          </a:p>
        </p:txBody>
      </p:sp>
      <p:sp>
        <p:nvSpPr>
          <p:cNvPr id="65" name="Text Box 21">
            <a:extLst>
              <a:ext uri="{FF2B5EF4-FFF2-40B4-BE49-F238E27FC236}">
                <a16:creationId xmlns:a16="http://schemas.microsoft.com/office/drawing/2014/main" id="{7ED2E79C-4EA2-DF46-850E-87C1B539109F}"/>
              </a:ext>
            </a:extLst>
          </p:cNvPr>
          <p:cNvSpPr txBox="1">
            <a:spLocks noChangeArrowheads="1"/>
          </p:cNvSpPr>
          <p:nvPr/>
        </p:nvSpPr>
        <p:spPr bwMode="auto">
          <a:xfrm>
            <a:off x="1866692" y="4603204"/>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7</a:t>
            </a:r>
          </a:p>
        </p:txBody>
      </p:sp>
      <p:sp>
        <p:nvSpPr>
          <p:cNvPr id="66" name="Text Box 22">
            <a:extLst>
              <a:ext uri="{FF2B5EF4-FFF2-40B4-BE49-F238E27FC236}">
                <a16:creationId xmlns:a16="http://schemas.microsoft.com/office/drawing/2014/main" id="{5C4A224A-3B90-CE4F-80C5-151CE7A1FC32}"/>
              </a:ext>
            </a:extLst>
          </p:cNvPr>
          <p:cNvSpPr txBox="1">
            <a:spLocks noChangeArrowheads="1"/>
          </p:cNvSpPr>
          <p:nvPr/>
        </p:nvSpPr>
        <p:spPr bwMode="auto">
          <a:xfrm>
            <a:off x="8486567" y="4412704"/>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Internet</a:t>
            </a:r>
          </a:p>
        </p:txBody>
      </p:sp>
      <p:grpSp>
        <p:nvGrpSpPr>
          <p:cNvPr id="5" name="Group 4">
            <a:extLst>
              <a:ext uri="{FF2B5EF4-FFF2-40B4-BE49-F238E27FC236}">
                <a16:creationId xmlns:a16="http://schemas.microsoft.com/office/drawing/2014/main" id="{D14A2EA5-C052-4049-9286-557D45928AE4}"/>
              </a:ext>
            </a:extLst>
          </p:cNvPr>
          <p:cNvGrpSpPr/>
          <p:nvPr/>
        </p:nvGrpSpPr>
        <p:grpSpPr>
          <a:xfrm>
            <a:off x="1847642" y="3241129"/>
            <a:ext cx="2844800" cy="788987"/>
            <a:chOff x="1847642" y="3241129"/>
            <a:chExt cx="2844800" cy="788987"/>
          </a:xfrm>
        </p:grpSpPr>
        <p:sp>
          <p:nvSpPr>
            <p:cNvPr id="49" name="Line 5">
              <a:extLst>
                <a:ext uri="{FF2B5EF4-FFF2-40B4-BE49-F238E27FC236}">
                  <a16:creationId xmlns:a16="http://schemas.microsoft.com/office/drawing/2014/main" id="{87966B04-F6C0-A846-94E6-84FA0E62CFAA}"/>
                </a:ext>
              </a:extLst>
            </p:cNvPr>
            <p:cNvSpPr>
              <a:spLocks noChangeShapeType="1"/>
            </p:cNvSpPr>
            <p:nvPr/>
          </p:nvSpPr>
          <p:spPr bwMode="auto">
            <a:xfrm>
              <a:off x="3939967" y="3858666"/>
              <a:ext cx="75247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56" name="Group 12">
              <a:extLst>
                <a:ext uri="{FF2B5EF4-FFF2-40B4-BE49-F238E27FC236}">
                  <a16:creationId xmlns:a16="http://schemas.microsoft.com/office/drawing/2014/main" id="{B383951C-712F-5C42-96DB-910B055F2215}"/>
                </a:ext>
              </a:extLst>
            </p:cNvPr>
            <p:cNvGrpSpPr>
              <a:grpSpLocks/>
            </p:cNvGrpSpPr>
            <p:nvPr/>
          </p:nvGrpSpPr>
          <p:grpSpPr bwMode="auto">
            <a:xfrm>
              <a:off x="1866692" y="3441154"/>
              <a:ext cx="2338388" cy="404812"/>
              <a:chOff x="1004" y="1639"/>
              <a:chExt cx="1473" cy="255"/>
            </a:xfrm>
          </p:grpSpPr>
          <p:sp>
            <p:nvSpPr>
              <p:cNvPr id="57" name="Freeform 13">
                <a:extLst>
                  <a:ext uri="{FF2B5EF4-FFF2-40B4-BE49-F238E27FC236}">
                    <a16:creationId xmlns:a16="http://schemas.microsoft.com/office/drawing/2014/main" id="{202E091A-FFE8-DE46-97F4-970D276247EB}"/>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 name="Text Box 14">
                <a:extLst>
                  <a:ext uri="{FF2B5EF4-FFF2-40B4-BE49-F238E27FC236}">
                    <a16:creationId xmlns:a16="http://schemas.microsoft.com/office/drawing/2014/main" id="{4F745438-67CC-D24F-9CC6-123745B86940}"/>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200.23.18.0/23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67" name="Text Box 23">
              <a:extLst>
                <a:ext uri="{FF2B5EF4-FFF2-40B4-BE49-F238E27FC236}">
                  <a16:creationId xmlns:a16="http://schemas.microsoft.com/office/drawing/2014/main" id="{7C75AA74-8B0F-8B4D-88CF-7C285E4A4295}"/>
                </a:ext>
              </a:extLst>
            </p:cNvPr>
            <p:cNvSpPr txBox="1">
              <a:spLocks noChangeArrowheads="1"/>
            </p:cNvSpPr>
            <p:nvPr/>
          </p:nvSpPr>
          <p:spPr bwMode="auto">
            <a:xfrm>
              <a:off x="1847642" y="324112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1</a:t>
              </a:r>
            </a:p>
          </p:txBody>
        </p:sp>
      </p:grpSp>
      <p:sp>
        <p:nvSpPr>
          <p:cNvPr id="68" name="Freeform 24">
            <a:extLst>
              <a:ext uri="{FF2B5EF4-FFF2-40B4-BE49-F238E27FC236}">
                <a16:creationId xmlns:a16="http://schemas.microsoft.com/office/drawing/2014/main" id="{DA50A5B2-8288-9D48-89B3-3CF0A9EE6426}"/>
              </a:ext>
            </a:extLst>
          </p:cNvPr>
          <p:cNvSpPr>
            <a:spLocks/>
          </p:cNvSpPr>
          <p:nvPr/>
        </p:nvSpPr>
        <p:spPr bwMode="auto">
          <a:xfrm>
            <a:off x="4595605" y="497150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Text Box 25">
            <a:extLst>
              <a:ext uri="{FF2B5EF4-FFF2-40B4-BE49-F238E27FC236}">
                <a16:creationId xmlns:a16="http://schemas.microsoft.com/office/drawing/2014/main" id="{0E511D85-1643-734E-A204-E574E162FB3D}"/>
              </a:ext>
            </a:extLst>
          </p:cNvPr>
          <p:cNvSpPr txBox="1">
            <a:spLocks noChangeArrowheads="1"/>
          </p:cNvSpPr>
          <p:nvPr/>
        </p:nvSpPr>
        <p:spPr bwMode="auto">
          <a:xfrm>
            <a:off x="4895642" y="5346154"/>
            <a:ext cx="102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ISPs-R-Us</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Freeform 26">
            <a:extLst>
              <a:ext uri="{FF2B5EF4-FFF2-40B4-BE49-F238E27FC236}">
                <a16:creationId xmlns:a16="http://schemas.microsoft.com/office/drawing/2014/main" id="{46DEEC4A-E4F9-0942-9D95-69D2C1DC1DCD}"/>
              </a:ext>
            </a:extLst>
          </p:cNvPr>
          <p:cNvSpPr>
            <a:spLocks/>
          </p:cNvSpPr>
          <p:nvPr/>
        </p:nvSpPr>
        <p:spPr bwMode="auto">
          <a:xfrm flipV="1">
            <a:off x="6321217" y="499214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Line 27">
            <a:extLst>
              <a:ext uri="{FF2B5EF4-FFF2-40B4-BE49-F238E27FC236}">
                <a16:creationId xmlns:a16="http://schemas.microsoft.com/office/drawing/2014/main" id="{BC947CB2-0DEF-E44D-BAA9-42758198740F}"/>
              </a:ext>
            </a:extLst>
          </p:cNvPr>
          <p:cNvSpPr>
            <a:spLocks noChangeShapeType="1"/>
          </p:cNvSpPr>
          <p:nvPr/>
        </p:nvSpPr>
        <p:spPr bwMode="auto">
          <a:xfrm>
            <a:off x="4111417" y="5535066"/>
            <a:ext cx="485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Line 28">
            <a:extLst>
              <a:ext uri="{FF2B5EF4-FFF2-40B4-BE49-F238E27FC236}">
                <a16:creationId xmlns:a16="http://schemas.microsoft.com/office/drawing/2014/main" id="{3EA86D83-B0E4-D34A-A87C-4B28A721D097}"/>
              </a:ext>
            </a:extLst>
          </p:cNvPr>
          <p:cNvSpPr>
            <a:spLocks noChangeShapeType="1"/>
          </p:cNvSpPr>
          <p:nvPr/>
        </p:nvSpPr>
        <p:spPr bwMode="auto">
          <a:xfrm flipV="1">
            <a:off x="3959017" y="5601741"/>
            <a:ext cx="63817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Line 29">
            <a:extLst>
              <a:ext uri="{FF2B5EF4-FFF2-40B4-BE49-F238E27FC236}">
                <a16:creationId xmlns:a16="http://schemas.microsoft.com/office/drawing/2014/main" id="{2247A199-0E7A-4C47-AAF1-3B3EA90E97FE}"/>
              </a:ext>
            </a:extLst>
          </p:cNvPr>
          <p:cNvSpPr>
            <a:spLocks noChangeShapeType="1"/>
          </p:cNvSpPr>
          <p:nvPr/>
        </p:nvSpPr>
        <p:spPr bwMode="auto">
          <a:xfrm flipV="1">
            <a:off x="4397167" y="5849391"/>
            <a:ext cx="247650" cy="4095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Text Box 30">
            <a:extLst>
              <a:ext uri="{FF2B5EF4-FFF2-40B4-BE49-F238E27FC236}">
                <a16:creationId xmlns:a16="http://schemas.microsoft.com/office/drawing/2014/main" id="{FDF4E109-9818-F749-8396-00CAAD03F8B7}"/>
              </a:ext>
            </a:extLst>
          </p:cNvPr>
          <p:cNvSpPr txBox="1">
            <a:spLocks noChangeArrowheads="1"/>
          </p:cNvSpPr>
          <p:nvPr/>
        </p:nvSpPr>
        <p:spPr bwMode="auto">
          <a:xfrm>
            <a:off x="6610142" y="5241379"/>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199.31.0.0/16</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31">
            <a:extLst>
              <a:ext uri="{FF2B5EF4-FFF2-40B4-BE49-F238E27FC236}">
                <a16:creationId xmlns:a16="http://schemas.microsoft.com/office/drawing/2014/main" id="{4C6923DB-B2DC-034F-AE1A-78C3B8049E53}"/>
              </a:ext>
            </a:extLst>
          </p:cNvPr>
          <p:cNvGrpSpPr>
            <a:grpSpLocks/>
          </p:cNvGrpSpPr>
          <p:nvPr/>
        </p:nvGrpSpPr>
        <p:grpSpPr bwMode="auto">
          <a:xfrm>
            <a:off x="1885742" y="4031704"/>
            <a:ext cx="2338388" cy="404812"/>
            <a:chOff x="1004" y="1639"/>
            <a:chExt cx="1473" cy="255"/>
          </a:xfrm>
        </p:grpSpPr>
        <p:sp>
          <p:nvSpPr>
            <p:cNvPr id="76" name="Freeform 32">
              <a:extLst>
                <a:ext uri="{FF2B5EF4-FFF2-40B4-BE49-F238E27FC236}">
                  <a16:creationId xmlns:a16="http://schemas.microsoft.com/office/drawing/2014/main" id="{3599EB35-4339-C745-80AD-3353B688629C}"/>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Text Box 33">
              <a:extLst>
                <a:ext uri="{FF2B5EF4-FFF2-40B4-BE49-F238E27FC236}">
                  <a16:creationId xmlns:a16="http://schemas.microsoft.com/office/drawing/2014/main" id="{F6270561-036D-D141-A5B9-ABC52F684E6F}"/>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200.23.20.0/23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8" name="Text Box 34">
            <a:extLst>
              <a:ext uri="{FF2B5EF4-FFF2-40B4-BE49-F238E27FC236}">
                <a16:creationId xmlns:a16="http://schemas.microsoft.com/office/drawing/2014/main" id="{7BBF307D-51AE-C841-AD14-6D1FE73A0F18}"/>
              </a:ext>
            </a:extLst>
          </p:cNvPr>
          <p:cNvSpPr txBox="1">
            <a:spLocks noChangeArrowheads="1"/>
          </p:cNvSpPr>
          <p:nvPr/>
        </p:nvSpPr>
        <p:spPr bwMode="auto">
          <a:xfrm>
            <a:off x="1866692" y="383167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2</a:t>
            </a:r>
          </a:p>
        </p:txBody>
      </p:sp>
      <p:grpSp>
        <p:nvGrpSpPr>
          <p:cNvPr id="79" name="Group 35">
            <a:extLst>
              <a:ext uri="{FF2B5EF4-FFF2-40B4-BE49-F238E27FC236}">
                <a16:creationId xmlns:a16="http://schemas.microsoft.com/office/drawing/2014/main" id="{8A4F9659-D65C-7D45-9305-FE9BA9437E3A}"/>
              </a:ext>
            </a:extLst>
          </p:cNvPr>
          <p:cNvGrpSpPr>
            <a:grpSpLocks/>
          </p:cNvGrpSpPr>
          <p:nvPr/>
        </p:nvGrpSpPr>
        <p:grpSpPr bwMode="auto">
          <a:xfrm>
            <a:off x="3235117" y="4288879"/>
            <a:ext cx="257175" cy="663575"/>
            <a:chOff x="870" y="2941"/>
            <a:chExt cx="162" cy="418"/>
          </a:xfrm>
        </p:grpSpPr>
        <p:sp>
          <p:nvSpPr>
            <p:cNvPr id="80" name="Text Box 36">
              <a:extLst>
                <a:ext uri="{FF2B5EF4-FFF2-40B4-BE49-F238E27FC236}">
                  <a16:creationId xmlns:a16="http://schemas.microsoft.com/office/drawing/2014/main" id="{856ACC8E-1EAC-4B45-9687-D919315E528A}"/>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Text Box 37">
              <a:extLst>
                <a:ext uri="{FF2B5EF4-FFF2-40B4-BE49-F238E27FC236}">
                  <a16:creationId xmlns:a16="http://schemas.microsoft.com/office/drawing/2014/main" id="{E96A0D03-E033-D946-9D51-BCE9933B7941}"/>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Text Box 38">
              <a:extLst>
                <a:ext uri="{FF2B5EF4-FFF2-40B4-BE49-F238E27FC236}">
                  <a16:creationId xmlns:a16="http://schemas.microsoft.com/office/drawing/2014/main" id="{BD5D13DF-8C67-E648-8A1C-0F7207365CD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39">
            <a:extLst>
              <a:ext uri="{FF2B5EF4-FFF2-40B4-BE49-F238E27FC236}">
                <a16:creationId xmlns:a16="http://schemas.microsoft.com/office/drawing/2014/main" id="{1CA732F1-4ED0-4F45-8CFF-255D799EAD25}"/>
              </a:ext>
            </a:extLst>
          </p:cNvPr>
          <p:cNvGrpSpPr>
            <a:grpSpLocks/>
          </p:cNvGrpSpPr>
          <p:nvPr/>
        </p:nvGrpSpPr>
        <p:grpSpPr bwMode="auto">
          <a:xfrm>
            <a:off x="4263817" y="3993604"/>
            <a:ext cx="257175" cy="663575"/>
            <a:chOff x="870" y="2941"/>
            <a:chExt cx="162" cy="418"/>
          </a:xfrm>
        </p:grpSpPr>
        <p:sp>
          <p:nvSpPr>
            <p:cNvPr id="84" name="Text Box 40">
              <a:extLst>
                <a:ext uri="{FF2B5EF4-FFF2-40B4-BE49-F238E27FC236}">
                  <a16:creationId xmlns:a16="http://schemas.microsoft.com/office/drawing/2014/main" id="{CA317B14-5E59-2749-93F3-DE759F1E87C2}"/>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Text Box 41">
              <a:extLst>
                <a:ext uri="{FF2B5EF4-FFF2-40B4-BE49-F238E27FC236}">
                  <a16:creationId xmlns:a16="http://schemas.microsoft.com/office/drawing/2014/main" id="{0385CAA6-35F8-B54E-BEBB-87DBE85D705D}"/>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Text Box 42">
              <a:extLst>
                <a:ext uri="{FF2B5EF4-FFF2-40B4-BE49-F238E27FC236}">
                  <a16:creationId xmlns:a16="http://schemas.microsoft.com/office/drawing/2014/main" id="{D876D364-B8AB-884C-B605-DAF37D8F3F5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7" name="Text Box 43">
            <a:extLst>
              <a:ext uri="{FF2B5EF4-FFF2-40B4-BE49-F238E27FC236}">
                <a16:creationId xmlns:a16="http://schemas.microsoft.com/office/drawing/2014/main" id="{CEC375CB-DDD1-C54F-9D87-9C4EC7FCBCCD}"/>
              </a:ext>
            </a:extLst>
          </p:cNvPr>
          <p:cNvSpPr txBox="1">
            <a:spLocks noChangeArrowheads="1"/>
          </p:cNvSpPr>
          <p:nvPr/>
        </p:nvSpPr>
        <p:spPr bwMode="auto">
          <a:xfrm>
            <a:off x="741737" y="1253772"/>
            <a:ext cx="11002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Organization 1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moves from Fly-By-Night-ISP to ISPs-R-Us</a:t>
            </a:r>
          </a:p>
          <a:p>
            <a:pPr marL="342900" marR="0" lvl="0" indent="-342900" algn="l" defTabSz="914400" rtl="0" eaLnBrk="0" fontAlgn="base" latinLnBrk="0" hangingPunct="0">
              <a:lnSpc>
                <a:spcPct val="100000"/>
              </a:lnSpc>
              <a:spcBef>
                <a:spcPct val="0"/>
              </a:spcBef>
              <a:spcAft>
                <a:spcPct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ISPs-R-Us now advertises a more specific route to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Organization 1</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5" name="Line 6">
            <a:extLst>
              <a:ext uri="{FF2B5EF4-FFF2-40B4-BE49-F238E27FC236}">
                <a16:creationId xmlns:a16="http://schemas.microsoft.com/office/drawing/2014/main" id="{16029FA6-37C7-AB4D-A59B-945173A1BE9B}"/>
              </a:ext>
            </a:extLst>
          </p:cNvPr>
          <p:cNvSpPr>
            <a:spLocks noChangeShapeType="1"/>
          </p:cNvSpPr>
          <p:nvPr/>
        </p:nvSpPr>
        <p:spPr bwMode="auto">
          <a:xfrm flipV="1">
            <a:off x="4303322" y="5787297"/>
            <a:ext cx="333375" cy="247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 name="Group 1">
            <a:extLst>
              <a:ext uri="{FF2B5EF4-FFF2-40B4-BE49-F238E27FC236}">
                <a16:creationId xmlns:a16="http://schemas.microsoft.com/office/drawing/2014/main" id="{D124712F-55B8-914D-A727-D85A618B3B5F}"/>
              </a:ext>
            </a:extLst>
          </p:cNvPr>
          <p:cNvGrpSpPr/>
          <p:nvPr/>
        </p:nvGrpSpPr>
        <p:grpSpPr>
          <a:xfrm>
            <a:off x="2073587" y="5735794"/>
            <a:ext cx="2342448" cy="619828"/>
            <a:chOff x="2073587" y="5735794"/>
            <a:chExt cx="2342448" cy="619828"/>
          </a:xfrm>
        </p:grpSpPr>
        <p:grpSp>
          <p:nvGrpSpPr>
            <p:cNvPr id="46" name="Group 13">
              <a:extLst>
                <a:ext uri="{FF2B5EF4-FFF2-40B4-BE49-F238E27FC236}">
                  <a16:creationId xmlns:a16="http://schemas.microsoft.com/office/drawing/2014/main" id="{ABF1EEF6-F03D-8E48-9B4F-9694AA09D3F1}"/>
                </a:ext>
              </a:extLst>
            </p:cNvPr>
            <p:cNvGrpSpPr>
              <a:grpSpLocks/>
            </p:cNvGrpSpPr>
            <p:nvPr/>
          </p:nvGrpSpPr>
          <p:grpSpPr bwMode="auto">
            <a:xfrm>
              <a:off x="2077647" y="5950810"/>
              <a:ext cx="2338388" cy="404812"/>
              <a:chOff x="1004" y="1639"/>
              <a:chExt cx="1473" cy="255"/>
            </a:xfrm>
          </p:grpSpPr>
          <p:sp>
            <p:nvSpPr>
              <p:cNvPr id="88" name="Freeform 14">
                <a:extLst>
                  <a:ext uri="{FF2B5EF4-FFF2-40B4-BE49-F238E27FC236}">
                    <a16:creationId xmlns:a16="http://schemas.microsoft.com/office/drawing/2014/main" id="{88BD7968-23EA-EF4B-BBA8-48B022120194}"/>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Text Box 15">
                <a:extLst>
                  <a:ext uri="{FF2B5EF4-FFF2-40B4-BE49-F238E27FC236}">
                    <a16:creationId xmlns:a16="http://schemas.microsoft.com/office/drawing/2014/main" id="{2EC519CF-1876-9247-BF14-91A552F93027}"/>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200.23.18.0/23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90" name="Text Box 24">
              <a:extLst>
                <a:ext uri="{FF2B5EF4-FFF2-40B4-BE49-F238E27FC236}">
                  <a16:creationId xmlns:a16="http://schemas.microsoft.com/office/drawing/2014/main" id="{354BE1BC-E9EF-404B-ACF3-655B1338290D}"/>
                </a:ext>
              </a:extLst>
            </p:cNvPr>
            <p:cNvSpPr txBox="1">
              <a:spLocks noChangeArrowheads="1"/>
            </p:cNvSpPr>
            <p:nvPr/>
          </p:nvSpPr>
          <p:spPr bwMode="auto">
            <a:xfrm>
              <a:off x="2073587" y="5735794"/>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1</a:t>
              </a:r>
            </a:p>
          </p:txBody>
        </p:sp>
      </p:grpSp>
      <p:sp>
        <p:nvSpPr>
          <p:cNvPr id="91" name="Text Box 31">
            <a:extLst>
              <a:ext uri="{FF2B5EF4-FFF2-40B4-BE49-F238E27FC236}">
                <a16:creationId xmlns:a16="http://schemas.microsoft.com/office/drawing/2014/main" id="{64C2BB30-AFAC-2341-97EB-7F0AF3F05F3D}"/>
              </a:ext>
            </a:extLst>
          </p:cNvPr>
          <p:cNvSpPr txBox="1">
            <a:spLocks noChangeArrowheads="1"/>
          </p:cNvSpPr>
          <p:nvPr/>
        </p:nvSpPr>
        <p:spPr bwMode="auto">
          <a:xfrm>
            <a:off x="6580161" y="6089469"/>
            <a:ext cx="1739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 </a:t>
            </a:r>
            <a:r>
              <a:rPr kumimoji="0" lang="en-US" altLang="en-US" sz="1400" b="0" i="0" u="sng"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200.23.18.0/23</a:t>
            </a:r>
            <a:r>
              <a:rPr kumimoji="0"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507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dissolve">
                                      <p:cBhvr>
                                        <p:cTn id="1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703287" y="281163"/>
            <a:ext cx="11078981" cy="1067951"/>
          </a:xfrm>
        </p:spPr>
        <p:txBody>
          <a:bodyPr>
            <a:normAutofit/>
          </a:bodyPr>
          <a:lstStyle/>
          <a:p>
            <a:r>
              <a:rPr lang="en-US" altLang="en-US" sz="4800" dirty="0">
                <a:ea typeface="ＭＳ Ｐゴシック" panose="020B0600070205080204" pitchFamily="34" charset="-128"/>
              </a:rPr>
              <a:t>Route aggregation example</a:t>
            </a:r>
            <a:endParaRPr lang="en-US" sz="4800" dirty="0"/>
          </a:p>
        </p:txBody>
      </p:sp>
      <p:sp>
        <p:nvSpPr>
          <p:cNvPr id="47" name="Freeform 3">
            <a:extLst>
              <a:ext uri="{FF2B5EF4-FFF2-40B4-BE49-F238E27FC236}">
                <a16:creationId xmlns:a16="http://schemas.microsoft.com/office/drawing/2014/main" id="{ECD79FEE-92ED-364B-BADE-7317008B7D35}"/>
              </a:ext>
            </a:extLst>
          </p:cNvPr>
          <p:cNvSpPr>
            <a:spLocks/>
          </p:cNvSpPr>
          <p:nvPr/>
        </p:nvSpPr>
        <p:spPr bwMode="auto">
          <a:xfrm>
            <a:off x="6254542" y="421109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Line 4">
            <a:extLst>
              <a:ext uri="{FF2B5EF4-FFF2-40B4-BE49-F238E27FC236}">
                <a16:creationId xmlns:a16="http://schemas.microsoft.com/office/drawing/2014/main" id="{5660B4B5-3D1B-9942-A9F7-D7028E81C2F7}"/>
              </a:ext>
            </a:extLst>
          </p:cNvPr>
          <p:cNvSpPr>
            <a:spLocks noChangeShapeType="1"/>
          </p:cNvSpPr>
          <p:nvPr/>
        </p:nvSpPr>
        <p:spPr bwMode="auto">
          <a:xfrm flipV="1">
            <a:off x="3911392" y="4487316"/>
            <a:ext cx="89535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Line 6">
            <a:extLst>
              <a:ext uri="{FF2B5EF4-FFF2-40B4-BE49-F238E27FC236}">
                <a16:creationId xmlns:a16="http://schemas.microsoft.com/office/drawing/2014/main" id="{8855D4C4-647C-B14D-9922-08C03455DC78}"/>
              </a:ext>
            </a:extLst>
          </p:cNvPr>
          <p:cNvSpPr>
            <a:spLocks noChangeShapeType="1"/>
          </p:cNvSpPr>
          <p:nvPr/>
        </p:nvSpPr>
        <p:spPr bwMode="auto">
          <a:xfrm>
            <a:off x="4006642" y="3077616"/>
            <a:ext cx="847725"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Freeform 7">
            <a:extLst>
              <a:ext uri="{FF2B5EF4-FFF2-40B4-BE49-F238E27FC236}">
                <a16:creationId xmlns:a16="http://schemas.microsoft.com/office/drawing/2014/main" id="{71312ED7-148A-0445-9371-61B4C77BD501}"/>
              </a:ext>
            </a:extLst>
          </p:cNvPr>
          <p:cNvSpPr>
            <a:spLocks/>
          </p:cNvSpPr>
          <p:nvPr/>
        </p:nvSpPr>
        <p:spPr bwMode="auto">
          <a:xfrm>
            <a:off x="4652755" y="365705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Text Box 8">
            <a:extLst>
              <a:ext uri="{FF2B5EF4-FFF2-40B4-BE49-F238E27FC236}">
                <a16:creationId xmlns:a16="http://schemas.microsoft.com/office/drawing/2014/main" id="{13F7F820-B18A-E847-AD7E-846731E21C81}"/>
              </a:ext>
            </a:extLst>
          </p:cNvPr>
          <p:cNvSpPr txBox="1">
            <a:spLocks noChangeArrowheads="1"/>
          </p:cNvSpPr>
          <p:nvPr/>
        </p:nvSpPr>
        <p:spPr bwMode="auto">
          <a:xfrm>
            <a:off x="6486317" y="3384004"/>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200.23.16.0/20</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53" name="Group 9">
            <a:extLst>
              <a:ext uri="{FF2B5EF4-FFF2-40B4-BE49-F238E27FC236}">
                <a16:creationId xmlns:a16="http://schemas.microsoft.com/office/drawing/2014/main" id="{23482FB4-0876-3946-8B6B-B6AAECACCC51}"/>
              </a:ext>
            </a:extLst>
          </p:cNvPr>
          <p:cNvGrpSpPr>
            <a:grpSpLocks/>
          </p:cNvGrpSpPr>
          <p:nvPr/>
        </p:nvGrpSpPr>
        <p:grpSpPr bwMode="auto">
          <a:xfrm>
            <a:off x="1838117" y="2850604"/>
            <a:ext cx="2338388" cy="404812"/>
            <a:chOff x="1004" y="1639"/>
            <a:chExt cx="1473" cy="255"/>
          </a:xfrm>
        </p:grpSpPr>
        <p:sp>
          <p:nvSpPr>
            <p:cNvPr id="54" name="Freeform 10">
              <a:extLst>
                <a:ext uri="{FF2B5EF4-FFF2-40B4-BE49-F238E27FC236}">
                  <a16:creationId xmlns:a16="http://schemas.microsoft.com/office/drawing/2014/main" id="{EFB98728-6781-274A-B657-95A102B214DD}"/>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Text Box 11">
              <a:extLst>
                <a:ext uri="{FF2B5EF4-FFF2-40B4-BE49-F238E27FC236}">
                  <a16:creationId xmlns:a16="http://schemas.microsoft.com/office/drawing/2014/main" id="{479C3E9A-D072-0A44-BFA8-7F41473A99D8}"/>
                </a:ext>
              </a:extLst>
            </p:cNvPr>
            <p:cNvSpPr txBox="1">
              <a:spLocks noChangeArrowheads="1"/>
            </p:cNvSpPr>
            <p:nvPr/>
          </p:nvSpPr>
          <p:spPr bwMode="auto">
            <a:xfrm>
              <a:off x="1226" y="1664"/>
              <a:ext cx="970" cy="2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9" name="Group 15">
            <a:extLst>
              <a:ext uri="{FF2B5EF4-FFF2-40B4-BE49-F238E27FC236}">
                <a16:creationId xmlns:a16="http://schemas.microsoft.com/office/drawing/2014/main" id="{5057D694-4770-1E47-9F1B-BD44CF4E06D9}"/>
              </a:ext>
            </a:extLst>
          </p:cNvPr>
          <p:cNvGrpSpPr>
            <a:grpSpLocks/>
          </p:cNvGrpSpPr>
          <p:nvPr/>
        </p:nvGrpSpPr>
        <p:grpSpPr bwMode="auto">
          <a:xfrm>
            <a:off x="1780967" y="4860379"/>
            <a:ext cx="2338388" cy="404812"/>
            <a:chOff x="1004" y="1639"/>
            <a:chExt cx="1473" cy="255"/>
          </a:xfrm>
        </p:grpSpPr>
        <p:sp>
          <p:nvSpPr>
            <p:cNvPr id="60" name="Freeform 16">
              <a:extLst>
                <a:ext uri="{FF2B5EF4-FFF2-40B4-BE49-F238E27FC236}">
                  <a16:creationId xmlns:a16="http://schemas.microsoft.com/office/drawing/2014/main" id="{1AC34B6C-BC17-784D-A5E7-5AC4103C3EF7}"/>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 name="Text Box 17">
              <a:extLst>
                <a:ext uri="{FF2B5EF4-FFF2-40B4-BE49-F238E27FC236}">
                  <a16:creationId xmlns:a16="http://schemas.microsoft.com/office/drawing/2014/main" id="{A065852F-7DDA-B44F-8E9C-52064BDFA917}"/>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200.23.30.0/23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62" name="Text Box 18">
            <a:extLst>
              <a:ext uri="{FF2B5EF4-FFF2-40B4-BE49-F238E27FC236}">
                <a16:creationId xmlns:a16="http://schemas.microsoft.com/office/drawing/2014/main" id="{B97CFD2D-9478-1F42-BD6D-A57188386EBA}"/>
              </a:ext>
            </a:extLst>
          </p:cNvPr>
          <p:cNvSpPr txBox="1">
            <a:spLocks noChangeArrowheads="1"/>
          </p:cNvSpPr>
          <p:nvPr/>
        </p:nvSpPr>
        <p:spPr bwMode="auto">
          <a:xfrm>
            <a:off x="4686092" y="4088854"/>
            <a:ext cx="150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Fly-By-Night-ISP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3" name="Freeform 19">
            <a:extLst>
              <a:ext uri="{FF2B5EF4-FFF2-40B4-BE49-F238E27FC236}">
                <a16:creationId xmlns:a16="http://schemas.microsoft.com/office/drawing/2014/main" id="{5B640850-7414-DA40-A0C3-62F09225F74C}"/>
              </a:ext>
            </a:extLst>
          </p:cNvPr>
          <p:cNvSpPr>
            <a:spLocks/>
          </p:cNvSpPr>
          <p:nvPr/>
        </p:nvSpPr>
        <p:spPr bwMode="auto">
          <a:xfrm>
            <a:off x="8248442" y="3185566"/>
            <a:ext cx="1444625" cy="2714625"/>
          </a:xfrm>
          <a:custGeom>
            <a:avLst/>
            <a:gdLst>
              <a:gd name="T0" fmla="*/ 2147483647 w 910"/>
              <a:gd name="T1" fmla="*/ 2147483647 h 1710"/>
              <a:gd name="T2" fmla="*/ 2147483647 w 910"/>
              <a:gd name="T3" fmla="*/ 2147483647 h 1710"/>
              <a:gd name="T4" fmla="*/ 2147483647 w 910"/>
              <a:gd name="T5" fmla="*/ 2147483647 h 1710"/>
              <a:gd name="T6" fmla="*/ 2147483647 w 910"/>
              <a:gd name="T7" fmla="*/ 2147483647 h 1710"/>
              <a:gd name="T8" fmla="*/ 2147483647 w 910"/>
              <a:gd name="T9" fmla="*/ 2147483647 h 1710"/>
              <a:gd name="T10" fmla="*/ 2147483647 w 910"/>
              <a:gd name="T11" fmla="*/ 2147483647 h 1710"/>
              <a:gd name="T12" fmla="*/ 2147483647 w 910"/>
              <a:gd name="T13" fmla="*/ 2147483647 h 1710"/>
              <a:gd name="T14" fmla="*/ 2147483647 w 910"/>
              <a:gd name="T15" fmla="*/ 2147483647 h 1710"/>
              <a:gd name="T16" fmla="*/ 2147483647 w 910"/>
              <a:gd name="T17" fmla="*/ 2147483647 h 1710"/>
              <a:gd name="T18" fmla="*/ 2147483647 w 910"/>
              <a:gd name="T19" fmla="*/ 2147483647 h 1710"/>
              <a:gd name="T20" fmla="*/ 2147483647 w 910"/>
              <a:gd name="T21" fmla="*/ 2147483647 h 1710"/>
              <a:gd name="T22" fmla="*/ 2147483647 w 910"/>
              <a:gd name="T23" fmla="*/ 2147483647 h 1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1710"/>
              <a:gd name="T38" fmla="*/ 910 w 910"/>
              <a:gd name="T39" fmla="*/ 1710 h 1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17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 name="Text Box 20">
            <a:extLst>
              <a:ext uri="{FF2B5EF4-FFF2-40B4-BE49-F238E27FC236}">
                <a16:creationId xmlns:a16="http://schemas.microsoft.com/office/drawing/2014/main" id="{18E6B3A0-A9B2-6541-9755-03069812C8AA}"/>
              </a:ext>
            </a:extLst>
          </p:cNvPr>
          <p:cNvSpPr txBox="1">
            <a:spLocks noChangeArrowheads="1"/>
          </p:cNvSpPr>
          <p:nvPr/>
        </p:nvSpPr>
        <p:spPr bwMode="auto">
          <a:xfrm>
            <a:off x="1838117" y="259342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0</a:t>
            </a:r>
          </a:p>
        </p:txBody>
      </p:sp>
      <p:sp>
        <p:nvSpPr>
          <p:cNvPr id="65" name="Text Box 21">
            <a:extLst>
              <a:ext uri="{FF2B5EF4-FFF2-40B4-BE49-F238E27FC236}">
                <a16:creationId xmlns:a16="http://schemas.microsoft.com/office/drawing/2014/main" id="{7ED2E79C-4EA2-DF46-850E-87C1B539109F}"/>
              </a:ext>
            </a:extLst>
          </p:cNvPr>
          <p:cNvSpPr txBox="1">
            <a:spLocks noChangeArrowheads="1"/>
          </p:cNvSpPr>
          <p:nvPr/>
        </p:nvSpPr>
        <p:spPr bwMode="auto">
          <a:xfrm>
            <a:off x="1866692" y="4603204"/>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7</a:t>
            </a:r>
          </a:p>
        </p:txBody>
      </p:sp>
      <p:sp>
        <p:nvSpPr>
          <p:cNvPr id="66" name="Text Box 22">
            <a:extLst>
              <a:ext uri="{FF2B5EF4-FFF2-40B4-BE49-F238E27FC236}">
                <a16:creationId xmlns:a16="http://schemas.microsoft.com/office/drawing/2014/main" id="{5C4A224A-3B90-CE4F-80C5-151CE7A1FC32}"/>
              </a:ext>
            </a:extLst>
          </p:cNvPr>
          <p:cNvSpPr txBox="1">
            <a:spLocks noChangeArrowheads="1"/>
          </p:cNvSpPr>
          <p:nvPr/>
        </p:nvSpPr>
        <p:spPr bwMode="auto">
          <a:xfrm>
            <a:off x="8486567" y="4412704"/>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Internet</a:t>
            </a:r>
          </a:p>
        </p:txBody>
      </p:sp>
      <p:sp>
        <p:nvSpPr>
          <p:cNvPr id="68" name="Freeform 24">
            <a:extLst>
              <a:ext uri="{FF2B5EF4-FFF2-40B4-BE49-F238E27FC236}">
                <a16:creationId xmlns:a16="http://schemas.microsoft.com/office/drawing/2014/main" id="{DA50A5B2-8288-9D48-89B3-3CF0A9EE6426}"/>
              </a:ext>
            </a:extLst>
          </p:cNvPr>
          <p:cNvSpPr>
            <a:spLocks/>
          </p:cNvSpPr>
          <p:nvPr/>
        </p:nvSpPr>
        <p:spPr bwMode="auto">
          <a:xfrm>
            <a:off x="4595605" y="4971504"/>
            <a:ext cx="1773237" cy="979487"/>
          </a:xfrm>
          <a:custGeom>
            <a:avLst/>
            <a:gdLst>
              <a:gd name="T0" fmla="*/ 2147483647 w 1117"/>
              <a:gd name="T1" fmla="*/ 2147483647 h 617"/>
              <a:gd name="T2" fmla="*/ 2147483647 w 1117"/>
              <a:gd name="T3" fmla="*/ 2147483647 h 617"/>
              <a:gd name="T4" fmla="*/ 2147483647 w 1117"/>
              <a:gd name="T5" fmla="*/ 2147483647 h 617"/>
              <a:gd name="T6" fmla="*/ 2147483647 w 1117"/>
              <a:gd name="T7" fmla="*/ 2147483647 h 617"/>
              <a:gd name="T8" fmla="*/ 2147483647 w 1117"/>
              <a:gd name="T9" fmla="*/ 2147483647 h 617"/>
              <a:gd name="T10" fmla="*/ 2147483647 w 1117"/>
              <a:gd name="T11" fmla="*/ 2147483647 h 617"/>
              <a:gd name="T12" fmla="*/ 2147483647 w 1117"/>
              <a:gd name="T13" fmla="*/ 2147483647 h 617"/>
              <a:gd name="T14" fmla="*/ 2147483647 w 1117"/>
              <a:gd name="T15" fmla="*/ 2147483647 h 617"/>
              <a:gd name="T16" fmla="*/ 2147483647 w 1117"/>
              <a:gd name="T17" fmla="*/ 2147483647 h 617"/>
              <a:gd name="T18" fmla="*/ 2147483647 w 1117"/>
              <a:gd name="T19" fmla="*/ 2147483647 h 617"/>
              <a:gd name="T20" fmla="*/ 2147483647 w 1117"/>
              <a:gd name="T21" fmla="*/ 2147483647 h 617"/>
              <a:gd name="T22" fmla="*/ 2147483647 w 1117"/>
              <a:gd name="T23" fmla="*/ 2147483647 h 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7"/>
              <a:gd name="T37" fmla="*/ 0 h 617"/>
              <a:gd name="T38" fmla="*/ 1117 w 1117"/>
              <a:gd name="T39" fmla="*/ 617 h 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Text Box 25">
            <a:extLst>
              <a:ext uri="{FF2B5EF4-FFF2-40B4-BE49-F238E27FC236}">
                <a16:creationId xmlns:a16="http://schemas.microsoft.com/office/drawing/2014/main" id="{0E511D85-1643-734E-A204-E574E162FB3D}"/>
              </a:ext>
            </a:extLst>
          </p:cNvPr>
          <p:cNvSpPr txBox="1">
            <a:spLocks noChangeArrowheads="1"/>
          </p:cNvSpPr>
          <p:nvPr/>
        </p:nvSpPr>
        <p:spPr bwMode="auto">
          <a:xfrm>
            <a:off x="4895642" y="5346154"/>
            <a:ext cx="102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ISPs-R-Us</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Freeform 26">
            <a:extLst>
              <a:ext uri="{FF2B5EF4-FFF2-40B4-BE49-F238E27FC236}">
                <a16:creationId xmlns:a16="http://schemas.microsoft.com/office/drawing/2014/main" id="{46DEEC4A-E4F9-0942-9D95-69D2C1DC1DCD}"/>
              </a:ext>
            </a:extLst>
          </p:cNvPr>
          <p:cNvSpPr>
            <a:spLocks/>
          </p:cNvSpPr>
          <p:nvPr/>
        </p:nvSpPr>
        <p:spPr bwMode="auto">
          <a:xfrm flipV="1">
            <a:off x="6321217" y="4992141"/>
            <a:ext cx="2019300" cy="295275"/>
          </a:xfrm>
          <a:custGeom>
            <a:avLst/>
            <a:gdLst>
              <a:gd name="T0" fmla="*/ 0 w 1272"/>
              <a:gd name="T1" fmla="*/ 0 h 186"/>
              <a:gd name="T2" fmla="*/ 2147483647 w 1272"/>
              <a:gd name="T3" fmla="*/ 2147483647 h 186"/>
              <a:gd name="T4" fmla="*/ 0 60000 65536"/>
              <a:gd name="T5" fmla="*/ 0 60000 65536"/>
              <a:gd name="T6" fmla="*/ 0 w 1272"/>
              <a:gd name="T7" fmla="*/ 0 h 186"/>
              <a:gd name="T8" fmla="*/ 1272 w 1272"/>
              <a:gd name="T9" fmla="*/ 186 h 186"/>
            </a:gdLst>
            <a:ahLst/>
            <a:cxnLst>
              <a:cxn ang="T4">
                <a:pos x="T0" y="T1"/>
              </a:cxn>
              <a:cxn ang="T5">
                <a:pos x="T2" y="T3"/>
              </a:cxn>
            </a:cxnLst>
            <a:rect l="T6" t="T7" r="T8" b="T9"/>
            <a:pathLst>
              <a:path w="1272" h="186">
                <a:moveTo>
                  <a:pt x="0" y="0"/>
                </a:moveTo>
                <a:lnTo>
                  <a:pt x="1272" y="186"/>
                </a:lnTo>
              </a:path>
            </a:pathLst>
          </a:custGeom>
          <a:noFill/>
          <a:ln w="19050" cap="flat" cmpd="sng">
            <a:solidFill>
              <a:srgbClr val="0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Line 27">
            <a:extLst>
              <a:ext uri="{FF2B5EF4-FFF2-40B4-BE49-F238E27FC236}">
                <a16:creationId xmlns:a16="http://schemas.microsoft.com/office/drawing/2014/main" id="{BC947CB2-0DEF-E44D-BAA9-42758198740F}"/>
              </a:ext>
            </a:extLst>
          </p:cNvPr>
          <p:cNvSpPr>
            <a:spLocks noChangeShapeType="1"/>
          </p:cNvSpPr>
          <p:nvPr/>
        </p:nvSpPr>
        <p:spPr bwMode="auto">
          <a:xfrm>
            <a:off x="4111417" y="5535066"/>
            <a:ext cx="485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Line 28">
            <a:extLst>
              <a:ext uri="{FF2B5EF4-FFF2-40B4-BE49-F238E27FC236}">
                <a16:creationId xmlns:a16="http://schemas.microsoft.com/office/drawing/2014/main" id="{3EA86D83-B0E4-D34A-A87C-4B28A721D097}"/>
              </a:ext>
            </a:extLst>
          </p:cNvPr>
          <p:cNvSpPr>
            <a:spLocks noChangeShapeType="1"/>
          </p:cNvSpPr>
          <p:nvPr/>
        </p:nvSpPr>
        <p:spPr bwMode="auto">
          <a:xfrm flipV="1">
            <a:off x="3959017" y="5601741"/>
            <a:ext cx="63817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Line 29">
            <a:extLst>
              <a:ext uri="{FF2B5EF4-FFF2-40B4-BE49-F238E27FC236}">
                <a16:creationId xmlns:a16="http://schemas.microsoft.com/office/drawing/2014/main" id="{2247A199-0E7A-4C47-AAF1-3B3EA90E97FE}"/>
              </a:ext>
            </a:extLst>
          </p:cNvPr>
          <p:cNvSpPr>
            <a:spLocks noChangeShapeType="1"/>
          </p:cNvSpPr>
          <p:nvPr/>
        </p:nvSpPr>
        <p:spPr bwMode="auto">
          <a:xfrm flipV="1">
            <a:off x="4397167" y="5849391"/>
            <a:ext cx="247650" cy="4095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Text Box 30">
            <a:extLst>
              <a:ext uri="{FF2B5EF4-FFF2-40B4-BE49-F238E27FC236}">
                <a16:creationId xmlns:a16="http://schemas.microsoft.com/office/drawing/2014/main" id="{FDF4E109-9818-F749-8396-00CAAD03F8B7}"/>
              </a:ext>
            </a:extLst>
          </p:cNvPr>
          <p:cNvSpPr txBox="1">
            <a:spLocks noChangeArrowheads="1"/>
          </p:cNvSpPr>
          <p:nvPr/>
        </p:nvSpPr>
        <p:spPr bwMode="auto">
          <a:xfrm>
            <a:off x="6610142" y="5241379"/>
            <a:ext cx="1671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addresses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199.31.0.0/16</a:t>
            </a:r>
            <a:r>
              <a:rPr kumimoji="0" lang="ja-JP"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31">
            <a:extLst>
              <a:ext uri="{FF2B5EF4-FFF2-40B4-BE49-F238E27FC236}">
                <a16:creationId xmlns:a16="http://schemas.microsoft.com/office/drawing/2014/main" id="{4C6923DB-B2DC-034F-AE1A-78C3B8049E53}"/>
              </a:ext>
            </a:extLst>
          </p:cNvPr>
          <p:cNvGrpSpPr>
            <a:grpSpLocks/>
          </p:cNvGrpSpPr>
          <p:nvPr/>
        </p:nvGrpSpPr>
        <p:grpSpPr bwMode="auto">
          <a:xfrm>
            <a:off x="1885742" y="4031704"/>
            <a:ext cx="2338388" cy="404812"/>
            <a:chOff x="1004" y="1639"/>
            <a:chExt cx="1473" cy="255"/>
          </a:xfrm>
        </p:grpSpPr>
        <p:sp>
          <p:nvSpPr>
            <p:cNvPr id="76" name="Freeform 32">
              <a:extLst>
                <a:ext uri="{FF2B5EF4-FFF2-40B4-BE49-F238E27FC236}">
                  <a16:creationId xmlns:a16="http://schemas.microsoft.com/office/drawing/2014/main" id="{3599EB35-4339-C745-80AD-3353B688629C}"/>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Text Box 33">
              <a:extLst>
                <a:ext uri="{FF2B5EF4-FFF2-40B4-BE49-F238E27FC236}">
                  <a16:creationId xmlns:a16="http://schemas.microsoft.com/office/drawing/2014/main" id="{F6270561-036D-D141-A5B9-ABC52F684E6F}"/>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200.23.20.0/23</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8" name="Text Box 34">
            <a:extLst>
              <a:ext uri="{FF2B5EF4-FFF2-40B4-BE49-F238E27FC236}">
                <a16:creationId xmlns:a16="http://schemas.microsoft.com/office/drawing/2014/main" id="{7BBF307D-51AE-C841-AD14-6D1FE73A0F18}"/>
              </a:ext>
            </a:extLst>
          </p:cNvPr>
          <p:cNvSpPr txBox="1">
            <a:spLocks noChangeArrowheads="1"/>
          </p:cNvSpPr>
          <p:nvPr/>
        </p:nvSpPr>
        <p:spPr bwMode="auto">
          <a:xfrm>
            <a:off x="1866692" y="3831679"/>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Organization 2</a:t>
            </a:r>
          </a:p>
        </p:txBody>
      </p:sp>
      <p:grpSp>
        <p:nvGrpSpPr>
          <p:cNvPr id="79" name="Group 35">
            <a:extLst>
              <a:ext uri="{FF2B5EF4-FFF2-40B4-BE49-F238E27FC236}">
                <a16:creationId xmlns:a16="http://schemas.microsoft.com/office/drawing/2014/main" id="{8A4F9659-D65C-7D45-9305-FE9BA9437E3A}"/>
              </a:ext>
            </a:extLst>
          </p:cNvPr>
          <p:cNvGrpSpPr>
            <a:grpSpLocks/>
          </p:cNvGrpSpPr>
          <p:nvPr/>
        </p:nvGrpSpPr>
        <p:grpSpPr bwMode="auto">
          <a:xfrm>
            <a:off x="3235117" y="4288879"/>
            <a:ext cx="257175" cy="663575"/>
            <a:chOff x="870" y="2941"/>
            <a:chExt cx="162" cy="418"/>
          </a:xfrm>
        </p:grpSpPr>
        <p:sp>
          <p:nvSpPr>
            <p:cNvPr id="80" name="Text Box 36">
              <a:extLst>
                <a:ext uri="{FF2B5EF4-FFF2-40B4-BE49-F238E27FC236}">
                  <a16:creationId xmlns:a16="http://schemas.microsoft.com/office/drawing/2014/main" id="{856ACC8E-1EAC-4B45-9687-D919315E528A}"/>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Text Box 37">
              <a:extLst>
                <a:ext uri="{FF2B5EF4-FFF2-40B4-BE49-F238E27FC236}">
                  <a16:creationId xmlns:a16="http://schemas.microsoft.com/office/drawing/2014/main" id="{E96A0D03-E033-D946-9D51-BCE9933B7941}"/>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Text Box 38">
              <a:extLst>
                <a:ext uri="{FF2B5EF4-FFF2-40B4-BE49-F238E27FC236}">
                  <a16:creationId xmlns:a16="http://schemas.microsoft.com/office/drawing/2014/main" id="{BD5D13DF-8C67-E648-8A1C-0F7207365CD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39">
            <a:extLst>
              <a:ext uri="{FF2B5EF4-FFF2-40B4-BE49-F238E27FC236}">
                <a16:creationId xmlns:a16="http://schemas.microsoft.com/office/drawing/2014/main" id="{1CA732F1-4ED0-4F45-8CFF-255D799EAD25}"/>
              </a:ext>
            </a:extLst>
          </p:cNvPr>
          <p:cNvGrpSpPr>
            <a:grpSpLocks/>
          </p:cNvGrpSpPr>
          <p:nvPr/>
        </p:nvGrpSpPr>
        <p:grpSpPr bwMode="auto">
          <a:xfrm>
            <a:off x="4263817" y="3993604"/>
            <a:ext cx="257175" cy="663575"/>
            <a:chOff x="870" y="2941"/>
            <a:chExt cx="162" cy="418"/>
          </a:xfrm>
        </p:grpSpPr>
        <p:sp>
          <p:nvSpPr>
            <p:cNvPr id="84" name="Text Box 40">
              <a:extLst>
                <a:ext uri="{FF2B5EF4-FFF2-40B4-BE49-F238E27FC236}">
                  <a16:creationId xmlns:a16="http://schemas.microsoft.com/office/drawing/2014/main" id="{CA317B14-5E59-2749-93F3-DE759F1E87C2}"/>
                </a:ext>
              </a:extLst>
            </p:cNvPr>
            <p:cNvSpPr txBox="1">
              <a:spLocks noChangeArrowheads="1"/>
            </p:cNvSpPr>
            <p:nvPr/>
          </p:nvSpPr>
          <p:spPr bwMode="auto">
            <a:xfrm>
              <a:off x="872" y="2941"/>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Text Box 41">
              <a:extLst>
                <a:ext uri="{FF2B5EF4-FFF2-40B4-BE49-F238E27FC236}">
                  <a16:creationId xmlns:a16="http://schemas.microsoft.com/office/drawing/2014/main" id="{0385CAA6-35F8-B54E-BEBB-87DBE85D705D}"/>
                </a:ext>
              </a:extLst>
            </p:cNvPr>
            <p:cNvSpPr txBox="1">
              <a:spLocks noChangeArrowheads="1"/>
            </p:cNvSpPr>
            <p:nvPr/>
          </p:nvSpPr>
          <p:spPr bwMode="auto">
            <a:xfrm>
              <a:off x="870" y="302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Text Box 42">
              <a:extLst>
                <a:ext uri="{FF2B5EF4-FFF2-40B4-BE49-F238E27FC236}">
                  <a16:creationId xmlns:a16="http://schemas.microsoft.com/office/drawing/2014/main" id="{D876D364-B8AB-884C-B605-DAF37D8F3F54}"/>
                </a:ext>
              </a:extLst>
            </p:cNvPr>
            <p:cNvSpPr txBox="1">
              <a:spLocks noChangeArrowheads="1"/>
            </p:cNvSpPr>
            <p:nvPr/>
          </p:nvSpPr>
          <p:spPr bwMode="auto">
            <a:xfrm>
              <a:off x="871" y="3109"/>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7" name="Text Box 43">
            <a:extLst>
              <a:ext uri="{FF2B5EF4-FFF2-40B4-BE49-F238E27FC236}">
                <a16:creationId xmlns:a16="http://schemas.microsoft.com/office/drawing/2014/main" id="{CEC375CB-DDD1-C54F-9D87-9C4EC7FCBCCD}"/>
              </a:ext>
            </a:extLst>
          </p:cNvPr>
          <p:cNvSpPr txBox="1">
            <a:spLocks noChangeArrowheads="1"/>
          </p:cNvSpPr>
          <p:nvPr/>
        </p:nvSpPr>
        <p:spPr bwMode="auto">
          <a:xfrm>
            <a:off x="741737" y="1253772"/>
            <a:ext cx="11002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Organization 1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moves from Fly-By-Night-ISP to ISPs-R-Us</a:t>
            </a:r>
          </a:p>
          <a:p>
            <a:pPr marL="342900" marR="0" lvl="0" indent="-342900" algn="l" defTabSz="914400" rtl="0" eaLnBrk="0" fontAlgn="base" latinLnBrk="0" hangingPunct="0">
              <a:lnSpc>
                <a:spcPct val="100000"/>
              </a:lnSpc>
              <a:spcBef>
                <a:spcPct val="0"/>
              </a:spcBef>
              <a:spcAft>
                <a:spcPct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ISPs-R-Us now advertises a more specific route to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Organization 1</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5" name="Line 6">
            <a:extLst>
              <a:ext uri="{FF2B5EF4-FFF2-40B4-BE49-F238E27FC236}">
                <a16:creationId xmlns:a16="http://schemas.microsoft.com/office/drawing/2014/main" id="{16029FA6-37C7-AB4D-A59B-945173A1BE9B}"/>
              </a:ext>
            </a:extLst>
          </p:cNvPr>
          <p:cNvSpPr>
            <a:spLocks noChangeShapeType="1"/>
          </p:cNvSpPr>
          <p:nvPr/>
        </p:nvSpPr>
        <p:spPr bwMode="auto">
          <a:xfrm flipV="1">
            <a:off x="4303322" y="5787297"/>
            <a:ext cx="333375" cy="247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 name="Group 1">
            <a:extLst>
              <a:ext uri="{FF2B5EF4-FFF2-40B4-BE49-F238E27FC236}">
                <a16:creationId xmlns:a16="http://schemas.microsoft.com/office/drawing/2014/main" id="{D124712F-55B8-914D-A727-D85A618B3B5F}"/>
              </a:ext>
            </a:extLst>
          </p:cNvPr>
          <p:cNvGrpSpPr/>
          <p:nvPr/>
        </p:nvGrpSpPr>
        <p:grpSpPr>
          <a:xfrm>
            <a:off x="2073587" y="5735794"/>
            <a:ext cx="2342448" cy="619828"/>
            <a:chOff x="2073587" y="5735794"/>
            <a:chExt cx="2342448" cy="619828"/>
          </a:xfrm>
        </p:grpSpPr>
        <p:grpSp>
          <p:nvGrpSpPr>
            <p:cNvPr id="46" name="Group 13">
              <a:extLst>
                <a:ext uri="{FF2B5EF4-FFF2-40B4-BE49-F238E27FC236}">
                  <a16:creationId xmlns:a16="http://schemas.microsoft.com/office/drawing/2014/main" id="{ABF1EEF6-F03D-8E48-9B4F-9694AA09D3F1}"/>
                </a:ext>
              </a:extLst>
            </p:cNvPr>
            <p:cNvGrpSpPr>
              <a:grpSpLocks/>
            </p:cNvGrpSpPr>
            <p:nvPr/>
          </p:nvGrpSpPr>
          <p:grpSpPr bwMode="auto">
            <a:xfrm>
              <a:off x="2077647" y="5950810"/>
              <a:ext cx="2338388" cy="404812"/>
              <a:chOff x="1004" y="1639"/>
              <a:chExt cx="1473" cy="255"/>
            </a:xfrm>
          </p:grpSpPr>
          <p:sp>
            <p:nvSpPr>
              <p:cNvPr id="88" name="Freeform 14">
                <a:extLst>
                  <a:ext uri="{FF2B5EF4-FFF2-40B4-BE49-F238E27FC236}">
                    <a16:creationId xmlns:a16="http://schemas.microsoft.com/office/drawing/2014/main" id="{88BD7968-23EA-EF4B-BBA8-48B022120194}"/>
                  </a:ext>
                </a:extLst>
              </p:cNvPr>
              <p:cNvSpPr>
                <a:spLocks/>
              </p:cNvSpPr>
              <p:nvPr/>
            </p:nvSpPr>
            <p:spPr bwMode="auto">
              <a:xfrm>
                <a:off x="1004" y="1639"/>
                <a:ext cx="1473" cy="255"/>
              </a:xfrm>
              <a:custGeom>
                <a:avLst/>
                <a:gdLst>
                  <a:gd name="T0" fmla="*/ 172 w 1473"/>
                  <a:gd name="T1" fmla="*/ 11 h 255"/>
                  <a:gd name="T2" fmla="*/ 73 w 1473"/>
                  <a:gd name="T3" fmla="*/ 94 h 255"/>
                  <a:gd name="T4" fmla="*/ 146 w 1473"/>
                  <a:gd name="T5" fmla="*/ 220 h 255"/>
                  <a:gd name="T6" fmla="*/ 520 w 1473"/>
                  <a:gd name="T7" fmla="*/ 225 h 255"/>
                  <a:gd name="T8" fmla="*/ 754 w 1473"/>
                  <a:gd name="T9" fmla="*/ 251 h 255"/>
                  <a:gd name="T10" fmla="*/ 1306 w 1473"/>
                  <a:gd name="T11" fmla="*/ 203 h 255"/>
                  <a:gd name="T12" fmla="*/ 1360 w 1473"/>
                  <a:gd name="T13" fmla="*/ 29 h 255"/>
                  <a:gd name="T14" fmla="*/ 628 w 1473"/>
                  <a:gd name="T15" fmla="*/ 29 h 255"/>
                  <a:gd name="T16" fmla="*/ 172 w 1473"/>
                  <a:gd name="T17" fmla="*/ 1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255"/>
                  <a:gd name="T29" fmla="*/ 1473 w 1473"/>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Text Box 15">
                <a:extLst>
                  <a:ext uri="{FF2B5EF4-FFF2-40B4-BE49-F238E27FC236}">
                    <a16:creationId xmlns:a16="http://schemas.microsoft.com/office/drawing/2014/main" id="{2EC519CF-1876-9247-BF14-91A552F93027}"/>
                  </a:ext>
                </a:extLst>
              </p:cNvPr>
              <p:cNvSpPr txBox="1">
                <a:spLocks noChangeArrowheads="1"/>
              </p:cNvSpPr>
              <p:nvPr/>
            </p:nvSpPr>
            <p:spPr bwMode="auto">
              <a:xfrm>
                <a:off x="1226" y="1664"/>
                <a:ext cx="970" cy="212"/>
              </a:xfrm>
              <a:prstGeom prst="rect">
                <a:avLst/>
              </a:prstGeom>
              <a:solidFill>
                <a:srgbClr val="9CE0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200.23.18.0/23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90" name="Text Box 24">
              <a:extLst>
                <a:ext uri="{FF2B5EF4-FFF2-40B4-BE49-F238E27FC236}">
                  <a16:creationId xmlns:a16="http://schemas.microsoft.com/office/drawing/2014/main" id="{354BE1BC-E9EF-404B-ACF3-655B1338290D}"/>
                </a:ext>
              </a:extLst>
            </p:cNvPr>
            <p:cNvSpPr txBox="1">
              <a:spLocks noChangeArrowheads="1"/>
            </p:cNvSpPr>
            <p:nvPr/>
          </p:nvSpPr>
          <p:spPr bwMode="auto">
            <a:xfrm>
              <a:off x="2073587" y="5735794"/>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Organization 1</a:t>
              </a:r>
            </a:p>
          </p:txBody>
        </p:sp>
      </p:grpSp>
      <p:sp>
        <p:nvSpPr>
          <p:cNvPr id="91" name="Text Box 31">
            <a:extLst>
              <a:ext uri="{FF2B5EF4-FFF2-40B4-BE49-F238E27FC236}">
                <a16:creationId xmlns:a16="http://schemas.microsoft.com/office/drawing/2014/main" id="{64C2BB30-AFAC-2341-97EB-7F0AF3F05F3D}"/>
              </a:ext>
            </a:extLst>
          </p:cNvPr>
          <p:cNvSpPr txBox="1">
            <a:spLocks noChangeArrowheads="1"/>
          </p:cNvSpPr>
          <p:nvPr/>
        </p:nvSpPr>
        <p:spPr bwMode="auto">
          <a:xfrm>
            <a:off x="6580161" y="6089469"/>
            <a:ext cx="1739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 </a:t>
            </a:r>
            <a:r>
              <a:rPr kumimoji="0" lang="en-US" altLang="en-US" sz="1400" b="0" i="0" u="sng"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200.23.18.0/23</a:t>
            </a:r>
            <a:r>
              <a:rPr kumimoji="0"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Freeform 3">
            <a:extLst>
              <a:ext uri="{FF2B5EF4-FFF2-40B4-BE49-F238E27FC236}">
                <a16:creationId xmlns:a16="http://schemas.microsoft.com/office/drawing/2014/main" id="{09EB423B-4CA2-4F48-8E84-83E0AD942EC4}"/>
              </a:ext>
            </a:extLst>
          </p:cNvPr>
          <p:cNvSpPr/>
          <p:nvPr/>
        </p:nvSpPr>
        <p:spPr>
          <a:xfrm>
            <a:off x="4049486" y="4865915"/>
            <a:ext cx="5274129" cy="1257299"/>
          </a:xfrm>
          <a:custGeom>
            <a:avLst/>
            <a:gdLst>
              <a:gd name="connsiteX0" fmla="*/ 5225143 w 5225143"/>
              <a:gd name="connsiteY0" fmla="*/ 0 h 1322614"/>
              <a:gd name="connsiteX1" fmla="*/ 1583871 w 5225143"/>
              <a:gd name="connsiteY1" fmla="*/ 587829 h 1322614"/>
              <a:gd name="connsiteX2" fmla="*/ 718457 w 5225143"/>
              <a:gd name="connsiteY2" fmla="*/ 963386 h 1322614"/>
              <a:gd name="connsiteX3" fmla="*/ 0 w 5225143"/>
              <a:gd name="connsiteY3" fmla="*/ 1322614 h 1322614"/>
              <a:gd name="connsiteX0" fmla="*/ 5225143 w 5225143"/>
              <a:gd name="connsiteY0" fmla="*/ 0 h 1322614"/>
              <a:gd name="connsiteX1" fmla="*/ 1583871 w 5225143"/>
              <a:gd name="connsiteY1" fmla="*/ 587829 h 1322614"/>
              <a:gd name="connsiteX2" fmla="*/ 849085 w 5225143"/>
              <a:gd name="connsiteY2" fmla="*/ 783772 h 1322614"/>
              <a:gd name="connsiteX3" fmla="*/ 0 w 5225143"/>
              <a:gd name="connsiteY3" fmla="*/ 1322614 h 1322614"/>
              <a:gd name="connsiteX0" fmla="*/ 5225143 w 5225143"/>
              <a:gd name="connsiteY0" fmla="*/ 0 h 1322614"/>
              <a:gd name="connsiteX1" fmla="*/ 849085 w 5225143"/>
              <a:gd name="connsiteY1" fmla="*/ 783772 h 1322614"/>
              <a:gd name="connsiteX2" fmla="*/ 0 w 5225143"/>
              <a:gd name="connsiteY2" fmla="*/ 1322614 h 1322614"/>
              <a:gd name="connsiteX0" fmla="*/ 5274129 w 5274129"/>
              <a:gd name="connsiteY0" fmla="*/ 0 h 1257299"/>
              <a:gd name="connsiteX1" fmla="*/ 849085 w 5274129"/>
              <a:gd name="connsiteY1" fmla="*/ 718457 h 1257299"/>
              <a:gd name="connsiteX2" fmla="*/ 0 w 5274129"/>
              <a:gd name="connsiteY2" fmla="*/ 1257299 h 1257299"/>
            </a:gdLst>
            <a:ahLst/>
            <a:cxnLst>
              <a:cxn ang="0">
                <a:pos x="connsiteX0" y="connsiteY0"/>
              </a:cxn>
              <a:cxn ang="0">
                <a:pos x="connsiteX1" y="connsiteY1"/>
              </a:cxn>
              <a:cxn ang="0">
                <a:pos x="connsiteX2" y="connsiteY2"/>
              </a:cxn>
            </a:cxnLst>
            <a:rect l="l" t="t" r="r" b="b"/>
            <a:pathLst>
              <a:path w="5274129" h="1257299">
                <a:moveTo>
                  <a:pt x="5274129" y="0"/>
                </a:moveTo>
                <a:lnTo>
                  <a:pt x="849085" y="718457"/>
                </a:lnTo>
                <a:lnTo>
                  <a:pt x="0" y="1257299"/>
                </a:lnTo>
              </a:path>
            </a:pathLst>
          </a:custGeom>
          <a:noFill/>
          <a:ln w="76200">
            <a:solidFill>
              <a:srgbClr val="3333CC"/>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8481-75A5-3064-0357-8036875FFD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00CBE2-C093-95A4-7D12-A2B56D6A19AE}"/>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In-Class Exercise</a:t>
            </a:r>
            <a:endParaRPr lang="en-US" dirty="0"/>
          </a:p>
        </p:txBody>
      </p:sp>
      <p:sp>
        <p:nvSpPr>
          <p:cNvPr id="187" name="Rectangle 3">
            <a:extLst>
              <a:ext uri="{FF2B5EF4-FFF2-40B4-BE49-F238E27FC236}">
                <a16:creationId xmlns:a16="http://schemas.microsoft.com/office/drawing/2014/main" id="{DB2AB70B-B036-DF75-E2E0-F9E2E0C5F3F8}"/>
              </a:ext>
            </a:extLst>
          </p:cNvPr>
          <p:cNvSpPr txBox="1">
            <a:spLocks noChangeArrowheads="1"/>
          </p:cNvSpPr>
          <p:nvPr/>
        </p:nvSpPr>
        <p:spPr>
          <a:xfrm>
            <a:off x="838200" y="1431925"/>
            <a:ext cx="8154467" cy="2344642"/>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 </a:t>
            </a: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A router connects 3 subnets.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Each subnet must have prefix 200.23.16.0/24</a:t>
            </a:r>
          </a:p>
          <a:p>
            <a:pPr>
              <a:defRPr/>
            </a:pP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Subnet 1 supports up to 123 interfaces</a:t>
            </a:r>
          </a:p>
          <a:p>
            <a:pPr>
              <a:defRPr/>
            </a:pPr>
            <a:r>
              <a:rPr lang="en-US" altLang="en-US" sz="3200">
                <a:latin typeface="Calibri" panose="020F0502020204030204"/>
                <a:ea typeface="ＭＳ Ｐゴシック" panose="020B0600070205080204" pitchFamily="34" charset="-128"/>
                <a:cs typeface="ＭＳ Ｐゴシック" panose="020B0600070205080204" pitchFamily="34" charset="-128"/>
              </a:rPr>
              <a:t>Subnet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2 </a:t>
            </a:r>
            <a:r>
              <a:rPr lang="en-US" altLang="en-US" sz="3200">
                <a:latin typeface="Calibri" panose="020F0502020204030204"/>
                <a:ea typeface="ＭＳ Ｐゴシック" panose="020B0600070205080204" pitchFamily="34" charset="-128"/>
                <a:cs typeface="ＭＳ Ｐゴシック" panose="020B0600070205080204" pitchFamily="34" charset="-128"/>
              </a:rPr>
              <a:t>and subnet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3 up to 60 interfaces</a:t>
            </a:r>
          </a:p>
          <a:p>
            <a:pPr>
              <a:defRPr/>
            </a:pP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What should the 3 subnet addresses be?</a:t>
            </a:r>
          </a:p>
        </p:txBody>
      </p:sp>
    </p:spTree>
    <p:extLst>
      <p:ext uri="{BB962C8B-B14F-4D97-AF65-F5344CB8AC3E}">
        <p14:creationId xmlns:p14="http://schemas.microsoft.com/office/powerpoint/2010/main" val="261266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86D2EF-968D-8BD4-7437-0C2BCD4915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83518B-C0FA-56AF-FB38-40BFCA3DF1C1}"/>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In-Class Exercise</a:t>
            </a:r>
            <a:endParaRPr lang="en-US" dirty="0"/>
          </a:p>
        </p:txBody>
      </p:sp>
      <p:sp>
        <p:nvSpPr>
          <p:cNvPr id="187" name="Rectangle 3">
            <a:extLst>
              <a:ext uri="{FF2B5EF4-FFF2-40B4-BE49-F238E27FC236}">
                <a16:creationId xmlns:a16="http://schemas.microsoft.com/office/drawing/2014/main" id="{235816D2-E998-6A83-137B-BDA7467892EC}"/>
              </a:ext>
            </a:extLst>
          </p:cNvPr>
          <p:cNvSpPr txBox="1">
            <a:spLocks noChangeArrowheads="1"/>
          </p:cNvSpPr>
          <p:nvPr/>
        </p:nvSpPr>
        <p:spPr>
          <a:xfrm>
            <a:off x="838200" y="1431925"/>
            <a:ext cx="8154467" cy="2344642"/>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 </a:t>
            </a: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A router connects 3 subnets.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Each subnet must have prefix 200.23.16.0/24</a:t>
            </a:r>
          </a:p>
          <a:p>
            <a:pPr>
              <a:defRPr/>
            </a:pP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Subnet 1 supports up to 123 interfaces</a:t>
            </a:r>
          </a:p>
          <a:p>
            <a:pPr>
              <a:defRPr/>
            </a:pPr>
            <a:r>
              <a:rPr lang="en-US" altLang="en-US" sz="3200" dirty="0">
                <a:latin typeface="Calibri" panose="020F0502020204030204"/>
                <a:ea typeface="ＭＳ Ｐゴシック" panose="020B0600070205080204" pitchFamily="34" charset="-128"/>
                <a:cs typeface="ＭＳ Ｐゴシック" panose="020B0600070205080204" pitchFamily="34" charset="-128"/>
              </a:rPr>
              <a:t>Subset 2 and subset 3 up to 60 interfaces</a:t>
            </a:r>
          </a:p>
          <a:p>
            <a:pPr>
              <a:defRPr/>
            </a:pP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ＭＳ Ｐゴシック" panose="020B0600070205080204" pitchFamily="34" charset="-128"/>
              </a:rPr>
              <a:t>What should the 3 subnet addresses be?</a:t>
            </a:r>
          </a:p>
        </p:txBody>
      </p:sp>
      <p:sp>
        <p:nvSpPr>
          <p:cNvPr id="2" name="Rectangle 3">
            <a:extLst>
              <a:ext uri="{FF2B5EF4-FFF2-40B4-BE49-F238E27FC236}">
                <a16:creationId xmlns:a16="http://schemas.microsoft.com/office/drawing/2014/main" id="{5A425488-6680-4A32-F045-4BE2B6B15FD7}"/>
              </a:ext>
            </a:extLst>
          </p:cNvPr>
          <p:cNvSpPr txBox="1">
            <a:spLocks noChangeArrowheads="1"/>
          </p:cNvSpPr>
          <p:nvPr/>
        </p:nvSpPr>
        <p:spPr>
          <a:xfrm>
            <a:off x="965199" y="4253754"/>
            <a:ext cx="10261601" cy="234464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ＭＳ Ｐゴシック" panose="020B0600070205080204" pitchFamily="34" charset="-128"/>
              </a:rPr>
              <a:t>Subnet 1 gets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200.23.16.0/25 (last 8-bit 0XXX XXXX)</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ＭＳ Ｐゴシック" panose="020B0600070205080204" pitchFamily="34" charset="-128"/>
              </a:rPr>
              <a:t>Subnet 2 gets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200.23.16.</a:t>
            </a:r>
            <a:r>
              <a:rPr lang="en-US" altLang="en-US" sz="3200" dirty="0">
                <a:solidFill>
                  <a:srgbClr val="0000A8"/>
                </a:solidFill>
                <a:latin typeface="Calibri" panose="020F0502020204030204"/>
                <a:ea typeface="ＭＳ Ｐゴシック" panose="020B0600070205080204" pitchFamily="34" charset="-128"/>
                <a:cs typeface="ＭＳ Ｐゴシック" panose="020B0600070205080204" pitchFamily="34" charset="-128"/>
              </a:rPr>
              <a:t>128/26</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 (last 8-bit </a:t>
            </a:r>
            <a:r>
              <a:rPr lang="en-US" altLang="en-US" sz="3200" dirty="0">
                <a:solidFill>
                  <a:srgbClr val="0000A8"/>
                </a:solidFill>
                <a:latin typeface="Calibri" panose="020F0502020204030204"/>
                <a:ea typeface="ＭＳ Ｐゴシック" panose="020B0600070205080204" pitchFamily="34" charset="-128"/>
                <a:cs typeface="ＭＳ Ｐゴシック" panose="020B0600070205080204" pitchFamily="34" charset="-128"/>
              </a:rPr>
              <a:t>10</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XX XXXX)</a:t>
            </a:r>
          </a:p>
          <a:p>
            <a:pPr>
              <a:buNone/>
              <a:defRPr/>
            </a:pPr>
            <a:r>
              <a:rPr kumimoji="0" lang="en-US" altLang="en-US" sz="3200" b="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ＭＳ Ｐゴシック" panose="020B0600070205080204" pitchFamily="34" charset="-128"/>
              </a:rPr>
              <a:t>Subnet 3 gets </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200.23.16.</a:t>
            </a:r>
            <a:r>
              <a:rPr lang="en-US" altLang="en-US" sz="3200" dirty="0">
                <a:solidFill>
                  <a:srgbClr val="0000A8"/>
                </a:solidFill>
                <a:latin typeface="Calibri" panose="020F0502020204030204"/>
                <a:ea typeface="ＭＳ Ｐゴシック" panose="020B0600070205080204" pitchFamily="34" charset="-128"/>
                <a:cs typeface="ＭＳ Ｐゴシック" panose="020B0600070205080204" pitchFamily="34" charset="-128"/>
              </a:rPr>
              <a:t>192/26</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 (last 8-bit </a:t>
            </a:r>
            <a:r>
              <a:rPr lang="en-US" altLang="en-US" sz="3200" dirty="0">
                <a:solidFill>
                  <a:srgbClr val="0000A8"/>
                </a:solidFill>
                <a:latin typeface="Calibri" panose="020F0502020204030204"/>
                <a:ea typeface="ＭＳ Ｐゴシック" panose="020B0600070205080204" pitchFamily="34" charset="-128"/>
                <a:cs typeface="ＭＳ Ｐゴシック" panose="020B0600070205080204" pitchFamily="34" charset="-128"/>
              </a:rPr>
              <a:t>11</a:t>
            </a:r>
            <a:r>
              <a:rPr lang="en-US" altLang="en-US" sz="3200" dirty="0">
                <a:latin typeface="Calibri" panose="020F0502020204030204"/>
                <a:ea typeface="ＭＳ Ｐゴシック" panose="020B0600070205080204" pitchFamily="34" charset="-128"/>
                <a:cs typeface="ＭＳ Ｐゴシック" panose="020B0600070205080204" pitchFamily="34" charset="-128"/>
              </a:rPr>
              <a:t>XX XXXX)</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lang="en-US" altLang="en-US" sz="3200" dirty="0">
              <a:latin typeface="Calibri" panose="020F0502020204030204"/>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63935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1EBCE-3458-6630-414B-29B1AEF9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81069-0DCC-9E6C-FC47-DB3433ADDD4C}"/>
              </a:ext>
            </a:extLst>
          </p:cNvPr>
          <p:cNvSpPr>
            <a:spLocks noGrp="1"/>
          </p:cNvSpPr>
          <p:nvPr>
            <p:ph type="title"/>
          </p:nvPr>
        </p:nvSpPr>
        <p:spPr/>
        <p:txBody>
          <a:bodyPr/>
          <a:lstStyle/>
          <a:p>
            <a:r>
              <a:rPr lang="en-US" dirty="0">
                <a:cs typeface="Calibri" panose="020F0502020204030204" pitchFamily="34" charset="0"/>
              </a:rPr>
              <a:t>Network Layer in the Internet</a:t>
            </a:r>
            <a:endParaRPr lang="en-US" dirty="0"/>
          </a:p>
        </p:txBody>
      </p:sp>
      <p:sp>
        <p:nvSpPr>
          <p:cNvPr id="3" name="Content Placeholder 2">
            <a:extLst>
              <a:ext uri="{FF2B5EF4-FFF2-40B4-BE49-F238E27FC236}">
                <a16:creationId xmlns:a16="http://schemas.microsoft.com/office/drawing/2014/main" id="{870D2ADC-E905-3606-36C7-3A2ACFA7624D}"/>
              </a:ext>
            </a:extLst>
          </p:cNvPr>
          <p:cNvSpPr>
            <a:spLocks noGrp="1"/>
          </p:cNvSpPr>
          <p:nvPr>
            <p:ph sz="half" idx="1"/>
          </p:nvPr>
        </p:nvSpPr>
        <p:spPr>
          <a:xfrm>
            <a:off x="838200" y="1572572"/>
            <a:ext cx="5610225" cy="4482787"/>
          </a:xfrm>
        </p:spPr>
        <p:txBody>
          <a:bodyPr>
            <a:normAutofit/>
          </a:bodyPr>
          <a:lstStyle/>
          <a:p>
            <a:pPr marL="342900" indent="-212725">
              <a:buFont typeface="Wingdings" charset="2"/>
              <a:buChar char="§"/>
              <a:defRPr/>
            </a:pPr>
            <a:r>
              <a:rPr lang="en-US" sz="3200" dirty="0"/>
              <a:t>The Internet Protocol (IP)</a:t>
            </a:r>
          </a:p>
          <a:p>
            <a:pPr lvl="1">
              <a:buFont typeface="Arial"/>
              <a:buChar char="•"/>
              <a:defRPr/>
            </a:pPr>
            <a:r>
              <a:rPr lang="en-US" sz="2800" u="sng" dirty="0"/>
              <a:t>Datagram format</a:t>
            </a:r>
          </a:p>
          <a:p>
            <a:pPr lvl="1">
              <a:buFont typeface="Arial"/>
              <a:buChar char="•"/>
              <a:defRPr/>
            </a:pPr>
            <a:r>
              <a:rPr lang="en-US" sz="2800" u="sng" dirty="0"/>
              <a:t>Addressing</a:t>
            </a:r>
          </a:p>
          <a:p>
            <a:pPr lvl="1">
              <a:buFont typeface="Arial"/>
              <a:buChar char="•"/>
              <a:defRPr/>
            </a:pPr>
            <a:r>
              <a:rPr lang="en-US" sz="2800" u="sng" dirty="0"/>
              <a:t>Network address translation</a:t>
            </a:r>
          </a:p>
          <a:p>
            <a:pPr lvl="1">
              <a:buFont typeface="Arial"/>
              <a:buChar char="•"/>
              <a:defRPr/>
            </a:pPr>
            <a:r>
              <a:rPr lang="en-US" sz="2800" dirty="0"/>
              <a:t>IPv6 </a:t>
            </a:r>
          </a:p>
          <a:p>
            <a:pPr>
              <a:buFont typeface="Arial"/>
              <a:buChar char="•"/>
              <a:defRPr/>
            </a:pPr>
            <a:r>
              <a:rPr lang="en-US" sz="3200" dirty="0">
                <a:solidFill>
                  <a:schemeClr val="bg1">
                    <a:lumMod val="50000"/>
                  </a:schemeClr>
                </a:solidFill>
              </a:rPr>
              <a:t>Internet Routing</a:t>
            </a:r>
          </a:p>
          <a:p>
            <a:pPr>
              <a:buFont typeface="Arial"/>
              <a:buChar char="•"/>
              <a:defRPr/>
            </a:pPr>
            <a:r>
              <a:rPr lang="en-US" sz="3200" dirty="0">
                <a:solidFill>
                  <a:schemeClr val="bg1">
                    <a:lumMod val="50000"/>
                  </a:schemeClr>
                </a:solidFill>
              </a:rPr>
              <a:t>Internet Forwarding</a:t>
            </a:r>
          </a:p>
          <a:p>
            <a:pPr marL="130175" indent="0">
              <a:buNone/>
            </a:pPr>
            <a:endParaRPr lang="en-US" dirty="0"/>
          </a:p>
        </p:txBody>
      </p:sp>
    </p:spTree>
    <p:extLst>
      <p:ext uri="{BB962C8B-B14F-4D97-AF65-F5344CB8AC3E}">
        <p14:creationId xmlns:p14="http://schemas.microsoft.com/office/powerpoint/2010/main" val="220719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80">
            <a:extLst>
              <a:ext uri="{FF2B5EF4-FFF2-40B4-BE49-F238E27FC236}">
                <a16:creationId xmlns:a16="http://schemas.microsoft.com/office/drawing/2014/main" id="{E4A69AE9-9C27-CE49-8761-21FC6391CC79}"/>
              </a:ext>
            </a:extLst>
          </p:cNvPr>
          <p:cNvSpPr>
            <a:spLocks/>
          </p:cNvSpPr>
          <p:nvPr/>
        </p:nvSpPr>
        <p:spPr bwMode="auto">
          <a:xfrm>
            <a:off x="6624872" y="2978590"/>
            <a:ext cx="3273778" cy="2294055"/>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Text Box 12">
            <a:extLst>
              <a:ext uri="{FF2B5EF4-FFF2-40B4-BE49-F238E27FC236}">
                <a16:creationId xmlns:a16="http://schemas.microsoft.com/office/drawing/2014/main" id="{160FAFD7-0598-5243-851C-EDC8ADECCF38}"/>
              </a:ext>
            </a:extLst>
          </p:cNvPr>
          <p:cNvSpPr txBox="1">
            <a:spLocks noChangeArrowheads="1"/>
          </p:cNvSpPr>
          <p:nvPr/>
        </p:nvSpPr>
        <p:spPr bwMode="auto">
          <a:xfrm>
            <a:off x="9236240" y="3264692"/>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10.0.0.1</a:t>
            </a:r>
          </a:p>
        </p:txBody>
      </p:sp>
      <p:sp>
        <p:nvSpPr>
          <p:cNvPr id="55" name="Text Box 13">
            <a:extLst>
              <a:ext uri="{FF2B5EF4-FFF2-40B4-BE49-F238E27FC236}">
                <a16:creationId xmlns:a16="http://schemas.microsoft.com/office/drawing/2014/main" id="{0C2F1B46-63B4-2448-9F86-DCE0FFD3B780}"/>
              </a:ext>
            </a:extLst>
          </p:cNvPr>
          <p:cNvSpPr txBox="1">
            <a:spLocks noChangeArrowheads="1"/>
          </p:cNvSpPr>
          <p:nvPr/>
        </p:nvSpPr>
        <p:spPr bwMode="auto">
          <a:xfrm>
            <a:off x="9181489" y="3988217"/>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10.0.0.2</a:t>
            </a:r>
          </a:p>
        </p:txBody>
      </p:sp>
      <p:sp>
        <p:nvSpPr>
          <p:cNvPr id="56" name="Text Box 14">
            <a:extLst>
              <a:ext uri="{FF2B5EF4-FFF2-40B4-BE49-F238E27FC236}">
                <a16:creationId xmlns:a16="http://schemas.microsoft.com/office/drawing/2014/main" id="{64025A8E-DCF1-D643-BEC4-D5D76E02D59E}"/>
              </a:ext>
            </a:extLst>
          </p:cNvPr>
          <p:cNvSpPr txBox="1">
            <a:spLocks noChangeArrowheads="1"/>
          </p:cNvSpPr>
          <p:nvPr/>
        </p:nvSpPr>
        <p:spPr bwMode="auto">
          <a:xfrm>
            <a:off x="9155136" y="4742372"/>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10.0.0.3</a:t>
            </a:r>
          </a:p>
        </p:txBody>
      </p:sp>
      <p:sp>
        <p:nvSpPr>
          <p:cNvPr id="57" name="Text Box 15">
            <a:extLst>
              <a:ext uri="{FF2B5EF4-FFF2-40B4-BE49-F238E27FC236}">
                <a16:creationId xmlns:a16="http://schemas.microsoft.com/office/drawing/2014/main" id="{DAA05697-C5E0-8546-AB80-63B7917239F5}"/>
              </a:ext>
            </a:extLst>
          </p:cNvPr>
          <p:cNvSpPr txBox="1">
            <a:spLocks noChangeArrowheads="1"/>
          </p:cNvSpPr>
          <p:nvPr/>
        </p:nvSpPr>
        <p:spPr bwMode="auto">
          <a:xfrm>
            <a:off x="6464854" y="3424079"/>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10.0.0.4</a:t>
            </a:r>
          </a:p>
        </p:txBody>
      </p:sp>
      <p:sp>
        <p:nvSpPr>
          <p:cNvPr id="58" name="Line 16">
            <a:extLst>
              <a:ext uri="{FF2B5EF4-FFF2-40B4-BE49-F238E27FC236}">
                <a16:creationId xmlns:a16="http://schemas.microsoft.com/office/drawing/2014/main" id="{7A263ADA-FEA5-9749-93B9-2C606DDDAFFF}"/>
              </a:ext>
            </a:extLst>
          </p:cNvPr>
          <p:cNvSpPr>
            <a:spLocks noChangeShapeType="1"/>
          </p:cNvSpPr>
          <p:nvPr/>
        </p:nvSpPr>
        <p:spPr bwMode="auto">
          <a:xfrm>
            <a:off x="6820885" y="3727909"/>
            <a:ext cx="2090" cy="35887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2" name="Text Box 81">
            <a:extLst>
              <a:ext uri="{FF2B5EF4-FFF2-40B4-BE49-F238E27FC236}">
                <a16:creationId xmlns:a16="http://schemas.microsoft.com/office/drawing/2014/main" id="{CC371830-F400-E64E-BBD6-B5CDA5AE6E70}"/>
              </a:ext>
            </a:extLst>
          </p:cNvPr>
          <p:cNvSpPr txBox="1">
            <a:spLocks noChangeArrowheads="1"/>
          </p:cNvSpPr>
          <p:nvPr/>
        </p:nvSpPr>
        <p:spPr bwMode="auto">
          <a:xfrm>
            <a:off x="6679771" y="2473869"/>
            <a:ext cx="2802851" cy="56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local network (e.g., home network) 10.0.0/24</a:t>
            </a:r>
          </a:p>
        </p:txBody>
      </p:sp>
      <p:sp>
        <p:nvSpPr>
          <p:cNvPr id="63" name="Line 82">
            <a:extLst>
              <a:ext uri="{FF2B5EF4-FFF2-40B4-BE49-F238E27FC236}">
                <a16:creationId xmlns:a16="http://schemas.microsoft.com/office/drawing/2014/main" id="{088E5B6E-277B-E04A-9B50-44C102E23E15}"/>
              </a:ext>
            </a:extLst>
          </p:cNvPr>
          <p:cNvSpPr>
            <a:spLocks noChangeShapeType="1"/>
          </p:cNvSpPr>
          <p:nvPr/>
        </p:nvSpPr>
        <p:spPr bwMode="auto">
          <a:xfrm>
            <a:off x="9417628" y="2709128"/>
            <a:ext cx="11246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 name="Line 83">
            <a:extLst>
              <a:ext uri="{FF2B5EF4-FFF2-40B4-BE49-F238E27FC236}">
                <a16:creationId xmlns:a16="http://schemas.microsoft.com/office/drawing/2014/main" id="{709B9FA0-ACAA-A845-AE33-47EEFB4EB1F7}"/>
              </a:ext>
            </a:extLst>
          </p:cNvPr>
          <p:cNvSpPr>
            <a:spLocks noChangeShapeType="1"/>
          </p:cNvSpPr>
          <p:nvPr/>
        </p:nvSpPr>
        <p:spPr bwMode="auto">
          <a:xfrm>
            <a:off x="6205244" y="2589251"/>
            <a:ext cx="0" cy="11282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 name="Line 84">
            <a:extLst>
              <a:ext uri="{FF2B5EF4-FFF2-40B4-BE49-F238E27FC236}">
                <a16:creationId xmlns:a16="http://schemas.microsoft.com/office/drawing/2014/main" id="{FF34E808-0600-054A-9F51-077FECC17882}"/>
              </a:ext>
            </a:extLst>
          </p:cNvPr>
          <p:cNvSpPr>
            <a:spLocks noChangeShapeType="1"/>
          </p:cNvSpPr>
          <p:nvPr/>
        </p:nvSpPr>
        <p:spPr bwMode="auto">
          <a:xfrm flipH="1" flipV="1">
            <a:off x="6344943" y="2721791"/>
            <a:ext cx="427910" cy="44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2" name="Group 107">
            <a:extLst>
              <a:ext uri="{FF2B5EF4-FFF2-40B4-BE49-F238E27FC236}">
                <a16:creationId xmlns:a16="http://schemas.microsoft.com/office/drawing/2014/main" id="{148E112E-E90E-834A-811C-CD872028B70D}"/>
              </a:ext>
            </a:extLst>
          </p:cNvPr>
          <p:cNvGrpSpPr>
            <a:grpSpLocks/>
          </p:cNvGrpSpPr>
          <p:nvPr/>
        </p:nvGrpSpPr>
        <p:grpSpPr bwMode="auto">
          <a:xfrm flipH="1">
            <a:off x="9988255" y="3097875"/>
            <a:ext cx="641350" cy="583178"/>
            <a:chOff x="-44" y="1473"/>
            <a:chExt cx="981" cy="1105"/>
          </a:xfrm>
        </p:grpSpPr>
        <p:pic>
          <p:nvPicPr>
            <p:cNvPr id="83" name="Picture 108" descr="desktop_computer_stylized_medium">
              <a:extLst>
                <a:ext uri="{FF2B5EF4-FFF2-40B4-BE49-F238E27FC236}">
                  <a16:creationId xmlns:a16="http://schemas.microsoft.com/office/drawing/2014/main" id="{B9390BE0-7119-AB41-B6E6-B8B9B6EAF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109">
              <a:extLst>
                <a:ext uri="{FF2B5EF4-FFF2-40B4-BE49-F238E27FC236}">
                  <a16:creationId xmlns:a16="http://schemas.microsoft.com/office/drawing/2014/main" id="{293E3B7E-E5D1-5346-ACF1-D67B1F6CA31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5" name="Group 110">
            <a:extLst>
              <a:ext uri="{FF2B5EF4-FFF2-40B4-BE49-F238E27FC236}">
                <a16:creationId xmlns:a16="http://schemas.microsoft.com/office/drawing/2014/main" id="{2DD7477F-5AAB-0746-AAA0-47FB5D4798FA}"/>
              </a:ext>
            </a:extLst>
          </p:cNvPr>
          <p:cNvGrpSpPr>
            <a:grpSpLocks/>
          </p:cNvGrpSpPr>
          <p:nvPr/>
        </p:nvGrpSpPr>
        <p:grpSpPr bwMode="auto">
          <a:xfrm flipH="1">
            <a:off x="9915055" y="3818933"/>
            <a:ext cx="641350" cy="583178"/>
            <a:chOff x="-44" y="1473"/>
            <a:chExt cx="981" cy="1105"/>
          </a:xfrm>
        </p:grpSpPr>
        <p:pic>
          <p:nvPicPr>
            <p:cNvPr id="86" name="Picture 111" descr="desktop_computer_stylized_medium">
              <a:extLst>
                <a:ext uri="{FF2B5EF4-FFF2-40B4-BE49-F238E27FC236}">
                  <a16:creationId xmlns:a16="http://schemas.microsoft.com/office/drawing/2014/main" id="{01B20CC0-1736-964F-BCF0-1E8797D8E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112">
              <a:extLst>
                <a:ext uri="{FF2B5EF4-FFF2-40B4-BE49-F238E27FC236}">
                  <a16:creationId xmlns:a16="http://schemas.microsoft.com/office/drawing/2014/main" id="{336B69AD-10ED-4543-8BB7-FE48585F59C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8" name="Group 113">
            <a:extLst>
              <a:ext uri="{FF2B5EF4-FFF2-40B4-BE49-F238E27FC236}">
                <a16:creationId xmlns:a16="http://schemas.microsoft.com/office/drawing/2014/main" id="{7FA0B98C-5F93-3E44-B2CB-BA99E8BB49FF}"/>
              </a:ext>
            </a:extLst>
          </p:cNvPr>
          <p:cNvGrpSpPr>
            <a:grpSpLocks/>
          </p:cNvGrpSpPr>
          <p:nvPr/>
        </p:nvGrpSpPr>
        <p:grpSpPr bwMode="auto">
          <a:xfrm flipH="1">
            <a:off x="9934281" y="4558766"/>
            <a:ext cx="641350" cy="583178"/>
            <a:chOff x="-44" y="1473"/>
            <a:chExt cx="981" cy="1105"/>
          </a:xfrm>
        </p:grpSpPr>
        <p:pic>
          <p:nvPicPr>
            <p:cNvPr id="89" name="Picture 114" descr="desktop_computer_stylized_medium">
              <a:extLst>
                <a:ext uri="{FF2B5EF4-FFF2-40B4-BE49-F238E27FC236}">
                  <a16:creationId xmlns:a16="http://schemas.microsoft.com/office/drawing/2014/main" id="{09369A99-2EFC-9B40-AF93-FDC156253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115">
              <a:extLst>
                <a:ext uri="{FF2B5EF4-FFF2-40B4-BE49-F238E27FC236}">
                  <a16:creationId xmlns:a16="http://schemas.microsoft.com/office/drawing/2014/main" id="{464C0B53-AAB8-564F-8088-920F60DC7AB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9" name="Freeform 4">
            <a:extLst>
              <a:ext uri="{FF2B5EF4-FFF2-40B4-BE49-F238E27FC236}">
                <a16:creationId xmlns:a16="http://schemas.microsoft.com/office/drawing/2014/main" id="{DCC2D4F1-C60F-1E4E-BA36-DFAF4B8F7B69}"/>
              </a:ext>
            </a:extLst>
          </p:cNvPr>
          <p:cNvSpPr>
            <a:spLocks/>
          </p:cNvSpPr>
          <p:nvPr/>
        </p:nvSpPr>
        <p:spPr bwMode="auto">
          <a:xfrm>
            <a:off x="2171406" y="3444138"/>
            <a:ext cx="3640666" cy="1487767"/>
          </a:xfrm>
          <a:custGeom>
            <a:avLst/>
            <a:gdLst>
              <a:gd name="T0" fmla="*/ 2147483647 w 2425"/>
              <a:gd name="T1" fmla="*/ 2147483647 h 898"/>
              <a:gd name="T2" fmla="*/ 2147483647 w 2425"/>
              <a:gd name="T3" fmla="*/ 2147483647 h 898"/>
              <a:gd name="T4" fmla="*/ 2147483647 w 2425"/>
              <a:gd name="T5" fmla="*/ 2147483647 h 898"/>
              <a:gd name="T6" fmla="*/ 2147483647 w 2425"/>
              <a:gd name="T7" fmla="*/ 2147483647 h 898"/>
              <a:gd name="T8" fmla="*/ 2147483647 w 2425"/>
              <a:gd name="T9" fmla="*/ 2147483647 h 898"/>
              <a:gd name="T10" fmla="*/ 2147483647 w 2425"/>
              <a:gd name="T11" fmla="*/ 2147483647 h 898"/>
              <a:gd name="T12" fmla="*/ 2147483647 w 2425"/>
              <a:gd name="T13" fmla="*/ 2147483647 h 898"/>
              <a:gd name="T14" fmla="*/ 2147483647 w 2425"/>
              <a:gd name="T15" fmla="*/ 2147483647 h 898"/>
              <a:gd name="T16" fmla="*/ 0 60000 65536"/>
              <a:gd name="T17" fmla="*/ 0 60000 65536"/>
              <a:gd name="T18" fmla="*/ 0 60000 65536"/>
              <a:gd name="T19" fmla="*/ 0 60000 65536"/>
              <a:gd name="T20" fmla="*/ 0 60000 65536"/>
              <a:gd name="T21" fmla="*/ 0 60000 65536"/>
              <a:gd name="T22" fmla="*/ 0 60000 65536"/>
              <a:gd name="T23" fmla="*/ 0 60000 65536"/>
              <a:gd name="T24" fmla="*/ 0 w 2425"/>
              <a:gd name="T25" fmla="*/ 0 h 898"/>
              <a:gd name="T26" fmla="*/ 2425 w 2425"/>
              <a:gd name="T27" fmla="*/ 898 h 8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5" h="898">
                <a:moveTo>
                  <a:pt x="2056" y="289"/>
                </a:moveTo>
                <a:cubicBezTo>
                  <a:pt x="1826" y="223"/>
                  <a:pt x="1133" y="113"/>
                  <a:pt x="810" y="75"/>
                </a:cubicBezTo>
                <a:cubicBezTo>
                  <a:pt x="487" y="37"/>
                  <a:pt x="230" y="0"/>
                  <a:pt x="115" y="60"/>
                </a:cubicBezTo>
                <a:cubicBezTo>
                  <a:pt x="0" y="120"/>
                  <a:pt x="121" y="301"/>
                  <a:pt x="121" y="433"/>
                </a:cubicBezTo>
                <a:cubicBezTo>
                  <a:pt x="121" y="565"/>
                  <a:pt x="25" y="802"/>
                  <a:pt x="115" y="850"/>
                </a:cubicBezTo>
                <a:cubicBezTo>
                  <a:pt x="205" y="898"/>
                  <a:pt x="316" y="784"/>
                  <a:pt x="662" y="721"/>
                </a:cubicBezTo>
                <a:cubicBezTo>
                  <a:pt x="1008" y="658"/>
                  <a:pt x="1961" y="544"/>
                  <a:pt x="2193" y="472"/>
                </a:cubicBezTo>
                <a:cubicBezTo>
                  <a:pt x="2425" y="400"/>
                  <a:pt x="2292" y="327"/>
                  <a:pt x="2056" y="289"/>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9" name="Text Box 17">
            <a:extLst>
              <a:ext uri="{FF2B5EF4-FFF2-40B4-BE49-F238E27FC236}">
                <a16:creationId xmlns:a16="http://schemas.microsoft.com/office/drawing/2014/main" id="{E30571BA-05AF-0B45-BA07-E31ED33E2027}"/>
              </a:ext>
            </a:extLst>
          </p:cNvPr>
          <p:cNvSpPr txBox="1">
            <a:spLocks noChangeArrowheads="1"/>
          </p:cNvSpPr>
          <p:nvPr/>
        </p:nvSpPr>
        <p:spPr bwMode="auto">
          <a:xfrm>
            <a:off x="4504384" y="3410471"/>
            <a:ext cx="1172116"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138.76.29.7</a:t>
            </a:r>
          </a:p>
        </p:txBody>
      </p:sp>
      <p:sp>
        <p:nvSpPr>
          <p:cNvPr id="60" name="Line 18">
            <a:extLst>
              <a:ext uri="{FF2B5EF4-FFF2-40B4-BE49-F238E27FC236}">
                <a16:creationId xmlns:a16="http://schemas.microsoft.com/office/drawing/2014/main" id="{8992B4D5-4037-2B4E-93F8-5AB3897EDA38}"/>
              </a:ext>
            </a:extLst>
          </p:cNvPr>
          <p:cNvSpPr>
            <a:spLocks noChangeShapeType="1"/>
          </p:cNvSpPr>
          <p:nvPr/>
        </p:nvSpPr>
        <p:spPr bwMode="auto">
          <a:xfrm flipH="1" flipV="1">
            <a:off x="5504641" y="3720817"/>
            <a:ext cx="4440" cy="35670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Line 86">
            <a:extLst>
              <a:ext uri="{FF2B5EF4-FFF2-40B4-BE49-F238E27FC236}">
                <a16:creationId xmlns:a16="http://schemas.microsoft.com/office/drawing/2014/main" id="{EE50E18D-731D-DF47-B118-B4345E03D95C}"/>
              </a:ext>
            </a:extLst>
          </p:cNvPr>
          <p:cNvSpPr>
            <a:spLocks noChangeShapeType="1"/>
          </p:cNvSpPr>
          <p:nvPr/>
        </p:nvSpPr>
        <p:spPr bwMode="auto">
          <a:xfrm>
            <a:off x="4749506" y="2735046"/>
            <a:ext cx="13858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 name="Line 87">
            <a:extLst>
              <a:ext uri="{FF2B5EF4-FFF2-40B4-BE49-F238E27FC236}">
                <a16:creationId xmlns:a16="http://schemas.microsoft.com/office/drawing/2014/main" id="{C0557AD9-6792-174F-BDA1-0FE8C031C6F2}"/>
              </a:ext>
            </a:extLst>
          </p:cNvPr>
          <p:cNvSpPr>
            <a:spLocks noChangeShapeType="1"/>
          </p:cNvSpPr>
          <p:nvPr/>
        </p:nvSpPr>
        <p:spPr bwMode="auto">
          <a:xfrm flipH="1" flipV="1">
            <a:off x="2938169" y="2721792"/>
            <a:ext cx="898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8" name="Text Box 88">
            <a:extLst>
              <a:ext uri="{FF2B5EF4-FFF2-40B4-BE49-F238E27FC236}">
                <a16:creationId xmlns:a16="http://schemas.microsoft.com/office/drawing/2014/main" id="{871C9E7E-B867-EC4D-B2AF-320388F7299F}"/>
              </a:ext>
            </a:extLst>
          </p:cNvPr>
          <p:cNvSpPr txBox="1">
            <a:spLocks noChangeArrowheads="1"/>
          </p:cNvSpPr>
          <p:nvPr/>
        </p:nvSpPr>
        <p:spPr bwMode="auto">
          <a:xfrm>
            <a:off x="3829555" y="2486532"/>
            <a:ext cx="950901" cy="61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rest of</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Internet</a:t>
            </a:r>
          </a:p>
        </p:txBody>
      </p:sp>
      <p:cxnSp>
        <p:nvCxnSpPr>
          <p:cNvPr id="100" name="Straight Connector 99">
            <a:extLst>
              <a:ext uri="{FF2B5EF4-FFF2-40B4-BE49-F238E27FC236}">
                <a16:creationId xmlns:a16="http://schemas.microsoft.com/office/drawing/2014/main" id="{150858C1-088D-F54E-93D3-2431EDC19F7F}"/>
              </a:ext>
            </a:extLst>
          </p:cNvPr>
          <p:cNvCxnSpPr>
            <a:cxnSpLocks/>
          </p:cNvCxnSpPr>
          <p:nvPr/>
        </p:nvCxnSpPr>
        <p:spPr>
          <a:xfrm>
            <a:off x="2743200" y="4135538"/>
            <a:ext cx="29437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45BDAD16-73BC-D94F-A2DF-E2B2A45A02F7}"/>
              </a:ext>
            </a:extLst>
          </p:cNvPr>
          <p:cNvGrpSpPr/>
          <p:nvPr/>
        </p:nvGrpSpPr>
        <p:grpSpPr>
          <a:xfrm>
            <a:off x="5685800" y="3913064"/>
            <a:ext cx="1040553" cy="449888"/>
            <a:chOff x="7493876" y="2774731"/>
            <a:chExt cx="1481958" cy="894622"/>
          </a:xfrm>
        </p:grpSpPr>
        <p:sp>
          <p:nvSpPr>
            <p:cNvPr id="93" name="Freeform 92">
              <a:extLst>
                <a:ext uri="{FF2B5EF4-FFF2-40B4-BE49-F238E27FC236}">
                  <a16:creationId xmlns:a16="http://schemas.microsoft.com/office/drawing/2014/main" id="{57554E4B-6AC8-0F4D-9587-02056E04ABB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4" name="Oval 93">
              <a:extLst>
                <a:ext uri="{FF2B5EF4-FFF2-40B4-BE49-F238E27FC236}">
                  <a16:creationId xmlns:a16="http://schemas.microsoft.com/office/drawing/2014/main" id="{C36E53E2-F166-0242-9060-47F57E4B32B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95" name="Group 94">
              <a:extLst>
                <a:ext uri="{FF2B5EF4-FFF2-40B4-BE49-F238E27FC236}">
                  <a16:creationId xmlns:a16="http://schemas.microsoft.com/office/drawing/2014/main" id="{C2B76B53-8A9E-9746-BCEA-A8C7D842688D}"/>
                </a:ext>
              </a:extLst>
            </p:cNvPr>
            <p:cNvGrpSpPr/>
            <p:nvPr/>
          </p:nvGrpSpPr>
          <p:grpSpPr>
            <a:xfrm>
              <a:off x="7713663" y="2848339"/>
              <a:ext cx="1042107" cy="425543"/>
              <a:chOff x="7786941" y="2884917"/>
              <a:chExt cx="897649" cy="353919"/>
            </a:xfrm>
          </p:grpSpPr>
          <p:sp>
            <p:nvSpPr>
              <p:cNvPr id="96" name="Freeform 95">
                <a:extLst>
                  <a:ext uri="{FF2B5EF4-FFF2-40B4-BE49-F238E27FC236}">
                    <a16:creationId xmlns:a16="http://schemas.microsoft.com/office/drawing/2014/main" id="{B06470D2-5187-0248-942C-0180B21B5B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7ACE4034-22E7-4042-8641-12B84FBD37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D499314E-78D6-EA42-9F51-F19C0BD7CD3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a:extLst>
                  <a:ext uri="{FF2B5EF4-FFF2-40B4-BE49-F238E27FC236}">
                    <a16:creationId xmlns:a16="http://schemas.microsoft.com/office/drawing/2014/main" id="{66172900-9068-FA4E-88B9-FDFBC7A671A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02" name="Straight Connector 101">
            <a:extLst>
              <a:ext uri="{FF2B5EF4-FFF2-40B4-BE49-F238E27FC236}">
                <a16:creationId xmlns:a16="http://schemas.microsoft.com/office/drawing/2014/main" id="{A22AE88A-A305-524E-B84B-0B76D7B61A34}"/>
              </a:ext>
            </a:extLst>
          </p:cNvPr>
          <p:cNvCxnSpPr>
            <a:cxnSpLocks/>
          </p:cNvCxnSpPr>
          <p:nvPr/>
        </p:nvCxnSpPr>
        <p:spPr>
          <a:xfrm>
            <a:off x="9757680" y="3564123"/>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0700875-0DC6-5E45-AA18-90F4BFEE78F0}"/>
              </a:ext>
            </a:extLst>
          </p:cNvPr>
          <p:cNvCxnSpPr>
            <a:cxnSpLocks/>
          </p:cNvCxnSpPr>
          <p:nvPr/>
        </p:nvCxnSpPr>
        <p:spPr>
          <a:xfrm>
            <a:off x="9685290" y="4279842"/>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AF57DEB-1FD3-0148-A063-19891BA88EFC}"/>
              </a:ext>
            </a:extLst>
          </p:cNvPr>
          <p:cNvCxnSpPr>
            <a:cxnSpLocks/>
          </p:cNvCxnSpPr>
          <p:nvPr/>
        </p:nvCxnSpPr>
        <p:spPr>
          <a:xfrm>
            <a:off x="9704340" y="5027371"/>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7CDF8C58-9021-0F45-A760-A2349ED7BDDE}"/>
              </a:ext>
            </a:extLst>
          </p:cNvPr>
          <p:cNvGrpSpPr/>
          <p:nvPr/>
        </p:nvGrpSpPr>
        <p:grpSpPr>
          <a:xfrm>
            <a:off x="6231591" y="4144216"/>
            <a:ext cx="5475817" cy="2433887"/>
            <a:chOff x="6191250" y="3243263"/>
            <a:chExt cx="5475817" cy="2433887"/>
          </a:xfrm>
        </p:grpSpPr>
        <p:sp>
          <p:nvSpPr>
            <p:cNvPr id="69" name="Text Box 90">
              <a:extLst>
                <a:ext uri="{FF2B5EF4-FFF2-40B4-BE49-F238E27FC236}">
                  <a16:creationId xmlns:a16="http://schemas.microsoft.com/office/drawing/2014/main" id="{C3D3888E-0889-EC4A-A8F0-844A733687B1}"/>
                </a:ext>
              </a:extLst>
            </p:cNvPr>
            <p:cNvSpPr txBox="1">
              <a:spLocks noChangeArrowheads="1"/>
            </p:cNvSpPr>
            <p:nvPr/>
          </p:nvSpPr>
          <p:spPr bwMode="auto">
            <a:xfrm>
              <a:off x="6191250" y="4640263"/>
              <a:ext cx="5475817"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with source or destination in this network have 10.0.0/24 address for  source, destination (as usual)</a:t>
              </a:r>
            </a:p>
          </p:txBody>
        </p:sp>
        <p:sp>
          <p:nvSpPr>
            <p:cNvPr id="71" name="Line 96">
              <a:extLst>
                <a:ext uri="{FF2B5EF4-FFF2-40B4-BE49-F238E27FC236}">
                  <a16:creationId xmlns:a16="http://schemas.microsoft.com/office/drawing/2014/main" id="{EF9E06A3-F0A2-D04B-881A-B1FA9D6105CC}"/>
                </a:ext>
              </a:extLst>
            </p:cNvPr>
            <p:cNvSpPr>
              <a:spLocks noChangeShapeType="1"/>
            </p:cNvSpPr>
            <p:nvPr/>
          </p:nvSpPr>
          <p:spPr bwMode="auto">
            <a:xfrm flipV="1">
              <a:off x="6731530" y="3243263"/>
              <a:ext cx="668337" cy="14271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7" name="Group 106">
            <a:extLst>
              <a:ext uri="{FF2B5EF4-FFF2-40B4-BE49-F238E27FC236}">
                <a16:creationId xmlns:a16="http://schemas.microsoft.com/office/drawing/2014/main" id="{AD291785-CEE8-4E4A-AA83-F757C708CBFB}"/>
              </a:ext>
            </a:extLst>
          </p:cNvPr>
          <p:cNvGrpSpPr/>
          <p:nvPr/>
        </p:nvGrpSpPr>
        <p:grpSpPr>
          <a:xfrm>
            <a:off x="380010" y="4107703"/>
            <a:ext cx="5528261" cy="2475162"/>
            <a:chOff x="339669" y="3206750"/>
            <a:chExt cx="5528261" cy="2475162"/>
          </a:xfrm>
        </p:grpSpPr>
        <p:sp>
          <p:nvSpPr>
            <p:cNvPr id="70" name="Text Box 92">
              <a:extLst>
                <a:ext uri="{FF2B5EF4-FFF2-40B4-BE49-F238E27FC236}">
                  <a16:creationId xmlns:a16="http://schemas.microsoft.com/office/drawing/2014/main" id="{CBD8DA55-6AFE-D449-BB96-966C7F5EBC12}"/>
                </a:ext>
              </a:extLst>
            </p:cNvPr>
            <p:cNvSpPr txBox="1">
              <a:spLocks noChangeArrowheads="1"/>
            </p:cNvSpPr>
            <p:nvPr/>
          </p:nvSpPr>
          <p:spPr bwMode="auto">
            <a:xfrm>
              <a:off x="339669" y="4645025"/>
              <a:ext cx="5528261"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all</a:t>
              </a:r>
              <a:r>
                <a:rPr kumimoji="0" lang="en-US" altLang="en-US"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a:t>
              </a:r>
              <a:r>
                <a:rPr kumimoji="0" lang="en-US" altLang="en-US"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a:t>
              </a:r>
              <a:r>
                <a:rPr kumimoji="0" lang="en-US" altLang="en-US"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leaving</a:t>
              </a:r>
              <a:r>
                <a:rPr kumimoji="0" lang="en-US" altLang="en-US"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local network have </a:t>
              </a:r>
              <a:r>
                <a:rPr kumimoji="0" lang="en-US" altLang="en-US"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same</a:t>
              </a:r>
              <a:r>
                <a:rPr lang="en-US" altLang="en-US" dirty="0">
                  <a:solidFill>
                    <a:srgbClr val="000000"/>
                  </a:solidFill>
                  <a:latin typeface="Calibri" panose="020F0502020204030204"/>
                </a:rPr>
                <a:t> </a:t>
              </a:r>
              <a:r>
                <a:rPr kumimoji="0" lang="en-US" altLang="en-US"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source NAT IP address: 138.76.29.7,  but </a:t>
              </a:r>
              <a:r>
                <a:rPr kumimoji="0" lang="en-US" altLang="en-US"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different</a:t>
              </a:r>
              <a:r>
                <a:rPr kumimoji="0" lang="en-US" altLang="en-US"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source port numbers</a:t>
              </a:r>
            </a:p>
          </p:txBody>
        </p:sp>
        <p:sp>
          <p:nvSpPr>
            <p:cNvPr id="72" name="Line 97">
              <a:extLst>
                <a:ext uri="{FF2B5EF4-FFF2-40B4-BE49-F238E27FC236}">
                  <a16:creationId xmlns:a16="http://schemas.microsoft.com/office/drawing/2014/main" id="{889B3E74-1C09-0F4E-8E4B-3B9C0D2650DF}"/>
                </a:ext>
              </a:extLst>
            </p:cNvPr>
            <p:cNvSpPr>
              <a:spLocks noChangeShapeType="1"/>
            </p:cNvSpPr>
            <p:nvPr/>
          </p:nvSpPr>
          <p:spPr bwMode="auto">
            <a:xfrm flipV="1">
              <a:off x="4620155" y="3206750"/>
              <a:ext cx="668337" cy="142716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Rectangle 3">
            <a:extLst>
              <a:ext uri="{FF2B5EF4-FFF2-40B4-BE49-F238E27FC236}">
                <a16:creationId xmlns:a16="http://schemas.microsoft.com/office/drawing/2014/main" id="{D7D39038-77D9-D24B-96C2-D00AB29DC0A3}"/>
              </a:ext>
            </a:extLst>
          </p:cNvPr>
          <p:cNvSpPr/>
          <p:nvPr/>
        </p:nvSpPr>
        <p:spPr>
          <a:xfrm>
            <a:off x="438310" y="1328747"/>
            <a:ext cx="11125200" cy="1034129"/>
          </a:xfrm>
          <a:prstGeom prst="rect">
            <a:avLst/>
          </a:prstGeom>
        </p:spPr>
        <p:txBody>
          <a:bodyPr wrap="square">
            <a:spAutoFit/>
          </a:bodyPr>
          <a:lstStyle/>
          <a:p>
            <a:pPr marL="239713" lvl="0">
              <a:lnSpc>
                <a:spcPct val="90000"/>
              </a:lnSpc>
              <a:spcBef>
                <a:spcPts val="1000"/>
              </a:spcBef>
              <a:buClr>
                <a:srgbClr val="0000A3"/>
              </a:buClr>
              <a:defRPr/>
            </a:pPr>
            <a:r>
              <a:rPr lang="en-US" altLang="en-US" sz="3600" dirty="0">
                <a:solidFill>
                  <a:srgbClr val="CC0000"/>
                </a:solidFill>
                <a:ea typeface="ＭＳ Ｐゴシック" panose="020B0600070205080204" pitchFamily="34" charset="-128"/>
                <a:cs typeface="ＭＳ Ｐゴシック" panose="020B0600070205080204" pitchFamily="34" charset="-128"/>
              </a:rPr>
              <a:t>NAT:</a:t>
            </a:r>
            <a:r>
              <a:rPr lang="en-US" altLang="en-US" sz="3600" dirty="0">
                <a:solidFill>
                  <a:prstClr val="black"/>
                </a:solidFill>
                <a:ea typeface="ＭＳ Ｐゴシック" panose="020B0600070205080204" pitchFamily="34" charset="-128"/>
                <a:cs typeface="ＭＳ Ｐゴシック" panose="020B0600070205080204" pitchFamily="34" charset="-128"/>
              </a:rPr>
              <a:t> </a:t>
            </a:r>
            <a:r>
              <a:rPr lang="en-US" altLang="en-US" sz="3200" dirty="0">
                <a:solidFill>
                  <a:prstClr val="black"/>
                </a:solidFill>
                <a:ea typeface="ＭＳ Ｐゴシック" panose="020B0600070205080204" pitchFamily="34" charset="-128"/>
                <a:cs typeface="ＭＳ Ｐゴシック" panose="020B0600070205080204" pitchFamily="34" charset="-128"/>
              </a:rPr>
              <a:t>all devices in local network share just </a:t>
            </a:r>
            <a:r>
              <a:rPr lang="en-US" altLang="en-US" sz="3200" dirty="0">
                <a:solidFill>
                  <a:srgbClr val="C00000"/>
                </a:solidFill>
                <a:ea typeface="ＭＳ Ｐゴシック" panose="020B0600070205080204" pitchFamily="34" charset="-128"/>
                <a:cs typeface="ＭＳ Ｐゴシック" panose="020B0600070205080204" pitchFamily="34" charset="-128"/>
              </a:rPr>
              <a:t>one</a:t>
            </a:r>
            <a:r>
              <a:rPr lang="en-US" altLang="en-US" sz="3200" dirty="0">
                <a:solidFill>
                  <a:prstClr val="black"/>
                </a:solidFill>
                <a:ea typeface="ＭＳ Ｐゴシック" panose="020B0600070205080204" pitchFamily="34" charset="-128"/>
                <a:cs typeface="ＭＳ Ｐゴシック" panose="020B0600070205080204" pitchFamily="34" charset="-128"/>
              </a:rPr>
              <a:t> IPv4 address as far as outside world is concerned</a:t>
            </a:r>
          </a:p>
        </p:txBody>
      </p:sp>
      <p:cxnSp>
        <p:nvCxnSpPr>
          <p:cNvPr id="52" name="Straight Connector 51">
            <a:extLst>
              <a:ext uri="{FF2B5EF4-FFF2-40B4-BE49-F238E27FC236}">
                <a16:creationId xmlns:a16="http://schemas.microsoft.com/office/drawing/2014/main" id="{430B61CD-48A3-4A40-98F0-DA3F309E2D8D}"/>
              </a:ext>
            </a:extLst>
          </p:cNvPr>
          <p:cNvCxnSpPr>
            <a:cxnSpLocks/>
          </p:cNvCxnSpPr>
          <p:nvPr/>
        </p:nvCxnSpPr>
        <p:spPr>
          <a:xfrm>
            <a:off x="6743699" y="4124653"/>
            <a:ext cx="548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A8D3B8E-360B-02A5-A28B-2D779F7BCDA7}"/>
              </a:ext>
            </a:extLst>
          </p:cNvPr>
          <p:cNvSpPr txBox="1"/>
          <p:nvPr/>
        </p:nvSpPr>
        <p:spPr>
          <a:xfrm>
            <a:off x="7106039" y="1941953"/>
            <a:ext cx="3177089" cy="523220"/>
          </a:xfrm>
          <a:prstGeom prst="rect">
            <a:avLst/>
          </a:prstGeom>
          <a:noFill/>
        </p:spPr>
        <p:txBody>
          <a:bodyPr wrap="square">
            <a:spAutoFit/>
          </a:bodyPr>
          <a:lstStyle/>
          <a:p>
            <a:r>
              <a:rPr lang="en-US" sz="2800" b="1" dirty="0"/>
              <a:t> private addresses</a:t>
            </a:r>
          </a:p>
        </p:txBody>
      </p:sp>
      <p:sp>
        <p:nvSpPr>
          <p:cNvPr id="7" name="TextBox 6">
            <a:extLst>
              <a:ext uri="{FF2B5EF4-FFF2-40B4-BE49-F238E27FC236}">
                <a16:creationId xmlns:a16="http://schemas.microsoft.com/office/drawing/2014/main" id="{6F800D7B-63CB-7311-83F6-41D55E15C02F}"/>
              </a:ext>
            </a:extLst>
          </p:cNvPr>
          <p:cNvSpPr txBox="1"/>
          <p:nvPr/>
        </p:nvSpPr>
        <p:spPr>
          <a:xfrm>
            <a:off x="295612" y="3166042"/>
            <a:ext cx="2325681" cy="2308324"/>
          </a:xfrm>
          <a:prstGeom prst="rect">
            <a:avLst/>
          </a:prstGeom>
          <a:noFill/>
        </p:spPr>
        <p:txBody>
          <a:bodyPr wrap="square">
            <a:spAutoFit/>
          </a:bodyPr>
          <a:lstStyle/>
          <a:p>
            <a:r>
              <a:rPr lang="en-US" sz="2400" dirty="0"/>
              <a:t>Router behaves to the outside world as a </a:t>
            </a:r>
          </a:p>
          <a:p>
            <a:r>
              <a:rPr lang="en-US" sz="2400" b="1" i="1" dirty="0"/>
              <a:t>single device</a:t>
            </a:r>
            <a:r>
              <a:rPr lang="en-US" sz="2400" dirty="0"/>
              <a:t> with a </a:t>
            </a:r>
          </a:p>
          <a:p>
            <a:r>
              <a:rPr lang="en-US" sz="2400" b="1" i="1" dirty="0"/>
              <a:t>single IP address</a:t>
            </a:r>
          </a:p>
        </p:txBody>
      </p:sp>
      <p:sp>
        <p:nvSpPr>
          <p:cNvPr id="9" name="Title 2">
            <a:extLst>
              <a:ext uri="{FF2B5EF4-FFF2-40B4-BE49-F238E27FC236}">
                <a16:creationId xmlns:a16="http://schemas.microsoft.com/office/drawing/2014/main" id="{F82CCBA9-AA9F-0497-084A-68AF6A270341}"/>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Tree>
    <p:extLst>
      <p:ext uri="{BB962C8B-B14F-4D97-AF65-F5344CB8AC3E}">
        <p14:creationId xmlns:p14="http://schemas.microsoft.com/office/powerpoint/2010/main" val="4249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dissolve">
                                      <p:cBhvr>
                                        <p:cTn id="3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6" grpId="0" animBg="1"/>
      <p:bldP spid="67" grpId="0" animBg="1"/>
      <p:bldP spid="68" grpId="0"/>
      <p:bldP spid="4"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NAT </a:t>
            </a:r>
            <a:r>
              <a:rPr lang="en-US" altLang="en-US" sz="3200">
                <a:solidFill>
                  <a:prstClr val="black"/>
                </a:solidFill>
                <a:latin typeface="Calibri" panose="020F0502020204030204"/>
                <a:ea typeface="ＭＳ Ｐゴシック" panose="020B0600070205080204" pitchFamily="34" charset="-128"/>
                <a:cs typeface="ＭＳ Ｐゴシック" panose="020B0600070205080204" pitchFamily="34" charset="-128"/>
              </a:rPr>
              <a:t>“box”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must (transparently):</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outgoing datagrams: replace</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(source IP address, port #) of every outgoing datagram to (NAT IP address, new port #)</a:t>
            </a:r>
          </a:p>
          <a:p>
            <a:pPr marL="1150938" marR="0" lvl="3" indent="-287338" algn="l" defTabSz="914400" rtl="0" eaLnBrk="1" fontAlgn="auto" latinLnBrk="0" hangingPunct="1">
              <a:lnSpc>
                <a:spcPct val="100000"/>
              </a:lnSpc>
              <a:spcBef>
                <a:spcPts val="11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remote clients/servers will respond using (NAT IP address, new port #) as destination address</a:t>
            </a: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remember (in NAT translation table)</a:t>
            </a:r>
            <a:r>
              <a:rPr kumimoji="0" lang="en-US" altLang="en-US" sz="2800" b="0" i="0" u="none" strike="noStrike" kern="1200" cap="none" spc="0" normalizeH="0" baseline="0" noProof="0">
                <a:ln>
                  <a:noFill/>
                </a:ln>
                <a:solidFill>
                  <a:srgbClr val="ED7D31"/>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every (source IP address, port #)  to (NAT IP address, new port #) translation pair</a:t>
            </a: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incoming datagrams: replace</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(NAT IP address, new port #) in destination fields of every incoming datagram with corresponding (source IP address, port #) stored in NAT table</a:t>
            </a:r>
            <a:endPar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Tree>
    <p:extLst>
      <p:ext uri="{BB962C8B-B14F-4D97-AF65-F5344CB8AC3E}">
        <p14:creationId xmlns:p14="http://schemas.microsoft.com/office/powerpoint/2010/main" val="11077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dissolve">
                                      <p:cBhvr>
                                        <p:cTn id="7" dur="500"/>
                                        <p:tgtEl>
                                          <p:spTgt spid="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xEl>
                                              <p:pRg st="2" end="2"/>
                                            </p:txEl>
                                          </p:spTgt>
                                        </p:tgtEl>
                                        <p:attrNameLst>
                                          <p:attrName>style.visibility</p:attrName>
                                        </p:attrNameLst>
                                      </p:cBhvr>
                                      <p:to>
                                        <p:strVal val="visible"/>
                                      </p:to>
                                    </p:set>
                                    <p:animEffect transition="in" filter="dissolve">
                                      <p:cBhvr>
                                        <p:cTn id="12" dur="500"/>
                                        <p:tgtEl>
                                          <p:spTgt spid="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
                                            <p:txEl>
                                              <p:pRg st="3" end="3"/>
                                            </p:txEl>
                                          </p:spTgt>
                                        </p:tgtEl>
                                        <p:attrNameLst>
                                          <p:attrName>style.visibility</p:attrName>
                                        </p:attrNameLst>
                                      </p:cBhvr>
                                      <p:to>
                                        <p:strVal val="visible"/>
                                      </p:to>
                                    </p:set>
                                    <p:animEffect transition="in" filter="dissolve">
                                      <p:cBhvr>
                                        <p:cTn id="17" dur="500"/>
                                        <p:tgtEl>
                                          <p:spTgt spid="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
                                            <p:txEl>
                                              <p:pRg st="4" end="4"/>
                                            </p:txEl>
                                          </p:spTgt>
                                        </p:tgtEl>
                                        <p:attrNameLst>
                                          <p:attrName>style.visibility</p:attrName>
                                        </p:attrNameLst>
                                      </p:cBhvr>
                                      <p:to>
                                        <p:strVal val="visible"/>
                                      </p:to>
                                    </p:set>
                                    <p:animEffect transition="in" filter="dissolve">
                                      <p:cBhvr>
                                        <p:cTn id="22" dur="5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a:t>NAT: network address translation</a:t>
            </a:r>
          </a:p>
        </p:txBody>
      </p:sp>
      <p:sp>
        <p:nvSpPr>
          <p:cNvPr id="117" name="Freeform 139">
            <a:extLst>
              <a:ext uri="{FF2B5EF4-FFF2-40B4-BE49-F238E27FC236}">
                <a16:creationId xmlns:a16="http://schemas.microsoft.com/office/drawing/2014/main" id="{25239C36-70B4-154F-8B1E-2AF050DF8BD5}"/>
              </a:ext>
            </a:extLst>
          </p:cNvPr>
          <p:cNvSpPr>
            <a:spLocks/>
          </p:cNvSpPr>
          <p:nvPr/>
        </p:nvSpPr>
        <p:spPr bwMode="auto">
          <a:xfrm>
            <a:off x="2061197" y="3850033"/>
            <a:ext cx="4089400" cy="1355725"/>
          </a:xfrm>
          <a:custGeom>
            <a:avLst/>
            <a:gdLst>
              <a:gd name="T0" fmla="*/ 2147483647 w 2269"/>
              <a:gd name="T1" fmla="*/ 2147483647 h 854"/>
              <a:gd name="T2" fmla="*/ 2147483647 w 2269"/>
              <a:gd name="T3" fmla="*/ 2147483647 h 854"/>
              <a:gd name="T4" fmla="*/ 2147483647 w 2269"/>
              <a:gd name="T5" fmla="*/ 2147483647 h 854"/>
              <a:gd name="T6" fmla="*/ 2147483647 w 2269"/>
              <a:gd name="T7" fmla="*/ 2147483647 h 854"/>
              <a:gd name="T8" fmla="*/ 2147483647 w 2269"/>
              <a:gd name="T9" fmla="*/ 2147483647 h 854"/>
              <a:gd name="T10" fmla="*/ 2147483647 w 2269"/>
              <a:gd name="T11" fmla="*/ 2147483647 h 854"/>
              <a:gd name="T12" fmla="*/ 2147483647 w 2269"/>
              <a:gd name="T13" fmla="*/ 2147483647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8" name="Freeform 29">
            <a:extLst>
              <a:ext uri="{FF2B5EF4-FFF2-40B4-BE49-F238E27FC236}">
                <a16:creationId xmlns:a16="http://schemas.microsoft.com/office/drawing/2014/main" id="{09E817BD-9E51-D244-857E-1A5952711F94}"/>
              </a:ext>
            </a:extLst>
          </p:cNvPr>
          <p:cNvSpPr>
            <a:spLocks/>
          </p:cNvSpPr>
          <p:nvPr/>
        </p:nvSpPr>
        <p:spPr bwMode="auto">
          <a:xfrm>
            <a:off x="6350622" y="3121371"/>
            <a:ext cx="3738562" cy="2697162"/>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5" name="Group 88">
            <a:extLst>
              <a:ext uri="{FF2B5EF4-FFF2-40B4-BE49-F238E27FC236}">
                <a16:creationId xmlns:a16="http://schemas.microsoft.com/office/drawing/2014/main" id="{0D4BF38D-31DF-AA43-80FA-55295BD8C6F8}"/>
              </a:ext>
            </a:extLst>
          </p:cNvPr>
          <p:cNvGrpSpPr>
            <a:grpSpLocks/>
          </p:cNvGrpSpPr>
          <p:nvPr/>
        </p:nvGrpSpPr>
        <p:grpSpPr bwMode="auto">
          <a:xfrm>
            <a:off x="7512672" y="3054696"/>
            <a:ext cx="1871662" cy="1033462"/>
            <a:chOff x="3550" y="2055"/>
            <a:chExt cx="1179" cy="651"/>
          </a:xfrm>
        </p:grpSpPr>
        <p:grpSp>
          <p:nvGrpSpPr>
            <p:cNvPr id="126" name="Group 50">
              <a:extLst>
                <a:ext uri="{FF2B5EF4-FFF2-40B4-BE49-F238E27FC236}">
                  <a16:creationId xmlns:a16="http://schemas.microsoft.com/office/drawing/2014/main" id="{3FE7E5C2-BBF3-1543-A115-A24F66EA59A7}"/>
                </a:ext>
              </a:extLst>
            </p:cNvPr>
            <p:cNvGrpSpPr>
              <a:grpSpLocks/>
            </p:cNvGrpSpPr>
            <p:nvPr/>
          </p:nvGrpSpPr>
          <p:grpSpPr bwMode="auto">
            <a:xfrm>
              <a:off x="3550" y="2055"/>
              <a:ext cx="1179" cy="357"/>
              <a:chOff x="4381" y="786"/>
              <a:chExt cx="1108" cy="357"/>
            </a:xfrm>
          </p:grpSpPr>
          <p:sp>
            <p:nvSpPr>
              <p:cNvPr id="131" name="Rectangle 40">
                <a:extLst>
                  <a:ext uri="{FF2B5EF4-FFF2-40B4-BE49-F238E27FC236}">
                    <a16:creationId xmlns:a16="http://schemas.microsoft.com/office/drawing/2014/main" id="{D890A494-B490-7F4B-A152-0218E447371A}"/>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2" name="Text Box 39">
                <a:extLst>
                  <a:ext uri="{FF2B5EF4-FFF2-40B4-BE49-F238E27FC236}">
                    <a16:creationId xmlns:a16="http://schemas.microsoft.com/office/drawing/2014/main" id="{539BB5B8-E120-9C46-A6FF-A4DC37EFC4C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10.0.0.1, 3345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33" name="Group 44">
                <a:extLst>
                  <a:ext uri="{FF2B5EF4-FFF2-40B4-BE49-F238E27FC236}">
                    <a16:creationId xmlns:a16="http://schemas.microsoft.com/office/drawing/2014/main" id="{F01451B6-72E8-E14F-A3BE-A3D92947A027}"/>
                  </a:ext>
                </a:extLst>
              </p:cNvPr>
              <p:cNvGrpSpPr>
                <a:grpSpLocks/>
              </p:cNvGrpSpPr>
              <p:nvPr/>
            </p:nvGrpSpPr>
            <p:grpSpPr bwMode="auto">
              <a:xfrm>
                <a:off x="5394" y="786"/>
                <a:ext cx="48" cy="99"/>
                <a:chOff x="5508" y="1599"/>
                <a:chExt cx="48" cy="99"/>
              </a:xfrm>
            </p:grpSpPr>
            <p:sp>
              <p:nvSpPr>
                <p:cNvPr id="138" name="Freeform 43">
                  <a:extLst>
                    <a:ext uri="{FF2B5EF4-FFF2-40B4-BE49-F238E27FC236}">
                      <a16:creationId xmlns:a16="http://schemas.microsoft.com/office/drawing/2014/main" id="{7590FA6A-21FF-4147-9315-E66B7B10CDC0}"/>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Line 41">
                  <a:extLst>
                    <a:ext uri="{FF2B5EF4-FFF2-40B4-BE49-F238E27FC236}">
                      <a16:creationId xmlns:a16="http://schemas.microsoft.com/office/drawing/2014/main" id="{724261B3-0C45-E540-BE14-8B7D04C5E64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0" name="Line 42">
                  <a:extLst>
                    <a:ext uri="{FF2B5EF4-FFF2-40B4-BE49-F238E27FC236}">
                      <a16:creationId xmlns:a16="http://schemas.microsoft.com/office/drawing/2014/main" id="{31B331E7-F46A-CA4B-A722-11046B73D4F2}"/>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34" name="Group 45">
                <a:extLst>
                  <a:ext uri="{FF2B5EF4-FFF2-40B4-BE49-F238E27FC236}">
                    <a16:creationId xmlns:a16="http://schemas.microsoft.com/office/drawing/2014/main" id="{E2B96F9F-CB85-DB4A-97AC-CEB92A9C11B7}"/>
                  </a:ext>
                </a:extLst>
              </p:cNvPr>
              <p:cNvGrpSpPr>
                <a:grpSpLocks/>
              </p:cNvGrpSpPr>
              <p:nvPr/>
            </p:nvGrpSpPr>
            <p:grpSpPr bwMode="auto">
              <a:xfrm>
                <a:off x="5382" y="1044"/>
                <a:ext cx="48" cy="99"/>
                <a:chOff x="5508" y="1599"/>
                <a:chExt cx="48" cy="99"/>
              </a:xfrm>
            </p:grpSpPr>
            <p:sp>
              <p:nvSpPr>
                <p:cNvPr id="135" name="Freeform 46">
                  <a:extLst>
                    <a:ext uri="{FF2B5EF4-FFF2-40B4-BE49-F238E27FC236}">
                      <a16:creationId xmlns:a16="http://schemas.microsoft.com/office/drawing/2014/main" id="{E8E10251-9A2B-344B-9DC6-65EF85B4AA62}"/>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Line 47">
                  <a:extLst>
                    <a:ext uri="{FF2B5EF4-FFF2-40B4-BE49-F238E27FC236}">
                      <a16:creationId xmlns:a16="http://schemas.microsoft.com/office/drawing/2014/main" id="{A6EF77CD-E8A4-1840-8450-5EFD2E289E9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7" name="Line 48">
                  <a:extLst>
                    <a:ext uri="{FF2B5EF4-FFF2-40B4-BE49-F238E27FC236}">
                      <a16:creationId xmlns:a16="http://schemas.microsoft.com/office/drawing/2014/main" id="{7F05DD0D-2118-EC4A-A829-134FA165FCA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27" name="Freeform 51">
              <a:extLst>
                <a:ext uri="{FF2B5EF4-FFF2-40B4-BE49-F238E27FC236}">
                  <a16:creationId xmlns:a16="http://schemas.microsoft.com/office/drawing/2014/main" id="{060B2C65-BCB3-C542-840F-14D5F3297188}"/>
                </a:ext>
              </a:extLst>
            </p:cNvPr>
            <p:cNvSpPr>
              <a:spLocks/>
            </p:cNvSpPr>
            <p:nvPr/>
          </p:nvSpPr>
          <p:spPr bwMode="auto">
            <a:xfrm>
              <a:off x="3573" y="2364"/>
              <a:ext cx="564" cy="342"/>
            </a:xfrm>
            <a:custGeom>
              <a:avLst/>
              <a:gdLst>
                <a:gd name="T0" fmla="*/ 0 w 417"/>
                <a:gd name="T1" fmla="*/ 9905 h 264"/>
                <a:gd name="T2" fmla="*/ 28602 w 417"/>
                <a:gd name="T3" fmla="*/ 9905 h 264"/>
                <a:gd name="T4" fmla="*/ 2860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8" name="Group 87">
              <a:extLst>
                <a:ext uri="{FF2B5EF4-FFF2-40B4-BE49-F238E27FC236}">
                  <a16:creationId xmlns:a16="http://schemas.microsoft.com/office/drawing/2014/main" id="{C99ECC6F-CEF6-CE4E-834E-EA3CA67400C4}"/>
                </a:ext>
              </a:extLst>
            </p:cNvPr>
            <p:cNvGrpSpPr>
              <a:grpSpLocks/>
            </p:cNvGrpSpPr>
            <p:nvPr/>
          </p:nvGrpSpPr>
          <p:grpSpPr bwMode="auto">
            <a:xfrm>
              <a:off x="4032" y="2416"/>
              <a:ext cx="218" cy="231"/>
              <a:chOff x="5140" y="400"/>
              <a:chExt cx="218" cy="231"/>
            </a:xfrm>
          </p:grpSpPr>
          <p:sp>
            <p:nvSpPr>
              <p:cNvPr id="129" name="Oval 86">
                <a:extLst>
                  <a:ext uri="{FF2B5EF4-FFF2-40B4-BE49-F238E27FC236}">
                    <a16:creationId xmlns:a16="http://schemas.microsoft.com/office/drawing/2014/main" id="{7031C354-ABE6-4445-B334-3D3A7B81ED33}"/>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0" name="Text Box 52">
                <a:extLst>
                  <a:ext uri="{FF2B5EF4-FFF2-40B4-BE49-F238E27FC236}">
                    <a16:creationId xmlns:a16="http://schemas.microsoft.com/office/drawing/2014/main" id="{674E9B8F-78AF-644A-9565-10139D2B1BF3}"/>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1</a:t>
                </a:r>
              </a:p>
            </p:txBody>
          </p:sp>
        </p:grpSp>
      </p:grpSp>
      <p:sp>
        <p:nvSpPr>
          <p:cNvPr id="141" name="Text Box 54">
            <a:extLst>
              <a:ext uri="{FF2B5EF4-FFF2-40B4-BE49-F238E27FC236}">
                <a16:creationId xmlns:a16="http://schemas.microsoft.com/office/drawing/2014/main" id="{CDAED30B-CF2D-F747-9B04-4E25A3292D60}"/>
              </a:ext>
            </a:extLst>
          </p:cNvPr>
          <p:cNvSpPr txBox="1">
            <a:spLocks noChangeArrowheads="1"/>
          </p:cNvSpPr>
          <p:nvPr/>
        </p:nvSpPr>
        <p:spPr bwMode="auto">
          <a:xfrm>
            <a:off x="6542534" y="403628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10.0.0.4</a:t>
            </a:r>
          </a:p>
        </p:txBody>
      </p:sp>
      <p:sp>
        <p:nvSpPr>
          <p:cNvPr id="143" name="Text Box 56">
            <a:extLst>
              <a:ext uri="{FF2B5EF4-FFF2-40B4-BE49-F238E27FC236}">
                <a16:creationId xmlns:a16="http://schemas.microsoft.com/office/drawing/2014/main" id="{FA8BA81A-A11E-3444-B959-B6B4289DFB43}"/>
              </a:ext>
            </a:extLst>
          </p:cNvPr>
          <p:cNvSpPr txBox="1">
            <a:spLocks noChangeArrowheads="1"/>
          </p:cNvSpPr>
          <p:nvPr/>
        </p:nvSpPr>
        <p:spPr bwMode="auto">
          <a:xfrm>
            <a:off x="4572494" y="4525035"/>
            <a:ext cx="1172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138.76.29.7</a:t>
            </a:r>
          </a:p>
        </p:txBody>
      </p:sp>
      <p:grpSp>
        <p:nvGrpSpPr>
          <p:cNvPr id="145" name="Group 59">
            <a:extLst>
              <a:ext uri="{FF2B5EF4-FFF2-40B4-BE49-F238E27FC236}">
                <a16:creationId xmlns:a16="http://schemas.microsoft.com/office/drawing/2014/main" id="{A7EF89DD-32D9-D642-937E-1B899DCB8C23}"/>
              </a:ext>
            </a:extLst>
          </p:cNvPr>
          <p:cNvGrpSpPr>
            <a:grpSpLocks/>
          </p:cNvGrpSpPr>
          <p:nvPr/>
        </p:nvGrpSpPr>
        <p:grpSpPr bwMode="auto">
          <a:xfrm>
            <a:off x="8350874" y="1768821"/>
            <a:ext cx="3351213" cy="1389062"/>
            <a:chOff x="3944" y="989"/>
            <a:chExt cx="2111" cy="875"/>
          </a:xfrm>
        </p:grpSpPr>
        <p:sp>
          <p:nvSpPr>
            <p:cNvPr id="146" name="Text Box 53">
              <a:extLst>
                <a:ext uri="{FF2B5EF4-FFF2-40B4-BE49-F238E27FC236}">
                  <a16:creationId xmlns:a16="http://schemas.microsoft.com/office/drawing/2014/main" id="{0391C7DC-1175-E845-9B14-6647A56B1E19}"/>
                </a:ext>
              </a:extLst>
            </p:cNvPr>
            <p:cNvSpPr txBox="1">
              <a:spLocks noChangeArrowheads="1"/>
            </p:cNvSpPr>
            <p:nvPr/>
          </p:nvSpPr>
          <p:spPr bwMode="auto">
            <a:xfrm>
              <a:off x="4121" y="989"/>
              <a:ext cx="1934"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1:</a:t>
              </a:r>
              <a:r>
                <a:rPr kumimoji="0" lang="en-US" altLang="en-US" sz="2000" b="0" i="0" u="none" strike="noStrike" kern="0" cap="none" spc="0" normalizeH="0" baseline="0" noProof="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host 10.0.0.1 sends datagram to 128.119.40.186, 80</a:t>
              </a:r>
            </a:p>
          </p:txBody>
        </p:sp>
        <p:sp>
          <p:nvSpPr>
            <p:cNvPr id="147" name="Line 58">
              <a:extLst>
                <a:ext uri="{FF2B5EF4-FFF2-40B4-BE49-F238E27FC236}">
                  <a16:creationId xmlns:a16="http://schemas.microsoft.com/office/drawing/2014/main" id="{626A4678-2DEB-354F-8342-8CBF580B90F3}"/>
                </a:ext>
              </a:extLst>
            </p:cNvPr>
            <p:cNvSpPr>
              <a:spLocks noChangeShapeType="1"/>
            </p:cNvSpPr>
            <p:nvPr/>
          </p:nvSpPr>
          <p:spPr bwMode="auto">
            <a:xfrm flipH="1">
              <a:off x="3944" y="1105"/>
              <a:ext cx="197" cy="75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48" name="Freeform 67">
            <a:extLst>
              <a:ext uri="{FF2B5EF4-FFF2-40B4-BE49-F238E27FC236}">
                <a16:creationId xmlns:a16="http://schemas.microsoft.com/office/drawing/2014/main" id="{4174D505-6F98-2145-B896-FFAF43F9F39D}"/>
              </a:ext>
            </a:extLst>
          </p:cNvPr>
          <p:cNvSpPr>
            <a:spLocks/>
          </p:cNvSpPr>
          <p:nvPr/>
        </p:nvSpPr>
        <p:spPr bwMode="auto">
          <a:xfrm>
            <a:off x="4226547" y="2826096"/>
            <a:ext cx="3862387" cy="1531937"/>
          </a:xfrm>
          <a:custGeom>
            <a:avLst/>
            <a:gdLst>
              <a:gd name="T0" fmla="*/ 0 w 2433"/>
              <a:gd name="T1" fmla="*/ 2147483647 h 965"/>
              <a:gd name="T2" fmla="*/ 2147483647 w 2433"/>
              <a:gd name="T3" fmla="*/ 2147483647 h 965"/>
              <a:gd name="T4" fmla="*/ 2147483647 w 2433"/>
              <a:gd name="T5" fmla="*/ 2147483647 h 965"/>
              <a:gd name="T6" fmla="*/ 2147483647 w 2433"/>
              <a:gd name="T7" fmla="*/ 2147483647 h 965"/>
              <a:gd name="T8" fmla="*/ 2147483647 w 2433"/>
              <a:gd name="T9" fmla="*/ 2147483647 h 965"/>
              <a:gd name="T10" fmla="*/ 2147483647 w 2433"/>
              <a:gd name="T11" fmla="*/ 2147483647 h 965"/>
              <a:gd name="T12" fmla="*/ 0 w 2433"/>
              <a:gd name="T13" fmla="*/ 2147483647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bg1">
                  <a:lumMod val="75000"/>
                </a:schemeClr>
              </a:gs>
              <a:gs pos="100000">
                <a:srgbClr val="FFFFFF"/>
              </a:gs>
            </a:gsLst>
            <a:lin ang="5400000" scaled="1"/>
          </a:gradFill>
          <a:ln w="3175" cap="flat" cmpd="sng">
            <a:noFill/>
            <a:prstDash val="solid"/>
            <a:round/>
            <a:headEnd/>
            <a:tailEnd/>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9" name="Rectangle 62">
            <a:extLst>
              <a:ext uri="{FF2B5EF4-FFF2-40B4-BE49-F238E27FC236}">
                <a16:creationId xmlns:a16="http://schemas.microsoft.com/office/drawing/2014/main" id="{5E7F8FBF-9C54-C64A-B416-FE684B2E2E2D}"/>
              </a:ext>
            </a:extLst>
          </p:cNvPr>
          <p:cNvSpPr>
            <a:spLocks noChangeArrowheads="1"/>
          </p:cNvSpPr>
          <p:nvPr/>
        </p:nvSpPr>
        <p:spPr bwMode="auto">
          <a:xfrm>
            <a:off x="4226547" y="1573558"/>
            <a:ext cx="3784600" cy="1354138"/>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0" name="Text Box 60">
            <a:extLst>
              <a:ext uri="{FF2B5EF4-FFF2-40B4-BE49-F238E27FC236}">
                <a16:creationId xmlns:a16="http://schemas.microsoft.com/office/drawing/2014/main" id="{10FA6F49-5A78-864A-B681-890D92966207}"/>
              </a:ext>
            </a:extLst>
          </p:cNvPr>
          <p:cNvSpPr txBox="1">
            <a:spLocks noChangeArrowheads="1"/>
          </p:cNvSpPr>
          <p:nvPr/>
        </p:nvSpPr>
        <p:spPr bwMode="auto">
          <a:xfrm>
            <a:off x="4280166" y="1578252"/>
            <a:ext cx="3651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NAT translation table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WAN side addr        LAN side addr</a:t>
            </a:r>
          </a:p>
        </p:txBody>
      </p:sp>
      <p:sp>
        <p:nvSpPr>
          <p:cNvPr id="151" name="Line 63">
            <a:extLst>
              <a:ext uri="{FF2B5EF4-FFF2-40B4-BE49-F238E27FC236}">
                <a16:creationId xmlns:a16="http://schemas.microsoft.com/office/drawing/2014/main" id="{FB815ECB-E54F-2947-939E-EB6F6507C03A}"/>
              </a:ext>
            </a:extLst>
          </p:cNvPr>
          <p:cNvSpPr>
            <a:spLocks noChangeShapeType="1"/>
          </p:cNvSpPr>
          <p:nvPr/>
        </p:nvSpPr>
        <p:spPr bwMode="auto">
          <a:xfrm flipV="1">
            <a:off x="4226547" y="1946621"/>
            <a:ext cx="3790950"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2" name="Line 64">
            <a:extLst>
              <a:ext uri="{FF2B5EF4-FFF2-40B4-BE49-F238E27FC236}">
                <a16:creationId xmlns:a16="http://schemas.microsoft.com/office/drawing/2014/main" id="{354E4388-5108-DE4A-A93B-B36EC84BFB9C}"/>
              </a:ext>
            </a:extLst>
          </p:cNvPr>
          <p:cNvSpPr>
            <a:spLocks noChangeShapeType="1"/>
          </p:cNvSpPr>
          <p:nvPr/>
        </p:nvSpPr>
        <p:spPr bwMode="auto">
          <a:xfrm flipV="1">
            <a:off x="4240834" y="2224433"/>
            <a:ext cx="3749675"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3" name="Line 65">
            <a:extLst>
              <a:ext uri="{FF2B5EF4-FFF2-40B4-BE49-F238E27FC236}">
                <a16:creationId xmlns:a16="http://schemas.microsoft.com/office/drawing/2014/main" id="{924CA7C1-7023-E749-A732-1D8BF0866557}"/>
              </a:ext>
            </a:extLst>
          </p:cNvPr>
          <p:cNvSpPr>
            <a:spLocks noChangeShapeType="1"/>
          </p:cNvSpPr>
          <p:nvPr/>
        </p:nvSpPr>
        <p:spPr bwMode="auto">
          <a:xfrm>
            <a:off x="6350622" y="1968846"/>
            <a:ext cx="3175" cy="955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4" name="Text Box 61">
            <a:extLst>
              <a:ext uri="{FF2B5EF4-FFF2-40B4-BE49-F238E27FC236}">
                <a16:creationId xmlns:a16="http://schemas.microsoft.com/office/drawing/2014/main" id="{27F84A28-C4A8-B64C-A522-ED96A70BF4F6}"/>
              </a:ext>
            </a:extLst>
          </p:cNvPr>
          <p:cNvSpPr txBox="1">
            <a:spLocks noChangeArrowheads="1"/>
          </p:cNvSpPr>
          <p:nvPr/>
        </p:nvSpPr>
        <p:spPr bwMode="auto">
          <a:xfrm>
            <a:off x="4450607" y="2243483"/>
            <a:ext cx="3368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138.76.29.7, 5001   10.0.0.1, 3345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                                         ……</a:t>
            </a:r>
          </a:p>
        </p:txBody>
      </p:sp>
      <p:grpSp>
        <p:nvGrpSpPr>
          <p:cNvPr id="155" name="Group 135">
            <a:extLst>
              <a:ext uri="{FF2B5EF4-FFF2-40B4-BE49-F238E27FC236}">
                <a16:creationId xmlns:a16="http://schemas.microsoft.com/office/drawing/2014/main" id="{3F4A61E6-1F91-CD48-9817-3EFAAE316322}"/>
              </a:ext>
            </a:extLst>
          </p:cNvPr>
          <p:cNvGrpSpPr>
            <a:grpSpLocks/>
          </p:cNvGrpSpPr>
          <p:nvPr/>
        </p:nvGrpSpPr>
        <p:grpSpPr bwMode="auto">
          <a:xfrm>
            <a:off x="6647484" y="3634133"/>
            <a:ext cx="2784475" cy="1638300"/>
            <a:chOff x="3002" y="2417"/>
            <a:chExt cx="1754" cy="1032"/>
          </a:xfrm>
        </p:grpSpPr>
        <p:sp>
          <p:nvSpPr>
            <p:cNvPr id="156" name="Rectangle 91">
              <a:extLst>
                <a:ext uri="{FF2B5EF4-FFF2-40B4-BE49-F238E27FC236}">
                  <a16:creationId xmlns:a16="http://schemas.microsoft.com/office/drawing/2014/main" id="{29BBA0F8-D8A2-8948-9316-2CD52A8E777D}"/>
                </a:ext>
              </a:extLst>
            </p:cNvPr>
            <p:cNvSpPr>
              <a:spLocks noChangeArrowheads="1"/>
            </p:cNvSpPr>
            <p:nvPr/>
          </p:nvSpPr>
          <p:spPr bwMode="auto">
            <a:xfrm>
              <a:off x="3002" y="3051"/>
              <a:ext cx="1175"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7" name="Text Box 92">
              <a:extLst>
                <a:ext uri="{FF2B5EF4-FFF2-40B4-BE49-F238E27FC236}">
                  <a16:creationId xmlns:a16="http://schemas.microsoft.com/office/drawing/2014/main" id="{8C1E4275-2F68-5849-B286-D5540D1A27D3}"/>
                </a:ext>
              </a:extLst>
            </p:cNvPr>
            <p:cNvSpPr txBox="1">
              <a:spLocks noChangeArrowheads="1"/>
            </p:cNvSpPr>
            <p:nvPr/>
          </p:nvSpPr>
          <p:spPr bwMode="auto">
            <a:xfrm>
              <a:off x="3104" y="3042"/>
              <a:ext cx="1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D: 10.0.0.1, 3345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58" name="Group 93">
              <a:extLst>
                <a:ext uri="{FF2B5EF4-FFF2-40B4-BE49-F238E27FC236}">
                  <a16:creationId xmlns:a16="http://schemas.microsoft.com/office/drawing/2014/main" id="{ACAC77B2-102B-FF40-A235-6EDFA119EEEF}"/>
                </a:ext>
              </a:extLst>
            </p:cNvPr>
            <p:cNvGrpSpPr>
              <a:grpSpLocks/>
            </p:cNvGrpSpPr>
            <p:nvPr/>
          </p:nvGrpSpPr>
          <p:grpSpPr bwMode="auto">
            <a:xfrm>
              <a:off x="3054" y="3007"/>
              <a:ext cx="51" cy="99"/>
              <a:chOff x="5508" y="1599"/>
              <a:chExt cx="48" cy="99"/>
            </a:xfrm>
          </p:grpSpPr>
          <p:sp>
            <p:nvSpPr>
              <p:cNvPr id="167" name="Freeform 94">
                <a:extLst>
                  <a:ext uri="{FF2B5EF4-FFF2-40B4-BE49-F238E27FC236}">
                    <a16:creationId xmlns:a16="http://schemas.microsoft.com/office/drawing/2014/main" id="{2C175D47-A4A4-6645-8086-F38DC38BE77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8" name="Line 95">
                <a:extLst>
                  <a:ext uri="{FF2B5EF4-FFF2-40B4-BE49-F238E27FC236}">
                    <a16:creationId xmlns:a16="http://schemas.microsoft.com/office/drawing/2014/main" id="{B39131BB-ACC2-8347-8518-C3598BDDB3E9}"/>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9" name="Line 96">
                <a:extLst>
                  <a:ext uri="{FF2B5EF4-FFF2-40B4-BE49-F238E27FC236}">
                    <a16:creationId xmlns:a16="http://schemas.microsoft.com/office/drawing/2014/main" id="{C9868D3D-F7AB-374B-AF8C-1A31B3333D67}"/>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9" name="Group 97">
              <a:extLst>
                <a:ext uri="{FF2B5EF4-FFF2-40B4-BE49-F238E27FC236}">
                  <a16:creationId xmlns:a16="http://schemas.microsoft.com/office/drawing/2014/main" id="{BCF07584-F53B-6A40-9D40-F36827FA8B4B}"/>
                </a:ext>
              </a:extLst>
            </p:cNvPr>
            <p:cNvGrpSpPr>
              <a:grpSpLocks/>
            </p:cNvGrpSpPr>
            <p:nvPr/>
          </p:nvGrpSpPr>
          <p:grpSpPr bwMode="auto">
            <a:xfrm>
              <a:off x="3059" y="3248"/>
              <a:ext cx="51" cy="99"/>
              <a:chOff x="5508" y="1599"/>
              <a:chExt cx="48" cy="99"/>
            </a:xfrm>
          </p:grpSpPr>
          <p:sp>
            <p:nvSpPr>
              <p:cNvPr id="164" name="Freeform 98">
                <a:extLst>
                  <a:ext uri="{FF2B5EF4-FFF2-40B4-BE49-F238E27FC236}">
                    <a16:creationId xmlns:a16="http://schemas.microsoft.com/office/drawing/2014/main" id="{8C8E8062-3BC7-ED40-9145-8E53CCF57A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5" name="Line 99">
                <a:extLst>
                  <a:ext uri="{FF2B5EF4-FFF2-40B4-BE49-F238E27FC236}">
                    <a16:creationId xmlns:a16="http://schemas.microsoft.com/office/drawing/2014/main" id="{F05CF0B2-ADFC-5642-9080-810974A88D92}"/>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6" name="Line 100">
                <a:extLst>
                  <a:ext uri="{FF2B5EF4-FFF2-40B4-BE49-F238E27FC236}">
                    <a16:creationId xmlns:a16="http://schemas.microsoft.com/office/drawing/2014/main" id="{B4BFAC33-A46F-6F48-88E9-334122FDFB51}"/>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60" name="Freeform 101">
              <a:extLst>
                <a:ext uri="{FF2B5EF4-FFF2-40B4-BE49-F238E27FC236}">
                  <a16:creationId xmlns:a16="http://schemas.microsoft.com/office/drawing/2014/main" id="{B75AE57F-3BEF-314F-8999-B1D6040F33CD}"/>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61" name="Group 102">
              <a:extLst>
                <a:ext uri="{FF2B5EF4-FFF2-40B4-BE49-F238E27FC236}">
                  <a16:creationId xmlns:a16="http://schemas.microsoft.com/office/drawing/2014/main" id="{02FFB4A2-3C39-EA49-A1C9-F69127E1B83F}"/>
                </a:ext>
              </a:extLst>
            </p:cNvPr>
            <p:cNvGrpSpPr>
              <a:grpSpLocks/>
            </p:cNvGrpSpPr>
            <p:nvPr/>
          </p:nvGrpSpPr>
          <p:grpSpPr bwMode="auto">
            <a:xfrm>
              <a:off x="4240" y="3061"/>
              <a:ext cx="218" cy="231"/>
              <a:chOff x="5140" y="400"/>
              <a:chExt cx="218" cy="231"/>
            </a:xfrm>
          </p:grpSpPr>
          <p:sp>
            <p:nvSpPr>
              <p:cNvPr id="162" name="Oval 103">
                <a:extLst>
                  <a:ext uri="{FF2B5EF4-FFF2-40B4-BE49-F238E27FC236}">
                    <a16:creationId xmlns:a16="http://schemas.microsoft.com/office/drawing/2014/main" id="{6F177354-84EF-E44F-BD75-48DAE4C983D1}"/>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3" name="Text Box 104">
                <a:extLst>
                  <a:ext uri="{FF2B5EF4-FFF2-40B4-BE49-F238E27FC236}">
                    <a16:creationId xmlns:a16="http://schemas.microsoft.com/office/drawing/2014/main" id="{1375D29A-087E-7E46-9CEA-14416B49BF28}"/>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4</a:t>
                </a:r>
              </a:p>
            </p:txBody>
          </p:sp>
        </p:grpSp>
      </p:grpSp>
      <p:grpSp>
        <p:nvGrpSpPr>
          <p:cNvPr id="170" name="Group 108">
            <a:extLst>
              <a:ext uri="{FF2B5EF4-FFF2-40B4-BE49-F238E27FC236}">
                <a16:creationId xmlns:a16="http://schemas.microsoft.com/office/drawing/2014/main" id="{DC525981-2B14-2640-B158-CE02695B558C}"/>
              </a:ext>
            </a:extLst>
          </p:cNvPr>
          <p:cNvGrpSpPr>
            <a:grpSpLocks/>
          </p:cNvGrpSpPr>
          <p:nvPr/>
        </p:nvGrpSpPr>
        <p:grpSpPr bwMode="auto">
          <a:xfrm>
            <a:off x="3413747" y="3851621"/>
            <a:ext cx="2497137" cy="566737"/>
            <a:chOff x="1026" y="3559"/>
            <a:chExt cx="1573" cy="357"/>
          </a:xfrm>
        </p:grpSpPr>
        <p:grpSp>
          <p:nvGrpSpPr>
            <p:cNvPr id="171" name="Group 68">
              <a:extLst>
                <a:ext uri="{FF2B5EF4-FFF2-40B4-BE49-F238E27FC236}">
                  <a16:creationId xmlns:a16="http://schemas.microsoft.com/office/drawing/2014/main" id="{BDC038F8-12DC-9B48-A68C-450577D1A20F}"/>
                </a:ext>
              </a:extLst>
            </p:cNvPr>
            <p:cNvGrpSpPr>
              <a:grpSpLocks/>
            </p:cNvGrpSpPr>
            <p:nvPr/>
          </p:nvGrpSpPr>
          <p:grpSpPr bwMode="auto">
            <a:xfrm>
              <a:off x="1412" y="3559"/>
              <a:ext cx="1187" cy="357"/>
              <a:chOff x="4381" y="786"/>
              <a:chExt cx="1108" cy="357"/>
            </a:xfrm>
          </p:grpSpPr>
          <p:sp>
            <p:nvSpPr>
              <p:cNvPr id="176" name="Rectangle 69">
                <a:extLst>
                  <a:ext uri="{FF2B5EF4-FFF2-40B4-BE49-F238E27FC236}">
                    <a16:creationId xmlns:a16="http://schemas.microsoft.com/office/drawing/2014/main" id="{4D5710FE-0785-5A48-AEAB-0C21EC1AE885}"/>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7" name="Text Box 70">
                <a:extLst>
                  <a:ext uri="{FF2B5EF4-FFF2-40B4-BE49-F238E27FC236}">
                    <a16:creationId xmlns:a16="http://schemas.microsoft.com/office/drawing/2014/main" id="{43A695E4-463A-2748-9301-7528118E9D3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138.76.29.7, 5001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78" name="Group 71">
                <a:extLst>
                  <a:ext uri="{FF2B5EF4-FFF2-40B4-BE49-F238E27FC236}">
                    <a16:creationId xmlns:a16="http://schemas.microsoft.com/office/drawing/2014/main" id="{5EFBE55D-A0D8-694A-88A8-B573ACAB13D6}"/>
                  </a:ext>
                </a:extLst>
              </p:cNvPr>
              <p:cNvGrpSpPr>
                <a:grpSpLocks/>
              </p:cNvGrpSpPr>
              <p:nvPr/>
            </p:nvGrpSpPr>
            <p:grpSpPr bwMode="auto">
              <a:xfrm>
                <a:off x="5394" y="786"/>
                <a:ext cx="48" cy="99"/>
                <a:chOff x="5508" y="1599"/>
                <a:chExt cx="48" cy="99"/>
              </a:xfrm>
            </p:grpSpPr>
            <p:sp>
              <p:nvSpPr>
                <p:cNvPr id="183" name="Freeform 72">
                  <a:extLst>
                    <a:ext uri="{FF2B5EF4-FFF2-40B4-BE49-F238E27FC236}">
                      <a16:creationId xmlns:a16="http://schemas.microsoft.com/office/drawing/2014/main" id="{402B8F20-1A59-4B4A-B3CF-303CC9B8E9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4" name="Line 73">
                  <a:extLst>
                    <a:ext uri="{FF2B5EF4-FFF2-40B4-BE49-F238E27FC236}">
                      <a16:creationId xmlns:a16="http://schemas.microsoft.com/office/drawing/2014/main" id="{C93A4D0A-A948-B34D-A905-1543094B96EB}"/>
                    </a:ext>
                  </a:extLst>
                </p:cNvPr>
                <p:cNvSpPr>
                  <a:spLocks noChangeShapeType="1"/>
                </p:cNvSpPr>
                <p:nvPr/>
              </p:nvSpPr>
              <p:spPr bwMode="auto">
                <a:xfrm flipH="1">
                  <a:off x="5512"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5" name="Line 74">
                  <a:extLst>
                    <a:ext uri="{FF2B5EF4-FFF2-40B4-BE49-F238E27FC236}">
                      <a16:creationId xmlns:a16="http://schemas.microsoft.com/office/drawing/2014/main" id="{3BACA1BE-7962-FA48-BEC5-4229D5B10C4E}"/>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79" name="Group 75">
                <a:extLst>
                  <a:ext uri="{FF2B5EF4-FFF2-40B4-BE49-F238E27FC236}">
                    <a16:creationId xmlns:a16="http://schemas.microsoft.com/office/drawing/2014/main" id="{FFF4A8ED-4027-F64B-8F00-59B9F44532D9}"/>
                  </a:ext>
                </a:extLst>
              </p:cNvPr>
              <p:cNvGrpSpPr>
                <a:grpSpLocks/>
              </p:cNvGrpSpPr>
              <p:nvPr/>
            </p:nvGrpSpPr>
            <p:grpSpPr bwMode="auto">
              <a:xfrm>
                <a:off x="5382" y="1044"/>
                <a:ext cx="48" cy="99"/>
                <a:chOff x="5508" y="1599"/>
                <a:chExt cx="48" cy="99"/>
              </a:xfrm>
            </p:grpSpPr>
            <p:sp>
              <p:nvSpPr>
                <p:cNvPr id="180" name="Freeform 76">
                  <a:extLst>
                    <a:ext uri="{FF2B5EF4-FFF2-40B4-BE49-F238E27FC236}">
                      <a16:creationId xmlns:a16="http://schemas.microsoft.com/office/drawing/2014/main" id="{02A7CED3-D721-B04F-9DD9-9B40C20BEDBD}"/>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1" name="Line 77">
                  <a:extLst>
                    <a:ext uri="{FF2B5EF4-FFF2-40B4-BE49-F238E27FC236}">
                      <a16:creationId xmlns:a16="http://schemas.microsoft.com/office/drawing/2014/main" id="{788D0873-6A2B-684C-959E-AF81C0E35B39}"/>
                    </a:ext>
                  </a:extLst>
                </p:cNvPr>
                <p:cNvSpPr>
                  <a:spLocks noChangeShapeType="1"/>
                </p:cNvSpPr>
                <p:nvPr/>
              </p:nvSpPr>
              <p:spPr bwMode="auto">
                <a:xfrm flipH="1">
                  <a:off x="5510"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2" name="Line 78">
                  <a:extLst>
                    <a:ext uri="{FF2B5EF4-FFF2-40B4-BE49-F238E27FC236}">
                      <a16:creationId xmlns:a16="http://schemas.microsoft.com/office/drawing/2014/main" id="{3F474D4B-441F-5C41-AF76-916D637CC0B5}"/>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72" name="Line 79">
              <a:extLst>
                <a:ext uri="{FF2B5EF4-FFF2-40B4-BE49-F238E27FC236}">
                  <a16:creationId xmlns:a16="http://schemas.microsoft.com/office/drawing/2014/main" id="{9BE86E9B-A255-EA46-8072-9F9CD10625BB}"/>
                </a:ext>
              </a:extLst>
            </p:cNvPr>
            <p:cNvSpPr>
              <a:spLocks noChangeShapeType="1"/>
            </p:cNvSpPr>
            <p:nvPr/>
          </p:nvSpPr>
          <p:spPr bwMode="auto">
            <a:xfrm flipH="1">
              <a:off x="1026" y="3729"/>
              <a:ext cx="3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73" name="Group 105">
              <a:extLst>
                <a:ext uri="{FF2B5EF4-FFF2-40B4-BE49-F238E27FC236}">
                  <a16:creationId xmlns:a16="http://schemas.microsoft.com/office/drawing/2014/main" id="{06A01750-5D72-784D-A71D-2DB7AD454DC8}"/>
                </a:ext>
              </a:extLst>
            </p:cNvPr>
            <p:cNvGrpSpPr>
              <a:grpSpLocks/>
            </p:cNvGrpSpPr>
            <p:nvPr/>
          </p:nvGrpSpPr>
          <p:grpSpPr bwMode="auto">
            <a:xfrm>
              <a:off x="1143" y="3613"/>
              <a:ext cx="218" cy="231"/>
              <a:chOff x="5140" y="400"/>
              <a:chExt cx="218" cy="231"/>
            </a:xfrm>
          </p:grpSpPr>
          <p:sp>
            <p:nvSpPr>
              <p:cNvPr id="174" name="Oval 106">
                <a:extLst>
                  <a:ext uri="{FF2B5EF4-FFF2-40B4-BE49-F238E27FC236}">
                    <a16:creationId xmlns:a16="http://schemas.microsoft.com/office/drawing/2014/main" id="{2E30B4AA-4B2F-4A43-A5B1-B7EAE1C5ADFC}"/>
                  </a:ext>
                </a:extLst>
              </p:cNvPr>
              <p:cNvSpPr>
                <a:spLocks noChangeArrowheads="1"/>
              </p:cNvSpPr>
              <p:nvPr/>
            </p:nvSpPr>
            <p:spPr bwMode="auto">
              <a:xfrm>
                <a:off x="5140" y="410"/>
                <a:ext cx="218" cy="218"/>
              </a:xfrm>
              <a:prstGeom prst="ellipse">
                <a:avLst/>
              </a:prstGeom>
              <a:solidFill>
                <a:srgbClr val="FFFFFF"/>
              </a:solidFill>
              <a:ln w="9525">
                <a:solidFill>
                  <a:srgbClr val="FF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5" name="Text Box 107">
                <a:extLst>
                  <a:ext uri="{FF2B5EF4-FFF2-40B4-BE49-F238E27FC236}">
                    <a16:creationId xmlns:a16="http://schemas.microsoft.com/office/drawing/2014/main" id="{9624DBA2-B294-A642-8E53-F51CB962FB2D}"/>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2</a:t>
                </a:r>
              </a:p>
            </p:txBody>
          </p:sp>
        </p:grpSp>
      </p:grpSp>
      <p:grpSp>
        <p:nvGrpSpPr>
          <p:cNvPr id="186" name="Group 112">
            <a:extLst>
              <a:ext uri="{FF2B5EF4-FFF2-40B4-BE49-F238E27FC236}">
                <a16:creationId xmlns:a16="http://schemas.microsoft.com/office/drawing/2014/main" id="{A97E6727-89A2-3046-B6AF-31E613B89650}"/>
              </a:ext>
            </a:extLst>
          </p:cNvPr>
          <p:cNvGrpSpPr>
            <a:grpSpLocks/>
          </p:cNvGrpSpPr>
          <p:nvPr/>
        </p:nvGrpSpPr>
        <p:grpSpPr bwMode="auto">
          <a:xfrm>
            <a:off x="570534" y="1870421"/>
            <a:ext cx="6465888" cy="2052637"/>
            <a:chOff x="-826" y="1306"/>
            <a:chExt cx="4073" cy="1293"/>
          </a:xfrm>
        </p:grpSpPr>
        <p:sp>
          <p:nvSpPr>
            <p:cNvPr id="187" name="Text Box 82">
              <a:extLst>
                <a:ext uri="{FF2B5EF4-FFF2-40B4-BE49-F238E27FC236}">
                  <a16:creationId xmlns:a16="http://schemas.microsoft.com/office/drawing/2014/main" id="{B476178C-8B46-4945-9E70-1B47BD54703E}"/>
                </a:ext>
              </a:extLst>
            </p:cNvPr>
            <p:cNvSpPr txBox="1">
              <a:spLocks noChangeArrowheads="1"/>
            </p:cNvSpPr>
            <p:nvPr/>
          </p:nvSpPr>
          <p:spPr bwMode="auto">
            <a:xfrm>
              <a:off x="-826" y="1306"/>
              <a:ext cx="1986"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2:</a:t>
              </a:r>
              <a:r>
                <a:rPr kumimoji="0" lang="en-US" altLang="en-US" sz="2000" b="0" i="0" u="none" strike="noStrike" kern="0" cap="none" spc="0" normalizeH="0" baseline="0" noProof="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NAT router changes datagram source address from 10.0.0.1, 3345 to 138.76.29.7, 5001,</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updates table</a:t>
              </a:r>
              <a:endParaRPr kumimoji="0" lang="en-US" altLang="en-US" sz="1800" b="0" i="0" u="none" strike="noStrike" kern="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endParaRPr>
            </a:p>
          </p:txBody>
        </p:sp>
        <p:sp>
          <p:nvSpPr>
            <p:cNvPr id="188" name="Line 83">
              <a:extLst>
                <a:ext uri="{FF2B5EF4-FFF2-40B4-BE49-F238E27FC236}">
                  <a16:creationId xmlns:a16="http://schemas.microsoft.com/office/drawing/2014/main" id="{39A4F056-0635-3B4E-AF02-5943F4D9B3AF}"/>
                </a:ext>
              </a:extLst>
            </p:cNvPr>
            <p:cNvSpPr>
              <a:spLocks noChangeShapeType="1"/>
            </p:cNvSpPr>
            <p:nvPr/>
          </p:nvSpPr>
          <p:spPr bwMode="auto">
            <a:xfrm>
              <a:off x="1285" y="2243"/>
              <a:ext cx="147" cy="35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9" name="Line 110">
              <a:extLst>
                <a:ext uri="{FF2B5EF4-FFF2-40B4-BE49-F238E27FC236}">
                  <a16:creationId xmlns:a16="http://schemas.microsoft.com/office/drawing/2014/main" id="{6A4AF0BA-7183-7E4F-8F56-54A31682489C}"/>
                </a:ext>
              </a:extLst>
            </p:cNvPr>
            <p:cNvSpPr>
              <a:spLocks noChangeShapeType="1"/>
            </p:cNvSpPr>
            <p:nvPr/>
          </p:nvSpPr>
          <p:spPr bwMode="auto">
            <a:xfrm flipV="1">
              <a:off x="1275" y="1788"/>
              <a:ext cx="663" cy="45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0" name="Line 111">
              <a:extLst>
                <a:ext uri="{FF2B5EF4-FFF2-40B4-BE49-F238E27FC236}">
                  <a16:creationId xmlns:a16="http://schemas.microsoft.com/office/drawing/2014/main" id="{3FE0283C-E21B-D542-9E39-C2801B50C383}"/>
                </a:ext>
              </a:extLst>
            </p:cNvPr>
            <p:cNvSpPr>
              <a:spLocks noChangeShapeType="1"/>
            </p:cNvSpPr>
            <p:nvPr/>
          </p:nvSpPr>
          <p:spPr bwMode="auto">
            <a:xfrm flipV="1">
              <a:off x="1275" y="1751"/>
              <a:ext cx="1972" cy="4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1" name="Group 129">
            <a:extLst>
              <a:ext uri="{FF2B5EF4-FFF2-40B4-BE49-F238E27FC236}">
                <a16:creationId xmlns:a16="http://schemas.microsoft.com/office/drawing/2014/main" id="{A019D077-2ABB-3344-ACBC-93645C742D99}"/>
              </a:ext>
            </a:extLst>
          </p:cNvPr>
          <p:cNvGrpSpPr>
            <a:grpSpLocks/>
          </p:cNvGrpSpPr>
          <p:nvPr/>
        </p:nvGrpSpPr>
        <p:grpSpPr bwMode="auto">
          <a:xfrm>
            <a:off x="3242297" y="4880321"/>
            <a:ext cx="2471737" cy="703262"/>
            <a:chOff x="1163" y="3752"/>
            <a:chExt cx="1557" cy="443"/>
          </a:xfrm>
        </p:grpSpPr>
        <p:sp>
          <p:nvSpPr>
            <p:cNvPr id="192" name="Rectangle 115">
              <a:extLst>
                <a:ext uri="{FF2B5EF4-FFF2-40B4-BE49-F238E27FC236}">
                  <a16:creationId xmlns:a16="http://schemas.microsoft.com/office/drawing/2014/main" id="{B8F66CC1-3037-E74D-A021-4043072ED947}"/>
                </a:ext>
              </a:extLst>
            </p:cNvPr>
            <p:cNvSpPr>
              <a:spLocks noChangeArrowheads="1"/>
            </p:cNvSpPr>
            <p:nvPr/>
          </p:nvSpPr>
          <p:spPr bwMode="auto">
            <a:xfrm>
              <a:off x="1163" y="3796"/>
              <a:ext cx="1183"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3" name="Text Box 116">
              <a:extLst>
                <a:ext uri="{FF2B5EF4-FFF2-40B4-BE49-F238E27FC236}">
                  <a16:creationId xmlns:a16="http://schemas.microsoft.com/office/drawing/2014/main" id="{A4628EB5-017E-9542-B612-BEF665CB9DC7}"/>
                </a:ext>
              </a:extLst>
            </p:cNvPr>
            <p:cNvSpPr txBox="1">
              <a:spLocks noChangeArrowheads="1"/>
            </p:cNvSpPr>
            <p:nvPr/>
          </p:nvSpPr>
          <p:spPr bwMode="auto">
            <a:xfrm>
              <a:off x="1281" y="3788"/>
              <a:ext cx="11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D: 138.76.29.7, 5001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4" name="Group 117">
              <a:extLst>
                <a:ext uri="{FF2B5EF4-FFF2-40B4-BE49-F238E27FC236}">
                  <a16:creationId xmlns:a16="http://schemas.microsoft.com/office/drawing/2014/main" id="{42DDB704-CE98-4E46-A7DE-DDB1433EC314}"/>
                </a:ext>
              </a:extLst>
            </p:cNvPr>
            <p:cNvGrpSpPr>
              <a:grpSpLocks/>
            </p:cNvGrpSpPr>
            <p:nvPr/>
          </p:nvGrpSpPr>
          <p:grpSpPr bwMode="auto">
            <a:xfrm>
              <a:off x="1214" y="3752"/>
              <a:ext cx="52" cy="99"/>
              <a:chOff x="5508" y="1599"/>
              <a:chExt cx="48" cy="99"/>
            </a:xfrm>
          </p:grpSpPr>
          <p:sp>
            <p:nvSpPr>
              <p:cNvPr id="203" name="Freeform 118">
                <a:extLst>
                  <a:ext uri="{FF2B5EF4-FFF2-40B4-BE49-F238E27FC236}">
                    <a16:creationId xmlns:a16="http://schemas.microsoft.com/office/drawing/2014/main" id="{348FD55D-4B52-B141-A915-FB610816735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4" name="Line 119">
                <a:extLst>
                  <a:ext uri="{FF2B5EF4-FFF2-40B4-BE49-F238E27FC236}">
                    <a16:creationId xmlns:a16="http://schemas.microsoft.com/office/drawing/2014/main" id="{89E11CA1-32B5-9E44-B372-81818A9648F2}"/>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5" name="Line 120">
                <a:extLst>
                  <a:ext uri="{FF2B5EF4-FFF2-40B4-BE49-F238E27FC236}">
                    <a16:creationId xmlns:a16="http://schemas.microsoft.com/office/drawing/2014/main" id="{E1A1A68F-98DF-6140-8A3B-CC4EC09C27CC}"/>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5" name="Group 121">
              <a:extLst>
                <a:ext uri="{FF2B5EF4-FFF2-40B4-BE49-F238E27FC236}">
                  <a16:creationId xmlns:a16="http://schemas.microsoft.com/office/drawing/2014/main" id="{AA767CA3-B9AF-1947-9E8B-7B78A42C71FF}"/>
                </a:ext>
              </a:extLst>
            </p:cNvPr>
            <p:cNvGrpSpPr>
              <a:grpSpLocks/>
            </p:cNvGrpSpPr>
            <p:nvPr/>
          </p:nvGrpSpPr>
          <p:grpSpPr bwMode="auto">
            <a:xfrm>
              <a:off x="1193" y="3984"/>
              <a:ext cx="52" cy="99"/>
              <a:chOff x="5508" y="1599"/>
              <a:chExt cx="48" cy="99"/>
            </a:xfrm>
          </p:grpSpPr>
          <p:sp>
            <p:nvSpPr>
              <p:cNvPr id="200" name="Freeform 122">
                <a:extLst>
                  <a:ext uri="{FF2B5EF4-FFF2-40B4-BE49-F238E27FC236}">
                    <a16:creationId xmlns:a16="http://schemas.microsoft.com/office/drawing/2014/main" id="{E2185BCA-8B31-CA41-B7BE-278DC93C149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1" name="Line 123">
                <a:extLst>
                  <a:ext uri="{FF2B5EF4-FFF2-40B4-BE49-F238E27FC236}">
                    <a16:creationId xmlns:a16="http://schemas.microsoft.com/office/drawing/2014/main" id="{4ACEFFB9-09D4-C34F-AFD8-91F81AEB14B7}"/>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2" name="Line 124">
                <a:extLst>
                  <a:ext uri="{FF2B5EF4-FFF2-40B4-BE49-F238E27FC236}">
                    <a16:creationId xmlns:a16="http://schemas.microsoft.com/office/drawing/2014/main" id="{101431C9-4CC0-D847-919C-0DBB752E6AB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96" name="Line 125">
              <a:extLst>
                <a:ext uri="{FF2B5EF4-FFF2-40B4-BE49-F238E27FC236}">
                  <a16:creationId xmlns:a16="http://schemas.microsoft.com/office/drawing/2014/main" id="{502198D0-5261-8C4C-8E3A-DF3954900C3B}"/>
                </a:ext>
              </a:extLst>
            </p:cNvPr>
            <p:cNvSpPr>
              <a:spLocks noChangeShapeType="1"/>
            </p:cNvSpPr>
            <p:nvPr/>
          </p:nvSpPr>
          <p:spPr bwMode="auto">
            <a:xfrm flipH="1">
              <a:off x="2344" y="3931"/>
              <a:ext cx="376"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7" name="Group 126">
              <a:extLst>
                <a:ext uri="{FF2B5EF4-FFF2-40B4-BE49-F238E27FC236}">
                  <a16:creationId xmlns:a16="http://schemas.microsoft.com/office/drawing/2014/main" id="{B5A4AEEA-E775-7C48-85F8-7A891122D441}"/>
                </a:ext>
              </a:extLst>
            </p:cNvPr>
            <p:cNvGrpSpPr>
              <a:grpSpLocks/>
            </p:cNvGrpSpPr>
            <p:nvPr/>
          </p:nvGrpSpPr>
          <p:grpSpPr bwMode="auto">
            <a:xfrm>
              <a:off x="2409" y="3815"/>
              <a:ext cx="218" cy="231"/>
              <a:chOff x="5140" y="400"/>
              <a:chExt cx="218" cy="231"/>
            </a:xfrm>
          </p:grpSpPr>
          <p:sp>
            <p:nvSpPr>
              <p:cNvPr id="198" name="Oval 127">
                <a:extLst>
                  <a:ext uri="{FF2B5EF4-FFF2-40B4-BE49-F238E27FC236}">
                    <a16:creationId xmlns:a16="http://schemas.microsoft.com/office/drawing/2014/main" id="{6DD6378B-4529-F246-A000-43AD78D87615}"/>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9" name="Text Box 128">
                <a:extLst>
                  <a:ext uri="{FF2B5EF4-FFF2-40B4-BE49-F238E27FC236}">
                    <a16:creationId xmlns:a16="http://schemas.microsoft.com/office/drawing/2014/main" id="{3F008E50-4578-AA40-AA1A-1A25E18912AB}"/>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3</a:t>
                </a:r>
              </a:p>
            </p:txBody>
          </p:sp>
        </p:grpSp>
      </p:grpSp>
      <p:sp>
        <p:nvSpPr>
          <p:cNvPr id="206" name="Text Box 131">
            <a:extLst>
              <a:ext uri="{FF2B5EF4-FFF2-40B4-BE49-F238E27FC236}">
                <a16:creationId xmlns:a16="http://schemas.microsoft.com/office/drawing/2014/main" id="{5B16A2E0-A7C5-3944-8912-ED29E0528737}"/>
              </a:ext>
            </a:extLst>
          </p:cNvPr>
          <p:cNvSpPr txBox="1">
            <a:spLocks noChangeArrowheads="1"/>
          </p:cNvSpPr>
          <p:nvPr/>
        </p:nvSpPr>
        <p:spPr bwMode="auto">
          <a:xfrm>
            <a:off x="3146424" y="5435532"/>
            <a:ext cx="3559175"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3:</a:t>
            </a:r>
            <a:r>
              <a:rPr kumimoji="0" lang="en-US" altLang="en-US" sz="2000" b="0" i="0" u="none" strike="noStrike" kern="0" cap="none" spc="0" normalizeH="0" baseline="0" noProof="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reply arrives, destination address: 138.76.29.7, 5001</a:t>
            </a:r>
          </a:p>
        </p:txBody>
      </p:sp>
      <p:sp>
        <p:nvSpPr>
          <p:cNvPr id="227" name="Text Box 12">
            <a:extLst>
              <a:ext uri="{FF2B5EF4-FFF2-40B4-BE49-F238E27FC236}">
                <a16:creationId xmlns:a16="http://schemas.microsoft.com/office/drawing/2014/main" id="{49399310-E32F-3746-9746-E3074C89CF53}"/>
              </a:ext>
            </a:extLst>
          </p:cNvPr>
          <p:cNvSpPr txBox="1">
            <a:spLocks noChangeArrowheads="1"/>
          </p:cNvSpPr>
          <p:nvPr/>
        </p:nvSpPr>
        <p:spPr bwMode="auto">
          <a:xfrm>
            <a:off x="9442128" y="3445831"/>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10.0.0.1</a:t>
            </a:r>
          </a:p>
        </p:txBody>
      </p:sp>
      <p:sp>
        <p:nvSpPr>
          <p:cNvPr id="228" name="Text Box 13">
            <a:extLst>
              <a:ext uri="{FF2B5EF4-FFF2-40B4-BE49-F238E27FC236}">
                <a16:creationId xmlns:a16="http://schemas.microsoft.com/office/drawing/2014/main" id="{79FD3F69-B708-374C-8283-25925B0CF8A1}"/>
              </a:ext>
            </a:extLst>
          </p:cNvPr>
          <p:cNvSpPr txBox="1">
            <a:spLocks noChangeArrowheads="1"/>
          </p:cNvSpPr>
          <p:nvPr/>
        </p:nvSpPr>
        <p:spPr bwMode="auto">
          <a:xfrm>
            <a:off x="9387377" y="413911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10.0.0.2</a:t>
            </a:r>
          </a:p>
        </p:txBody>
      </p:sp>
      <p:sp>
        <p:nvSpPr>
          <p:cNvPr id="229" name="Text Box 14">
            <a:extLst>
              <a:ext uri="{FF2B5EF4-FFF2-40B4-BE49-F238E27FC236}">
                <a16:creationId xmlns:a16="http://schemas.microsoft.com/office/drawing/2014/main" id="{7F37117D-9CBA-6142-9514-CEDB512B982C}"/>
              </a:ext>
            </a:extLst>
          </p:cNvPr>
          <p:cNvSpPr txBox="1">
            <a:spLocks noChangeArrowheads="1"/>
          </p:cNvSpPr>
          <p:nvPr/>
        </p:nvSpPr>
        <p:spPr bwMode="auto">
          <a:xfrm>
            <a:off x="9361024" y="486174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10.0.0.3</a:t>
            </a:r>
          </a:p>
        </p:txBody>
      </p:sp>
      <p:grpSp>
        <p:nvGrpSpPr>
          <p:cNvPr id="230" name="Group 107">
            <a:extLst>
              <a:ext uri="{FF2B5EF4-FFF2-40B4-BE49-F238E27FC236}">
                <a16:creationId xmlns:a16="http://schemas.microsoft.com/office/drawing/2014/main" id="{5A276570-5620-5249-95EA-FFEFE4E5954C}"/>
              </a:ext>
            </a:extLst>
          </p:cNvPr>
          <p:cNvGrpSpPr>
            <a:grpSpLocks/>
          </p:cNvGrpSpPr>
          <p:nvPr/>
        </p:nvGrpSpPr>
        <p:grpSpPr bwMode="auto">
          <a:xfrm flipH="1">
            <a:off x="10194143" y="3285987"/>
            <a:ext cx="641350" cy="558800"/>
            <a:chOff x="-44" y="1473"/>
            <a:chExt cx="981" cy="1105"/>
          </a:xfrm>
        </p:grpSpPr>
        <p:pic>
          <p:nvPicPr>
            <p:cNvPr id="231" name="Picture 108" descr="desktop_computer_stylized_medium">
              <a:extLst>
                <a:ext uri="{FF2B5EF4-FFF2-40B4-BE49-F238E27FC236}">
                  <a16:creationId xmlns:a16="http://schemas.microsoft.com/office/drawing/2014/main" id="{5A6AA966-22DC-6D4E-B91F-0DFE251A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109">
              <a:extLst>
                <a:ext uri="{FF2B5EF4-FFF2-40B4-BE49-F238E27FC236}">
                  <a16:creationId xmlns:a16="http://schemas.microsoft.com/office/drawing/2014/main" id="{AC8248F8-AA55-9E46-99C8-227C0C6A442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3" name="Group 110">
            <a:extLst>
              <a:ext uri="{FF2B5EF4-FFF2-40B4-BE49-F238E27FC236}">
                <a16:creationId xmlns:a16="http://schemas.microsoft.com/office/drawing/2014/main" id="{F7931E40-ABE0-FB4C-8BE6-E5CA5D446986}"/>
              </a:ext>
            </a:extLst>
          </p:cNvPr>
          <p:cNvGrpSpPr>
            <a:grpSpLocks/>
          </p:cNvGrpSpPr>
          <p:nvPr/>
        </p:nvGrpSpPr>
        <p:grpSpPr bwMode="auto">
          <a:xfrm flipH="1">
            <a:off x="10120943" y="3976903"/>
            <a:ext cx="641350" cy="558800"/>
            <a:chOff x="-44" y="1473"/>
            <a:chExt cx="981" cy="1105"/>
          </a:xfrm>
        </p:grpSpPr>
        <p:pic>
          <p:nvPicPr>
            <p:cNvPr id="234" name="Picture 111" descr="desktop_computer_stylized_medium">
              <a:extLst>
                <a:ext uri="{FF2B5EF4-FFF2-40B4-BE49-F238E27FC236}">
                  <a16:creationId xmlns:a16="http://schemas.microsoft.com/office/drawing/2014/main" id="{46410F71-6550-6941-8D6A-82A57E487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12">
              <a:extLst>
                <a:ext uri="{FF2B5EF4-FFF2-40B4-BE49-F238E27FC236}">
                  <a16:creationId xmlns:a16="http://schemas.microsoft.com/office/drawing/2014/main" id="{F4181B7B-5A98-CF43-AEE4-B0DD513BAC6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6" name="Group 113">
            <a:extLst>
              <a:ext uri="{FF2B5EF4-FFF2-40B4-BE49-F238E27FC236}">
                <a16:creationId xmlns:a16="http://schemas.microsoft.com/office/drawing/2014/main" id="{861D5467-8367-2443-9B4C-1AEA7B8ECA68}"/>
              </a:ext>
            </a:extLst>
          </p:cNvPr>
          <p:cNvGrpSpPr>
            <a:grpSpLocks/>
          </p:cNvGrpSpPr>
          <p:nvPr/>
        </p:nvGrpSpPr>
        <p:grpSpPr bwMode="auto">
          <a:xfrm flipH="1">
            <a:off x="10140169" y="4685809"/>
            <a:ext cx="641350" cy="558800"/>
            <a:chOff x="-44" y="1473"/>
            <a:chExt cx="981" cy="1105"/>
          </a:xfrm>
        </p:grpSpPr>
        <p:pic>
          <p:nvPicPr>
            <p:cNvPr id="237" name="Picture 114" descr="desktop_computer_stylized_medium">
              <a:extLst>
                <a:ext uri="{FF2B5EF4-FFF2-40B4-BE49-F238E27FC236}">
                  <a16:creationId xmlns:a16="http://schemas.microsoft.com/office/drawing/2014/main" id="{F446E0AC-D5ED-E540-8785-FC1BD31A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115">
              <a:extLst>
                <a:ext uri="{FF2B5EF4-FFF2-40B4-BE49-F238E27FC236}">
                  <a16:creationId xmlns:a16="http://schemas.microsoft.com/office/drawing/2014/main" id="{64F8FFEC-C205-9D46-881B-232F00BBEB1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239" name="Straight Connector 238">
            <a:extLst>
              <a:ext uri="{FF2B5EF4-FFF2-40B4-BE49-F238E27FC236}">
                <a16:creationId xmlns:a16="http://schemas.microsoft.com/office/drawing/2014/main" id="{562723B0-260D-DF45-850D-1F83CDD55DF2}"/>
              </a:ext>
            </a:extLst>
          </p:cNvPr>
          <p:cNvCxnSpPr>
            <a:cxnSpLocks/>
          </p:cNvCxnSpPr>
          <p:nvPr/>
        </p:nvCxnSpPr>
        <p:spPr>
          <a:xfrm>
            <a:off x="9963568" y="37327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93D9DA7-8220-C94D-A035-54D2439B3DCA}"/>
              </a:ext>
            </a:extLst>
          </p:cNvPr>
          <p:cNvCxnSpPr>
            <a:cxnSpLocks/>
          </p:cNvCxnSpPr>
          <p:nvPr/>
        </p:nvCxnSpPr>
        <p:spPr>
          <a:xfrm>
            <a:off x="9891178" y="44185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8D6C476-F9DB-5545-BB86-8E00D4536D0E}"/>
              </a:ext>
            </a:extLst>
          </p:cNvPr>
          <p:cNvCxnSpPr>
            <a:cxnSpLocks/>
          </p:cNvCxnSpPr>
          <p:nvPr/>
        </p:nvCxnSpPr>
        <p:spPr>
          <a:xfrm>
            <a:off x="9910228" y="513482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12C04C6-16E3-F846-AACA-B4245DBFD6F2}"/>
              </a:ext>
            </a:extLst>
          </p:cNvPr>
          <p:cNvGrpSpPr/>
          <p:nvPr/>
        </p:nvGrpSpPr>
        <p:grpSpPr>
          <a:xfrm>
            <a:off x="3937552" y="4333461"/>
            <a:ext cx="3034748" cy="304800"/>
            <a:chOff x="2454675" y="2927412"/>
            <a:chExt cx="4705166" cy="431082"/>
          </a:xfrm>
        </p:grpSpPr>
        <p:cxnSp>
          <p:nvCxnSpPr>
            <p:cNvPr id="246" name="Straight Connector 245">
              <a:extLst>
                <a:ext uri="{FF2B5EF4-FFF2-40B4-BE49-F238E27FC236}">
                  <a16:creationId xmlns:a16="http://schemas.microsoft.com/office/drawing/2014/main" id="{E627D780-1323-2748-B302-A7E383AEE6BE}"/>
                </a:ext>
              </a:extLst>
            </p:cNvPr>
            <p:cNvCxnSpPr/>
            <p:nvPr/>
          </p:nvCxnSpPr>
          <p:spPr>
            <a:xfrm>
              <a:off x="2454675" y="3124940"/>
              <a:ext cx="47051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9AB30032-A510-F64D-97F2-6FC662A0EA56}"/>
                </a:ext>
              </a:extLst>
            </p:cNvPr>
            <p:cNvGrpSpPr/>
            <p:nvPr/>
          </p:nvGrpSpPr>
          <p:grpSpPr>
            <a:xfrm>
              <a:off x="5427861" y="2927412"/>
              <a:ext cx="1040553" cy="431082"/>
              <a:chOff x="7493876" y="2774731"/>
              <a:chExt cx="1481958" cy="894622"/>
            </a:xfrm>
          </p:grpSpPr>
          <p:sp>
            <p:nvSpPr>
              <p:cNvPr id="248" name="Freeform 247">
                <a:extLst>
                  <a:ext uri="{FF2B5EF4-FFF2-40B4-BE49-F238E27FC236}">
                    <a16:creationId xmlns:a16="http://schemas.microsoft.com/office/drawing/2014/main" id="{A1997FEC-C6AB-9545-A2D9-61FD862EE30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49" name="Oval 248">
                <a:extLst>
                  <a:ext uri="{FF2B5EF4-FFF2-40B4-BE49-F238E27FC236}">
                    <a16:creationId xmlns:a16="http://schemas.microsoft.com/office/drawing/2014/main" id="{0E38C263-DE9A-7047-B28D-3D2374F54F6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50" name="Group 249">
                <a:extLst>
                  <a:ext uri="{FF2B5EF4-FFF2-40B4-BE49-F238E27FC236}">
                    <a16:creationId xmlns:a16="http://schemas.microsoft.com/office/drawing/2014/main" id="{D5529F41-5E24-9D46-BA03-33C065DA3213}"/>
                  </a:ext>
                </a:extLst>
              </p:cNvPr>
              <p:cNvGrpSpPr/>
              <p:nvPr/>
            </p:nvGrpSpPr>
            <p:grpSpPr>
              <a:xfrm>
                <a:off x="7713663" y="2848339"/>
                <a:ext cx="1042107" cy="425543"/>
                <a:chOff x="7786941" y="2884917"/>
                <a:chExt cx="897649" cy="353919"/>
              </a:xfrm>
            </p:grpSpPr>
            <p:sp>
              <p:nvSpPr>
                <p:cNvPr id="251" name="Freeform 250">
                  <a:extLst>
                    <a:ext uri="{FF2B5EF4-FFF2-40B4-BE49-F238E27FC236}">
                      <a16:creationId xmlns:a16="http://schemas.microsoft.com/office/drawing/2014/main" id="{AE15E879-3143-CB42-BEE3-B6A32D2D0C7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Freeform 251">
                  <a:extLst>
                    <a:ext uri="{FF2B5EF4-FFF2-40B4-BE49-F238E27FC236}">
                      <a16:creationId xmlns:a16="http://schemas.microsoft.com/office/drawing/2014/main" id="{DF86F847-AACC-7541-950E-BCAC8B077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Freeform 252">
                  <a:extLst>
                    <a:ext uri="{FF2B5EF4-FFF2-40B4-BE49-F238E27FC236}">
                      <a16:creationId xmlns:a16="http://schemas.microsoft.com/office/drawing/2014/main" id="{73A10729-E988-9C44-AF80-3AA3BE3350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Freeform 253">
                  <a:extLst>
                    <a:ext uri="{FF2B5EF4-FFF2-40B4-BE49-F238E27FC236}">
                      <a16:creationId xmlns:a16="http://schemas.microsoft.com/office/drawing/2014/main" id="{17D86888-2395-8649-A2AB-2EED2F8EE04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cxnSp>
        <p:nvCxnSpPr>
          <p:cNvPr id="255" name="Straight Arrow Connector 254">
            <a:extLst>
              <a:ext uri="{FF2B5EF4-FFF2-40B4-BE49-F238E27FC236}">
                <a16:creationId xmlns:a16="http://schemas.microsoft.com/office/drawing/2014/main" id="{7FD54FD3-566B-9D4F-9E44-CAE5EE93D481}"/>
              </a:ext>
            </a:extLst>
          </p:cNvPr>
          <p:cNvCxnSpPr/>
          <p:nvPr/>
        </p:nvCxnSpPr>
        <p:spPr>
          <a:xfrm flipV="1">
            <a:off x="5701553" y="4503542"/>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2E39225B-8D0F-9646-AC3E-B27235CCF047}"/>
              </a:ext>
            </a:extLst>
          </p:cNvPr>
          <p:cNvCxnSpPr>
            <a:cxnSpLocks/>
          </p:cNvCxnSpPr>
          <p:nvPr/>
        </p:nvCxnSpPr>
        <p:spPr>
          <a:xfrm>
            <a:off x="6577649" y="4166958"/>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2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right)">
                                      <p:cBhvr>
                                        <p:cTn id="7" dur="1000"/>
                                        <p:tgtEl>
                                          <p:spTgt spid="12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wipe(right)">
                                      <p:cBhvr>
                                        <p:cTn id="15" dur="1000"/>
                                        <p:tgtEl>
                                          <p:spTgt spid="170"/>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86"/>
                                        </p:tgtEl>
                                        <p:attrNameLst>
                                          <p:attrName>style.visibility</p:attrName>
                                        </p:attrNameLst>
                                      </p:cBhvr>
                                      <p:to>
                                        <p:strVal val="visible"/>
                                      </p:to>
                                    </p:set>
                                  </p:childTnLst>
                                  <p:subTnLst>
                                    <p:set>
                                      <p:cBhvr override="childStyle">
                                        <p:cTn dur="1" fill="hold" display="0" masterRel="nextClick" afterEffect="1"/>
                                        <p:tgtEl>
                                          <p:spTgt spid="18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wipe(left)">
                                      <p:cBhvr>
                                        <p:cTn id="26" dur="1000"/>
                                        <p:tgtEl>
                                          <p:spTgt spid="19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06"/>
                                        </p:tgtEl>
                                        <p:attrNameLst>
                                          <p:attrName>style.visibility</p:attrName>
                                        </p:attrNameLst>
                                      </p:cBhvr>
                                      <p:to>
                                        <p:strVal val="visible"/>
                                      </p:to>
                                    </p:set>
                                  </p:childTnLst>
                                  <p:subTnLst>
                                    <p:set>
                                      <p:cBhvr override="childStyle">
                                        <p:cTn dur="1" fill="hold" display="0" masterRel="nextClick" afterEffect="1"/>
                                        <p:tgtEl>
                                          <p:spTgt spid="20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left)">
                                      <p:cBhvr>
                                        <p:cTn id="34"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2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475014" y="1411941"/>
            <a:ext cx="10603804" cy="52846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all devices in local network have 32-bit addresses in a “private” IP address space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10/8, 172.16/12, 192.168/16 prefixes) that can only be used in local network</a:t>
            </a:r>
          </a:p>
          <a:p>
            <a:pPr marL="695325" marR="0" lvl="1"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advantages:</a:t>
            </a:r>
          </a:p>
          <a:p>
            <a:pPr marL="1143000" marR="0" lvl="2" indent="-290513" algn="l" defTabSz="914400" rtl="0" eaLnBrk="1" fontAlgn="auto" latinLnBrk="0" hangingPunct="1">
              <a:lnSpc>
                <a:spcPct val="90000"/>
              </a:lnSpc>
              <a:spcBef>
                <a:spcPts val="5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just </a:t>
            </a:r>
            <a:r>
              <a:rPr kumimoji="0" lang="en-US" altLang="en-US" sz="28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one</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IP address needed from provider ISP for </a:t>
            </a:r>
            <a:r>
              <a:rPr kumimoji="0" lang="en-US" altLang="en-US" sz="2800" b="0" i="1" u="none" strike="noStrike" kern="1200" cap="none" spc="0" normalizeH="0" baseline="0" noProof="0">
                <a:ln>
                  <a:noFill/>
                </a:ln>
                <a:solidFill>
                  <a:srgbClr val="0000A3"/>
                </a:solidFill>
                <a:effectLst/>
                <a:uLnTx/>
                <a:uFillTx/>
                <a:latin typeface="Calibri" panose="020F0502020204030204"/>
                <a:ea typeface="ＭＳ Ｐゴシック" panose="020B0600070205080204" pitchFamily="34" charset="-128"/>
                <a:cs typeface="+mn-cs"/>
              </a:rPr>
              <a:t>all</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devices</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can change addresses of host in local network without notifying outside world</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can change ISP without changing addresses of devices in local network</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security: devices inside local net not directly addressable, visible by outside world</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a:t>NAT: network address translation</a:t>
            </a:r>
          </a:p>
        </p:txBody>
      </p:sp>
    </p:spTree>
    <p:extLst>
      <p:ext uri="{BB962C8B-B14F-4D97-AF65-F5344CB8AC3E}">
        <p14:creationId xmlns:p14="http://schemas.microsoft.com/office/powerpoint/2010/main" val="4752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dissolve">
                                      <p:cBhvr>
                                        <p:cTn id="12" dur="500"/>
                                        <p:tgtEl>
                                          <p:spTgt spid="8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Effect transition="in" filter="dissolve">
                                      <p:cBhvr>
                                        <p:cTn id="15" dur="500"/>
                                        <p:tgtEl>
                                          <p:spTgt spid="8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
                                            <p:txEl>
                                              <p:pRg st="3" end="3"/>
                                            </p:txEl>
                                          </p:spTgt>
                                        </p:tgtEl>
                                        <p:attrNameLst>
                                          <p:attrName>style.visibility</p:attrName>
                                        </p:attrNameLst>
                                      </p:cBhvr>
                                      <p:to>
                                        <p:strVal val="visible"/>
                                      </p:to>
                                    </p:set>
                                    <p:animEffect transition="in" filter="dissolve">
                                      <p:cBhvr>
                                        <p:cTn id="18" dur="500"/>
                                        <p:tgtEl>
                                          <p:spTgt spid="81">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1">
                                            <p:txEl>
                                              <p:pRg st="4" end="4"/>
                                            </p:txEl>
                                          </p:spTgt>
                                        </p:tgtEl>
                                        <p:attrNameLst>
                                          <p:attrName>style.visibility</p:attrName>
                                        </p:attrNameLst>
                                      </p:cBhvr>
                                      <p:to>
                                        <p:strVal val="visible"/>
                                      </p:to>
                                    </p:set>
                                    <p:animEffect transition="in" filter="dissolve">
                                      <p:cBhvr>
                                        <p:cTn id="21" dur="500"/>
                                        <p:tgtEl>
                                          <p:spTgt spid="81">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1">
                                            <p:txEl>
                                              <p:pRg st="5" end="5"/>
                                            </p:txEl>
                                          </p:spTgt>
                                        </p:tgtEl>
                                        <p:attrNameLst>
                                          <p:attrName>style.visibility</p:attrName>
                                        </p:attrNameLst>
                                      </p:cBhvr>
                                      <p:to>
                                        <p:strVal val="visible"/>
                                      </p:to>
                                    </p:set>
                                    <p:animEffect transition="in" filter="dissolve">
                                      <p:cBhvr>
                                        <p:cTn id="24" dur="500"/>
                                        <p:tgtEl>
                                          <p:spTgt spid="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16-bit port-number field: </a:t>
            </a:r>
          </a:p>
          <a:p>
            <a:pPr lvl="1"/>
            <a:r>
              <a:rPr lang="en-US" altLang="en-US" dirty="0"/>
              <a:t>60,000 simultaneous connections with a </a:t>
            </a:r>
            <a:r>
              <a:rPr lang="en-US" altLang="en-US"/>
              <a:t>single WAN-side </a:t>
            </a:r>
            <a:r>
              <a:rPr lang="en-US" altLang="en-US" dirty="0"/>
              <a:t>address!</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471488" marR="0" lvl="0" indent="-341313"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NAT has been controversial:</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lang="en-US" altLang="en-US" sz="2800" dirty="0">
                <a:solidFill>
                  <a:prstClr val="black"/>
                </a:solidFill>
                <a:latin typeface="Calibri" panose="020F0502020204030204"/>
                <a:ea typeface="ＭＳ Ｐゴシック" panose="020B0600070205080204" pitchFamily="34" charset="-128"/>
              </a:rPr>
              <a:t>Network devices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“should” only process up to layer 3</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address “shortage” should be solved by IPv6</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violates end-to-end argument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(port # manipulation by network-layer device)</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indent="-231775">
              <a:lnSpc>
                <a:spcPct val="100000"/>
              </a:lnSpc>
              <a:spcBef>
                <a:spcPts val="600"/>
              </a:spcBef>
              <a:buClr>
                <a:srgbClr val="0000A8"/>
              </a:buClr>
              <a:buFont typeface="Arial" panose="020B0604020202020204" pitchFamily="34" charset="0"/>
              <a:buChar char="•"/>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traversal: what if client wants to connect to server behind NAT?</a:t>
            </a:r>
          </a:p>
          <a:p>
            <a:pPr marL="471488" marR="0" lvl="0" indent="-341313"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NAT is here to stay:</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extensively used in home and institutional nets, 4G/5G cellular nets</a:t>
            </a:r>
          </a:p>
        </p:txBody>
      </p:sp>
      <p:sp>
        <p:nvSpPr>
          <p:cNvPr id="5" name="Title 2">
            <a:extLst>
              <a:ext uri="{FF2B5EF4-FFF2-40B4-BE49-F238E27FC236}">
                <a16:creationId xmlns:a16="http://schemas.microsoft.com/office/drawing/2014/main" id="{DD78C70C-AF51-7F98-E20E-2DDBCEEC702A}"/>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Tree>
    <p:extLst>
      <p:ext uri="{BB962C8B-B14F-4D97-AF65-F5344CB8AC3E}">
        <p14:creationId xmlns:p14="http://schemas.microsoft.com/office/powerpoint/2010/main" val="29207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dissolve">
                                      <p:cBhvr>
                                        <p:cTn id="12" dur="500"/>
                                        <p:tgtEl>
                                          <p:spTgt spid="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dissolve">
                                      <p:cBhvr>
                                        <p:cTn id="17" dur="5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dissolve">
                                      <p:cBhvr>
                                        <p:cTn id="22" dur="500"/>
                                        <p:tgtEl>
                                          <p:spTgt spid="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Effect transition="in" filter="dissolve">
                                      <p:cBhvr>
                                        <p:cTn id="27" dur="500"/>
                                        <p:tgtEl>
                                          <p:spTgt spid="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
                                            <p:txEl>
                                              <p:pRg st="5" end="5"/>
                                            </p:txEl>
                                          </p:spTgt>
                                        </p:tgtEl>
                                        <p:attrNameLst>
                                          <p:attrName>style.visibility</p:attrName>
                                        </p:attrNameLst>
                                      </p:cBhvr>
                                      <p:to>
                                        <p:strVal val="visible"/>
                                      </p:to>
                                    </p:set>
                                    <p:animEffect transition="in" filter="dissolve">
                                      <p:cBhvr>
                                        <p:cTn id="32" dur="500"/>
                                        <p:tgtEl>
                                          <p:spTgt spid="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
                                            <p:txEl>
                                              <p:pRg st="6" end="6"/>
                                            </p:txEl>
                                          </p:spTgt>
                                        </p:tgtEl>
                                        <p:attrNameLst>
                                          <p:attrName>style.visibility</p:attrName>
                                        </p:attrNameLst>
                                      </p:cBhvr>
                                      <p:to>
                                        <p:strVal val="visible"/>
                                      </p:to>
                                    </p:set>
                                    <p:animEffect transition="in" filter="dissolve">
                                      <p:cBhvr>
                                        <p:cTn id="37" dur="500"/>
                                        <p:tgtEl>
                                          <p:spTgt spid="8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xEl>
                                              <p:pRg st="7" end="7"/>
                                            </p:txEl>
                                          </p:spTgt>
                                        </p:tgtEl>
                                        <p:attrNameLst>
                                          <p:attrName>style.visibility</p:attrName>
                                        </p:attrNameLst>
                                      </p:cBhvr>
                                      <p:to>
                                        <p:strVal val="visible"/>
                                      </p:to>
                                    </p:set>
                                    <p:animEffect transition="in" filter="dissolve">
                                      <p:cBhvr>
                                        <p:cTn id="42" dur="500"/>
                                        <p:tgtEl>
                                          <p:spTgt spid="8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
                                            <p:txEl>
                                              <p:pRg st="8" end="8"/>
                                            </p:txEl>
                                          </p:spTgt>
                                        </p:tgtEl>
                                        <p:attrNameLst>
                                          <p:attrName>style.visibility</p:attrName>
                                        </p:attrNameLst>
                                      </p:cBhvr>
                                      <p:to>
                                        <p:strVal val="visible"/>
                                      </p:to>
                                    </p:set>
                                    <p:animEffect transition="in" filter="dissolve">
                                      <p:cBhvr>
                                        <p:cTn id="47" dur="500"/>
                                        <p:tgtEl>
                                          <p:spTgt spid="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
            <a:extLst>
              <a:ext uri="{FF2B5EF4-FFF2-40B4-BE49-F238E27FC236}">
                <a16:creationId xmlns:a16="http://schemas.microsoft.com/office/drawing/2014/main" id="{54249E09-2CB1-514A-AC5F-40ADE00A2799}"/>
              </a:ext>
            </a:extLst>
          </p:cNvPr>
          <p:cNvSpPr>
            <a:spLocks noChangeArrowheads="1"/>
          </p:cNvSpPr>
          <p:nvPr/>
        </p:nvSpPr>
        <p:spPr bwMode="auto">
          <a:xfrm>
            <a:off x="3137317" y="2215552"/>
            <a:ext cx="7370788" cy="4076700"/>
          </a:xfrm>
          <a:prstGeom prst="rect">
            <a:avLst/>
          </a:prstGeom>
          <a:solidFill>
            <a:srgbClr val="FFFFFF"/>
          </a:solidFill>
          <a:ln w="19050">
            <a:solidFill>
              <a:srgbClr val="000000"/>
            </a:solidFill>
            <a:miter lim="800000"/>
            <a:headEnd/>
            <a:tailEnd/>
          </a:ln>
          <a:effectLst>
            <a:outerShdw blurRad="1651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 name="Rectangle 16">
            <a:extLst>
              <a:ext uri="{FF2B5EF4-FFF2-40B4-BE49-F238E27FC236}">
                <a16:creationId xmlns:a16="http://schemas.microsoft.com/office/drawing/2014/main" id="{B180F0D6-1F8C-804C-9B7D-8CC6486CAF5D}"/>
              </a:ext>
            </a:extLst>
          </p:cNvPr>
          <p:cNvSpPr txBox="1">
            <a:spLocks noChangeArrowheads="1"/>
          </p:cNvSpPr>
          <p:nvPr/>
        </p:nvSpPr>
        <p:spPr bwMode="auto">
          <a:xfrm>
            <a:off x="888584" y="1413891"/>
            <a:ext cx="7534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router network layer functions:</a:t>
            </a:r>
          </a:p>
        </p:txBody>
      </p:sp>
      <p:sp>
        <p:nvSpPr>
          <p:cNvPr id="54" name="Line 17">
            <a:extLst>
              <a:ext uri="{FF2B5EF4-FFF2-40B4-BE49-F238E27FC236}">
                <a16:creationId xmlns:a16="http://schemas.microsoft.com/office/drawing/2014/main" id="{C662B522-B91B-764B-B1C6-707D227F7B4D}"/>
              </a:ext>
            </a:extLst>
          </p:cNvPr>
          <p:cNvSpPr>
            <a:spLocks noChangeShapeType="1"/>
          </p:cNvSpPr>
          <p:nvPr/>
        </p:nvSpPr>
        <p:spPr bwMode="auto">
          <a:xfrm flipV="1">
            <a:off x="3127792" y="5768661"/>
            <a:ext cx="7395303" cy="108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5" name="Line 18">
            <a:extLst>
              <a:ext uri="{FF2B5EF4-FFF2-40B4-BE49-F238E27FC236}">
                <a16:creationId xmlns:a16="http://schemas.microsoft.com/office/drawing/2014/main" id="{FF84D1AE-B7A3-194D-8C60-F60894071514}"/>
              </a:ext>
            </a:extLst>
          </p:cNvPr>
          <p:cNvSpPr>
            <a:spLocks noChangeShapeType="1"/>
          </p:cNvSpPr>
          <p:nvPr/>
        </p:nvSpPr>
        <p:spPr bwMode="auto">
          <a:xfrm flipV="1">
            <a:off x="3156367" y="5244860"/>
            <a:ext cx="7366728" cy="107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60" name="Group 24">
            <a:extLst>
              <a:ext uri="{FF2B5EF4-FFF2-40B4-BE49-F238E27FC236}">
                <a16:creationId xmlns:a16="http://schemas.microsoft.com/office/drawing/2014/main" id="{5EB605D2-4BE6-F84E-ADE0-AB4D2A7BF140}"/>
              </a:ext>
            </a:extLst>
          </p:cNvPr>
          <p:cNvGrpSpPr>
            <a:grpSpLocks/>
          </p:cNvGrpSpPr>
          <p:nvPr/>
        </p:nvGrpSpPr>
        <p:grpSpPr bwMode="auto">
          <a:xfrm>
            <a:off x="7184669" y="2927915"/>
            <a:ext cx="3136903" cy="1276350"/>
            <a:chOff x="102" y="1294"/>
            <a:chExt cx="1976" cy="804"/>
          </a:xfrm>
        </p:grpSpPr>
        <p:sp>
          <p:nvSpPr>
            <p:cNvPr id="62" name="Rectangle 26">
              <a:extLst>
                <a:ext uri="{FF2B5EF4-FFF2-40B4-BE49-F238E27FC236}">
                  <a16:creationId xmlns:a16="http://schemas.microsoft.com/office/drawing/2014/main" id="{2EDD264A-A709-3A4C-A00D-67F984963850}"/>
                </a:ext>
              </a:extLst>
            </p:cNvPr>
            <p:cNvSpPr>
              <a:spLocks noChangeArrowheads="1"/>
            </p:cNvSpPr>
            <p:nvPr/>
          </p:nvSpPr>
          <p:spPr bwMode="auto">
            <a:xfrm>
              <a:off x="102" y="1314"/>
              <a:ext cx="1976" cy="784"/>
            </a:xfrm>
            <a:prstGeom prst="rect">
              <a:avLst/>
            </a:prstGeom>
            <a:solidFill>
              <a:srgbClr val="FFFFFF"/>
            </a:solidFill>
            <a:ln w="19050">
              <a:solidFill>
                <a:srgbClr val="000000"/>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63" name="Text Box 27">
              <a:extLst>
                <a:ext uri="{FF2B5EF4-FFF2-40B4-BE49-F238E27FC236}">
                  <a16:creationId xmlns:a16="http://schemas.microsoft.com/office/drawing/2014/main" id="{0296BAAF-C3F3-6D4C-8BEA-A71228A41980}"/>
                </a:ext>
              </a:extLst>
            </p:cNvPr>
            <p:cNvSpPr txBox="1">
              <a:spLocks noChangeArrowheads="1"/>
            </p:cNvSpPr>
            <p:nvPr/>
          </p:nvSpPr>
          <p:spPr bwMode="auto">
            <a:xfrm>
              <a:off x="131" y="1294"/>
              <a:ext cx="1918"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IP protocol</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pPr marL="0" marR="0" lvl="0" indent="0" algn="l" defTabSz="914400" rtl="0" eaLnBrk="0" fontAlgn="base" latinLnBrk="0" hangingPunct="0">
                <a:lnSpc>
                  <a:spcPct val="95000"/>
                </a:lnSpc>
                <a:spcBef>
                  <a:spcPct val="0"/>
                </a:spcBef>
                <a:spcAft>
                  <a:spcPct val="0"/>
                </a:spcAft>
                <a:buClr>
                  <a:srgbClr val="0000A3"/>
                </a:buClr>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datagram format</a:t>
              </a:r>
            </a:p>
            <a:p>
              <a:pPr marL="0" marR="0" lvl="0" indent="0" algn="l" defTabSz="914400" rtl="0" eaLnBrk="0" fontAlgn="base" latinLnBrk="0" hangingPunct="0">
                <a:lnSpc>
                  <a:spcPct val="95000"/>
                </a:lnSpc>
                <a:spcBef>
                  <a:spcPct val="0"/>
                </a:spcBef>
                <a:spcAft>
                  <a:spcPct val="0"/>
                </a:spcAft>
                <a:buClr>
                  <a:srgbClr val="0000A3"/>
                </a:buClr>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addressing</a:t>
              </a:r>
            </a:p>
            <a:p>
              <a:pPr marL="0" marR="0" lvl="0" indent="0" algn="l" defTabSz="914400" rtl="0" eaLnBrk="0" fontAlgn="base" latinLnBrk="0" hangingPunct="0">
                <a:lnSpc>
                  <a:spcPct val="95000"/>
                </a:lnSpc>
                <a:spcBef>
                  <a:spcPct val="0"/>
                </a:spcBef>
                <a:spcAft>
                  <a:spcPct val="0"/>
                </a:spcAft>
                <a:buClr>
                  <a:srgbClr val="0000A3"/>
                </a:buClr>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packet handling conventions</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65" name="Rectangle 30">
            <a:extLst>
              <a:ext uri="{FF2B5EF4-FFF2-40B4-BE49-F238E27FC236}">
                <a16:creationId xmlns:a16="http://schemas.microsoft.com/office/drawing/2014/main" id="{D53E8097-7EF9-9F40-A258-C7BAC9FB04F8}"/>
              </a:ext>
            </a:extLst>
          </p:cNvPr>
          <p:cNvSpPr>
            <a:spLocks noChangeArrowheads="1"/>
          </p:cNvSpPr>
          <p:nvPr/>
        </p:nvSpPr>
        <p:spPr bwMode="auto">
          <a:xfrm>
            <a:off x="7723368" y="4279825"/>
            <a:ext cx="2376099" cy="885011"/>
          </a:xfrm>
          <a:prstGeom prst="rect">
            <a:avLst/>
          </a:prstGeom>
          <a:solidFill>
            <a:srgbClr val="FFFFFF"/>
          </a:solidFill>
          <a:ln w="19050">
            <a:solidFill>
              <a:srgbClr val="000000"/>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66" name="Text Box 31">
            <a:extLst>
              <a:ext uri="{FF2B5EF4-FFF2-40B4-BE49-F238E27FC236}">
                <a16:creationId xmlns:a16="http://schemas.microsoft.com/office/drawing/2014/main" id="{CA5FE275-A1EE-6149-A25B-AB47FE13C914}"/>
              </a:ext>
            </a:extLst>
          </p:cNvPr>
          <p:cNvSpPr txBox="1">
            <a:spLocks noChangeArrowheads="1"/>
          </p:cNvSpPr>
          <p:nvPr/>
        </p:nvSpPr>
        <p:spPr bwMode="auto">
          <a:xfrm>
            <a:off x="7779352" y="4233489"/>
            <a:ext cx="245538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ICMP protocol</a:t>
            </a:r>
          </a:p>
          <a:p>
            <a:pPr marL="0" marR="0" lvl="0" indent="0" algn="l" defTabSz="914400" rtl="0" eaLnBrk="0" fontAlgn="base" latinLnBrk="0" hangingPunct="0">
              <a:lnSpc>
                <a:spcPct val="95000"/>
              </a:lnSpc>
              <a:spcBef>
                <a:spcPct val="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error reporting</a:t>
            </a:r>
          </a:p>
          <a:p>
            <a:pPr marL="0" marR="0" lvl="0" indent="0" algn="l" defTabSz="914400" rtl="0" eaLnBrk="0" fontAlgn="base" latinLnBrk="0" hangingPunct="0">
              <a:lnSpc>
                <a:spcPct val="95000"/>
              </a:lnSpc>
              <a:spcBef>
                <a:spcPct val="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router “</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signaling”</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67" name="Line 32">
            <a:extLst>
              <a:ext uri="{FF2B5EF4-FFF2-40B4-BE49-F238E27FC236}">
                <a16:creationId xmlns:a16="http://schemas.microsoft.com/office/drawing/2014/main" id="{83D8B023-CCE3-A545-A900-2FBC5363CBA5}"/>
              </a:ext>
            </a:extLst>
          </p:cNvPr>
          <p:cNvSpPr>
            <a:spLocks noChangeShapeType="1"/>
          </p:cNvSpPr>
          <p:nvPr/>
        </p:nvSpPr>
        <p:spPr bwMode="auto">
          <a:xfrm flipV="1">
            <a:off x="3156367" y="2825510"/>
            <a:ext cx="7366728" cy="107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68" name="Text Box 33">
            <a:extLst>
              <a:ext uri="{FF2B5EF4-FFF2-40B4-BE49-F238E27FC236}">
                <a16:creationId xmlns:a16="http://schemas.microsoft.com/office/drawing/2014/main" id="{0FCECF46-65B8-9744-948E-304AC0DAC27D}"/>
              </a:ext>
            </a:extLst>
          </p:cNvPr>
          <p:cNvSpPr txBox="1">
            <a:spLocks noChangeArrowheads="1"/>
          </p:cNvSpPr>
          <p:nvPr/>
        </p:nvSpPr>
        <p:spPr bwMode="auto">
          <a:xfrm>
            <a:off x="5347325" y="2318922"/>
            <a:ext cx="2837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808080"/>
                </a:solidFill>
                <a:effectLst/>
                <a:uLnTx/>
                <a:uFillTx/>
                <a:latin typeface="Calibri" panose="020F0502020204030204"/>
                <a:ea typeface="ＭＳ Ｐゴシック" panose="020B0600070205080204" pitchFamily="34" charset="-128"/>
                <a:cs typeface="+mn-cs"/>
              </a:rPr>
              <a:t>transport layer: TCP, UDP</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69" name="Text Box 34">
            <a:extLst>
              <a:ext uri="{FF2B5EF4-FFF2-40B4-BE49-F238E27FC236}">
                <a16:creationId xmlns:a16="http://schemas.microsoft.com/office/drawing/2014/main" id="{F0EDF1E8-9470-B34D-B8BA-67D4C38586E9}"/>
              </a:ext>
            </a:extLst>
          </p:cNvPr>
          <p:cNvSpPr txBox="1">
            <a:spLocks noChangeArrowheads="1"/>
          </p:cNvSpPr>
          <p:nvPr/>
        </p:nvSpPr>
        <p:spPr bwMode="auto">
          <a:xfrm>
            <a:off x="6161947" y="5335692"/>
            <a:ext cx="1128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808080"/>
                </a:solidFill>
                <a:effectLst/>
                <a:uLnTx/>
                <a:uFillTx/>
                <a:latin typeface="Calibri" panose="020F0502020204030204"/>
                <a:ea typeface="ＭＳ Ｐゴシック" panose="020B0600070205080204" pitchFamily="34" charset="-128"/>
                <a:cs typeface="+mn-cs"/>
              </a:rPr>
              <a:t>link layer</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70" name="Text Box 35">
            <a:extLst>
              <a:ext uri="{FF2B5EF4-FFF2-40B4-BE49-F238E27FC236}">
                <a16:creationId xmlns:a16="http://schemas.microsoft.com/office/drawing/2014/main" id="{DC66EFC2-D14F-D54B-94E4-C02AED9BE40C}"/>
              </a:ext>
            </a:extLst>
          </p:cNvPr>
          <p:cNvSpPr txBox="1">
            <a:spLocks noChangeArrowheads="1"/>
          </p:cNvSpPr>
          <p:nvPr/>
        </p:nvSpPr>
        <p:spPr bwMode="auto">
          <a:xfrm>
            <a:off x="6039527" y="5844577"/>
            <a:ext cx="1595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808080"/>
                </a:solidFill>
                <a:effectLst/>
                <a:uLnTx/>
                <a:uFillTx/>
                <a:latin typeface="Calibri" panose="020F0502020204030204"/>
                <a:ea typeface="ＭＳ Ｐゴシック" panose="020B0600070205080204" pitchFamily="34" charset="-128"/>
                <a:cs typeface="+mn-cs"/>
              </a:rPr>
              <a:t>physical layer</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71" name="Text Box 36">
            <a:extLst>
              <a:ext uri="{FF2B5EF4-FFF2-40B4-BE49-F238E27FC236}">
                <a16:creationId xmlns:a16="http://schemas.microsoft.com/office/drawing/2014/main" id="{443CA5C2-E267-9843-988A-10AA069D7A88}"/>
              </a:ext>
            </a:extLst>
          </p:cNvPr>
          <p:cNvSpPr txBox="1">
            <a:spLocks noChangeArrowheads="1"/>
          </p:cNvSpPr>
          <p:nvPr/>
        </p:nvSpPr>
        <p:spPr bwMode="auto">
          <a:xfrm>
            <a:off x="1664488" y="3618902"/>
            <a:ext cx="14061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network</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layer</a:t>
            </a:r>
            <a:endParaRPr kumimoji="0" lang="en-US" altLang="en-US" sz="20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2" name="Line 37">
            <a:extLst>
              <a:ext uri="{FF2B5EF4-FFF2-40B4-BE49-F238E27FC236}">
                <a16:creationId xmlns:a16="http://schemas.microsoft.com/office/drawing/2014/main" id="{3FA09A96-5FBE-6E4C-B57D-75ADA055202E}"/>
              </a:ext>
            </a:extLst>
          </p:cNvPr>
          <p:cNvSpPr>
            <a:spLocks noChangeShapeType="1"/>
          </p:cNvSpPr>
          <p:nvPr/>
        </p:nvSpPr>
        <p:spPr bwMode="auto">
          <a:xfrm flipV="1">
            <a:off x="2880142" y="2845789"/>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73" name="Line 38">
            <a:extLst>
              <a:ext uri="{FF2B5EF4-FFF2-40B4-BE49-F238E27FC236}">
                <a16:creationId xmlns:a16="http://schemas.microsoft.com/office/drawing/2014/main" id="{F1A87A3C-ABBA-1445-B932-9F07DDB1DC8B}"/>
              </a:ext>
            </a:extLst>
          </p:cNvPr>
          <p:cNvSpPr>
            <a:spLocks noChangeShapeType="1"/>
          </p:cNvSpPr>
          <p:nvPr/>
        </p:nvSpPr>
        <p:spPr bwMode="auto">
          <a:xfrm>
            <a:off x="2894578" y="4512664"/>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C8E5DB8E-5758-7A40-B6B5-7D4AF5690956}"/>
              </a:ext>
            </a:extLst>
          </p:cNvPr>
          <p:cNvGrpSpPr/>
          <p:nvPr/>
        </p:nvGrpSpPr>
        <p:grpSpPr>
          <a:xfrm>
            <a:off x="3407866" y="3093438"/>
            <a:ext cx="3656521" cy="1988228"/>
            <a:chOff x="3407866" y="3093438"/>
            <a:chExt cx="3656521" cy="1988228"/>
          </a:xfrm>
        </p:grpSpPr>
        <p:grpSp>
          <p:nvGrpSpPr>
            <p:cNvPr id="43" name="Group 6">
              <a:extLst>
                <a:ext uri="{FF2B5EF4-FFF2-40B4-BE49-F238E27FC236}">
                  <a16:creationId xmlns:a16="http://schemas.microsoft.com/office/drawing/2014/main" id="{871F3AA1-3276-FB48-99A0-4DB2EA4E1228}"/>
                </a:ext>
              </a:extLst>
            </p:cNvPr>
            <p:cNvGrpSpPr>
              <a:grpSpLocks/>
            </p:cNvGrpSpPr>
            <p:nvPr/>
          </p:nvGrpSpPr>
          <p:grpSpPr bwMode="auto">
            <a:xfrm>
              <a:off x="5731569" y="3657572"/>
              <a:ext cx="1332818" cy="1171575"/>
              <a:chOff x="3972" y="2910"/>
              <a:chExt cx="649" cy="738"/>
            </a:xfrm>
          </p:grpSpPr>
          <p:sp>
            <p:nvSpPr>
              <p:cNvPr id="45" name="Rectangle 8">
                <a:extLst>
                  <a:ext uri="{FF2B5EF4-FFF2-40B4-BE49-F238E27FC236}">
                    <a16:creationId xmlns:a16="http://schemas.microsoft.com/office/drawing/2014/main" id="{BA7260F4-B2A7-AF47-BF92-9B85CFE6FC13}"/>
                  </a:ext>
                </a:extLst>
              </p:cNvPr>
              <p:cNvSpPr>
                <a:spLocks noChangeArrowheads="1"/>
              </p:cNvSpPr>
              <p:nvPr/>
            </p:nvSpPr>
            <p:spPr bwMode="auto">
              <a:xfrm>
                <a:off x="3996" y="2910"/>
                <a:ext cx="582" cy="738"/>
              </a:xfrm>
              <a:prstGeom prst="rect">
                <a:avLst/>
              </a:prstGeom>
              <a:solidFill>
                <a:srgbClr val="FFFFFF"/>
              </a:solidFill>
              <a:ln w="19050">
                <a:solidFill>
                  <a:srgbClr val="000000"/>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6" name="Text Box 9">
                <a:extLst>
                  <a:ext uri="{FF2B5EF4-FFF2-40B4-BE49-F238E27FC236}">
                    <a16:creationId xmlns:a16="http://schemas.microsoft.com/office/drawing/2014/main" id="{C24F447E-295B-5343-A770-64A4288623FA}"/>
                  </a:ext>
                </a:extLst>
              </p:cNvPr>
              <p:cNvSpPr txBox="1">
                <a:spLocks noChangeArrowheads="1"/>
              </p:cNvSpPr>
              <p:nvPr/>
            </p:nvSpPr>
            <p:spPr bwMode="auto">
              <a:xfrm>
                <a:off x="3972" y="3071"/>
                <a:ext cx="64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table</a:t>
                </a:r>
              </a:p>
            </p:txBody>
          </p:sp>
          <p:sp>
            <p:nvSpPr>
              <p:cNvPr id="47" name="Line 10">
                <a:extLst>
                  <a:ext uri="{FF2B5EF4-FFF2-40B4-BE49-F238E27FC236}">
                    <a16:creationId xmlns:a16="http://schemas.microsoft.com/office/drawing/2014/main" id="{A1A6378B-7AD4-9543-A13E-9D075DF319CB}"/>
                  </a:ext>
                </a:extLst>
              </p:cNvPr>
              <p:cNvSpPr>
                <a:spLocks noChangeShapeType="1"/>
              </p:cNvSpPr>
              <p:nvPr/>
            </p:nvSpPr>
            <p:spPr bwMode="auto">
              <a:xfrm>
                <a:off x="4065" y="2994"/>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8" name="Line 11">
                <a:extLst>
                  <a:ext uri="{FF2B5EF4-FFF2-40B4-BE49-F238E27FC236}">
                    <a16:creationId xmlns:a16="http://schemas.microsoft.com/office/drawing/2014/main" id="{AFF84EEF-BF82-EE46-A8CD-990D38D7B888}"/>
                  </a:ext>
                </a:extLst>
              </p:cNvPr>
              <p:cNvSpPr>
                <a:spLocks noChangeShapeType="1"/>
              </p:cNvSpPr>
              <p:nvPr/>
            </p:nvSpPr>
            <p:spPr bwMode="auto">
              <a:xfrm>
                <a:off x="4071" y="3048"/>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9" name="Line 12">
                <a:extLst>
                  <a:ext uri="{FF2B5EF4-FFF2-40B4-BE49-F238E27FC236}">
                    <a16:creationId xmlns:a16="http://schemas.microsoft.com/office/drawing/2014/main" id="{F9BAE992-9BF7-104C-8ECA-81D34B658B5E}"/>
                  </a:ext>
                </a:extLst>
              </p:cNvPr>
              <p:cNvSpPr>
                <a:spLocks noChangeShapeType="1"/>
              </p:cNvSpPr>
              <p:nvPr/>
            </p:nvSpPr>
            <p:spPr bwMode="auto">
              <a:xfrm>
                <a:off x="4074" y="3102"/>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0" name="Line 13">
                <a:extLst>
                  <a:ext uri="{FF2B5EF4-FFF2-40B4-BE49-F238E27FC236}">
                    <a16:creationId xmlns:a16="http://schemas.microsoft.com/office/drawing/2014/main" id="{3429694D-F679-004A-9DBC-A3A9033DE14F}"/>
                  </a:ext>
                </a:extLst>
              </p:cNvPr>
              <p:cNvSpPr>
                <a:spLocks noChangeShapeType="1"/>
              </p:cNvSpPr>
              <p:nvPr/>
            </p:nvSpPr>
            <p:spPr bwMode="auto">
              <a:xfrm>
                <a:off x="4065" y="3477"/>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1" name="Line 14">
                <a:extLst>
                  <a:ext uri="{FF2B5EF4-FFF2-40B4-BE49-F238E27FC236}">
                    <a16:creationId xmlns:a16="http://schemas.microsoft.com/office/drawing/2014/main" id="{76EE42B6-BAC1-4944-9196-448650DA216C}"/>
                  </a:ext>
                </a:extLst>
              </p:cNvPr>
              <p:cNvSpPr>
                <a:spLocks noChangeShapeType="1"/>
              </p:cNvSpPr>
              <p:nvPr/>
            </p:nvSpPr>
            <p:spPr bwMode="auto">
              <a:xfrm>
                <a:off x="4068" y="3528"/>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2" name="Line 15">
                <a:extLst>
                  <a:ext uri="{FF2B5EF4-FFF2-40B4-BE49-F238E27FC236}">
                    <a16:creationId xmlns:a16="http://schemas.microsoft.com/office/drawing/2014/main" id="{F59AD1B5-E124-0149-BDFB-A6D75F8BE6E8}"/>
                  </a:ext>
                </a:extLst>
              </p:cNvPr>
              <p:cNvSpPr>
                <a:spLocks noChangeShapeType="1"/>
              </p:cNvSpPr>
              <p:nvPr/>
            </p:nvSpPr>
            <p:spPr bwMode="auto">
              <a:xfrm>
                <a:off x="4071" y="3579"/>
                <a:ext cx="43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57" name="Rectangle 21">
              <a:extLst>
                <a:ext uri="{FF2B5EF4-FFF2-40B4-BE49-F238E27FC236}">
                  <a16:creationId xmlns:a16="http://schemas.microsoft.com/office/drawing/2014/main" id="{D79EAD81-D7BF-7740-89CA-28286122F096}"/>
                </a:ext>
              </a:extLst>
            </p:cNvPr>
            <p:cNvSpPr>
              <a:spLocks noChangeArrowheads="1"/>
            </p:cNvSpPr>
            <p:nvPr/>
          </p:nvSpPr>
          <p:spPr bwMode="auto">
            <a:xfrm>
              <a:off x="3407866" y="3093438"/>
              <a:ext cx="2048551" cy="1988228"/>
            </a:xfrm>
            <a:prstGeom prst="rect">
              <a:avLst/>
            </a:prstGeom>
            <a:solidFill>
              <a:srgbClr val="FFFFFF"/>
            </a:solidFill>
            <a:ln w="19050">
              <a:solidFill>
                <a:srgbClr val="000000"/>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8" name="Text Box 22">
              <a:extLst>
                <a:ext uri="{FF2B5EF4-FFF2-40B4-BE49-F238E27FC236}">
                  <a16:creationId xmlns:a16="http://schemas.microsoft.com/office/drawing/2014/main" id="{468D56E5-617A-EB4B-A291-7109B25CF16E}"/>
                </a:ext>
              </a:extLst>
            </p:cNvPr>
            <p:cNvSpPr txBox="1">
              <a:spLocks noChangeArrowheads="1"/>
            </p:cNvSpPr>
            <p:nvPr/>
          </p:nvSpPr>
          <p:spPr bwMode="auto">
            <a:xfrm>
              <a:off x="3446596" y="3128879"/>
              <a:ext cx="212521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Path-selection  algorithms: </a:t>
              </a:r>
              <a:r>
                <a:rPr kumimoji="0" lang="en-US" altLang="en-US" sz="2000" b="0" u="none" strike="noStrike" kern="0" cap="none" spc="0" normalizeH="0" baseline="0" noProof="0" dirty="0">
                  <a:ln>
                    <a:noFill/>
                  </a:ln>
                  <a:effectLst/>
                  <a:uLnTx/>
                  <a:uFillTx/>
                  <a:latin typeface="Calibri" panose="020F0502020204030204"/>
                  <a:ea typeface="ＭＳ Ｐゴシック" panose="020B0600070205080204" pitchFamily="34" charset="-128"/>
                  <a:cs typeface="+mn-cs"/>
                </a:rPr>
                <a:t>implemented in </a:t>
              </a:r>
            </a:p>
            <a:p>
              <a:pPr marL="228600" marR="0" lvl="0" indent="-171450" algn="l" defTabSz="914400" rtl="0" eaLnBrk="0" fontAlgn="base" latinLnBrk="0" hangingPunct="0">
                <a:lnSpc>
                  <a:spcPct val="100000"/>
                </a:lnSpc>
                <a:spcBef>
                  <a:spcPct val="0"/>
                </a:spcBef>
                <a:spcAft>
                  <a:spcPct val="0"/>
                </a:spcAft>
                <a:buClr>
                  <a:srgbClr val="0000A3"/>
                </a:buClr>
                <a:buSzTx/>
                <a:buFont typeface="Arial" panose="020B0604020202020204" pitchFamily="34" charset="0"/>
                <a:buChar char="•"/>
                <a:tabLst>
                  <a:tab pos="53975" algn="l"/>
                  <a:tab pos="111125" algn="l"/>
                </a:tabLst>
                <a:defRPr/>
              </a:pPr>
              <a:r>
                <a:rPr lang="en-US" altLang="en-US" sz="1800" kern="0" dirty="0">
                  <a:solidFill>
                    <a:srgbClr val="000000"/>
                  </a:solidFill>
                  <a:latin typeface="Calibri" panose="020F0502020204030204"/>
                </a:rPr>
                <a:t>routing protocols (OSPF, BGP)</a:t>
              </a:r>
            </a:p>
            <a:p>
              <a:pPr marL="228600" marR="0" lvl="0" indent="-171450" algn="l" defTabSz="914400" rtl="0" eaLnBrk="0" fontAlgn="base" latinLnBrk="0" hangingPunct="0">
                <a:lnSpc>
                  <a:spcPct val="100000"/>
                </a:lnSpc>
                <a:spcBef>
                  <a:spcPct val="0"/>
                </a:spcBef>
                <a:spcAft>
                  <a:spcPct val="0"/>
                </a:spcAft>
                <a:buClr>
                  <a:srgbClr val="0000A3"/>
                </a:buClr>
                <a:buSzTx/>
                <a:buFont typeface="Arial" panose="020B0604020202020204" pitchFamily="34" charset="0"/>
                <a:buChar char="•"/>
                <a:tabLst>
                  <a:tab pos="53975" algn="l"/>
                  <a:tab pos="111125" algn="l"/>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SDN controller</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74" name="Bent Arrow 73">
              <a:extLst>
                <a:ext uri="{FF2B5EF4-FFF2-40B4-BE49-F238E27FC236}">
                  <a16:creationId xmlns:a16="http://schemas.microsoft.com/office/drawing/2014/main" id="{0C3DF2E4-3C65-BB46-9EC4-94CCFD39934B}"/>
                </a:ext>
              </a:extLst>
            </p:cNvPr>
            <p:cNvSpPr/>
            <p:nvPr/>
          </p:nvSpPr>
          <p:spPr>
            <a:xfrm rot="5400000">
              <a:off x="5728412" y="2923460"/>
              <a:ext cx="479687"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92A08C9D-AB7D-3887-5DBA-A79BA529AEAE}"/>
              </a:ext>
            </a:extLst>
          </p:cNvPr>
          <p:cNvSpPr txBox="1">
            <a:spLocks/>
          </p:cNvSpPr>
          <p:nvPr/>
        </p:nvSpPr>
        <p:spPr>
          <a:xfrm>
            <a:off x="798691" y="28932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cs typeface="Calibri" panose="020F0502020204030204" pitchFamily="34" charset="0"/>
              </a:rPr>
              <a:t>Network Layer in the Internet</a:t>
            </a:r>
            <a:endParaRPr lang="en-US" dirty="0"/>
          </a:p>
        </p:txBody>
      </p:sp>
    </p:spTree>
    <p:extLst>
      <p:ext uri="{BB962C8B-B14F-4D97-AF65-F5344CB8AC3E}">
        <p14:creationId xmlns:p14="http://schemas.microsoft.com/office/powerpoint/2010/main" val="14719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dissolve">
                                      <p:cBhvr>
                                        <p:cTn id="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341313"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lang="en-US" altLang="en-US">
                <a:solidFill>
                  <a:prstClr val="black"/>
                </a:solidFill>
                <a:latin typeface="Calibri" panose="020F0502020204030204"/>
                <a:ea typeface="ＭＳ Ｐゴシック" panose="020B0600070205080204" pitchFamily="34" charset="-128"/>
              </a:rPr>
              <a:t>How NATs work</a:t>
            </a:r>
          </a:p>
          <a:p>
            <a:pPr marL="814388" lvl="1" indent="-341313">
              <a:lnSpc>
                <a:spcPct val="100000"/>
              </a:lnSpc>
              <a:spcBef>
                <a:spcPts val="600"/>
              </a:spcBef>
              <a:buClr>
                <a:srgbClr val="0000A3"/>
              </a:buClr>
              <a:buFont typeface="Wingdings" pitchFamily="2" charset="2"/>
              <a:buChar char="§"/>
              <a:defRPr/>
            </a:pPr>
            <a:r>
              <a:rPr kumimoji="0" lang="en-US" altLang="en-US"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E.g., given</a:t>
            </a:r>
            <a:r>
              <a:rPr kumimoji="0" lang="en-US" altLang="en-US" b="0" i="0" u="none" strike="noStrike" kern="1200" cap="none" spc="0" normalizeH="0" noProof="0">
                <a:ln>
                  <a:noFill/>
                </a:ln>
                <a:solidFill>
                  <a:prstClr val="black"/>
                </a:solidFill>
                <a:effectLst/>
                <a:uLnTx/>
                <a:uFillTx/>
                <a:latin typeface="Calibri" panose="020F0502020204030204"/>
                <a:ea typeface="ＭＳ Ｐゴシック" panose="020B0600070205080204" pitchFamily="34" charset="-128"/>
                <a:cs typeface="+mn-cs"/>
              </a:rPr>
              <a:t> an example scenario like the ones in the slides, and the port NAT chooses for an incoming connection, you should be able to complete the IP addresses and ports in packets going into and out of the NAT. </a:t>
            </a:r>
          </a:p>
          <a:p>
            <a:pPr marL="471488" indent="-341313">
              <a:lnSpc>
                <a:spcPct val="100000"/>
              </a:lnSpc>
              <a:spcBef>
                <a:spcPts val="600"/>
              </a:spcBef>
              <a:defRPr/>
            </a:pPr>
            <a:r>
              <a:rPr lang="en-US" altLang="en-US" baseline="0">
                <a:solidFill>
                  <a:prstClr val="black"/>
                </a:solidFill>
                <a:latin typeface="Calibri" panose="020F0502020204030204"/>
                <a:ea typeface="ＭＳ Ｐゴシック" panose="020B0600070205080204" pitchFamily="34" charset="-128"/>
              </a:rPr>
              <a:t>Understand</a:t>
            </a:r>
            <a:r>
              <a:rPr lang="en-US" altLang="en-US">
                <a:solidFill>
                  <a:prstClr val="black"/>
                </a:solidFill>
                <a:latin typeface="Calibri" panose="020F0502020204030204"/>
                <a:ea typeface="ＭＳ Ｐゴシック" panose="020B0600070205080204" pitchFamily="34" charset="-128"/>
              </a:rPr>
              <a:t> the reasons a NAT can be beneficial</a:t>
            </a:r>
          </a:p>
          <a:p>
            <a:pPr marL="471488" indent="-341313">
              <a:lnSpc>
                <a:spcPct val="100000"/>
              </a:lnSpc>
              <a:spcBef>
                <a:spcPts val="600"/>
              </a:spcBef>
              <a:defRPr/>
            </a:pPr>
            <a:r>
              <a:rPr kumimoji="0" lang="en-US" altLang="en-US"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Understand the problems </a:t>
            </a:r>
            <a:r>
              <a:rPr lang="en-US" altLang="en-US">
                <a:solidFill>
                  <a:prstClr val="black"/>
                </a:solidFill>
                <a:latin typeface="Calibri" panose="020F0502020204030204"/>
                <a:ea typeface="ＭＳ Ｐゴシック" panose="020B0600070205080204" pitchFamily="34" charset="-128"/>
              </a:rPr>
              <a:t>a NAT can cause.</a:t>
            </a:r>
            <a:endParaRPr kumimoji="0" lang="en-US" altLang="en-US"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a:t>What you need to know about NATs</a:t>
            </a:r>
          </a:p>
        </p:txBody>
      </p:sp>
    </p:spTree>
    <p:extLst>
      <p:ext uri="{BB962C8B-B14F-4D97-AF65-F5344CB8AC3E}">
        <p14:creationId xmlns:p14="http://schemas.microsoft.com/office/powerpoint/2010/main" val="111248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
                                            <p:txEl>
                                              <p:pRg st="1" end="1"/>
                                            </p:txEl>
                                          </p:spTgt>
                                        </p:tgtEl>
                                        <p:attrNameLst>
                                          <p:attrName>style.visibility</p:attrName>
                                        </p:attrNameLst>
                                      </p:cBhvr>
                                      <p:to>
                                        <p:strVal val="visible"/>
                                      </p:to>
                                    </p:set>
                                    <p:animEffect transition="in" filter="dissolve">
                                      <p:cBhvr>
                                        <p:cTn id="10" dur="500"/>
                                        <p:tgtEl>
                                          <p:spTgt spid="8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Effect transition="in" filter="dissolve">
                                      <p:cBhvr>
                                        <p:cTn id="15" dur="500"/>
                                        <p:tgtEl>
                                          <p:spTgt spid="8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
                                            <p:txEl>
                                              <p:pRg st="3" end="3"/>
                                            </p:txEl>
                                          </p:spTgt>
                                        </p:tgtEl>
                                        <p:attrNameLst>
                                          <p:attrName>style.visibility</p:attrName>
                                        </p:attrNameLst>
                                      </p:cBhvr>
                                      <p:to>
                                        <p:strVal val="visible"/>
                                      </p:to>
                                    </p:set>
                                    <p:animEffect transition="in" filter="dissolve">
                                      <p:cBhvr>
                                        <p:cTn id="20" dur="500"/>
                                        <p:tgtEl>
                                          <p:spTgt spid="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F324-323F-D883-5A43-CB8208683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869A7-D4EE-A9ED-65CC-C41FEB56332D}"/>
              </a:ext>
            </a:extLst>
          </p:cNvPr>
          <p:cNvSpPr>
            <a:spLocks noGrp="1"/>
          </p:cNvSpPr>
          <p:nvPr>
            <p:ph type="title"/>
          </p:nvPr>
        </p:nvSpPr>
        <p:spPr/>
        <p:txBody>
          <a:bodyPr/>
          <a:lstStyle/>
          <a:p>
            <a:r>
              <a:rPr lang="en-US" dirty="0">
                <a:cs typeface="Calibri" panose="020F0502020204030204" pitchFamily="34" charset="0"/>
              </a:rPr>
              <a:t>Network Layer in the Internet</a:t>
            </a:r>
            <a:endParaRPr lang="en-US" dirty="0"/>
          </a:p>
        </p:txBody>
      </p:sp>
      <p:sp>
        <p:nvSpPr>
          <p:cNvPr id="3" name="Content Placeholder 2">
            <a:extLst>
              <a:ext uri="{FF2B5EF4-FFF2-40B4-BE49-F238E27FC236}">
                <a16:creationId xmlns:a16="http://schemas.microsoft.com/office/drawing/2014/main" id="{BD0CA9D8-6B64-AE3E-8976-80A39504FE5C}"/>
              </a:ext>
            </a:extLst>
          </p:cNvPr>
          <p:cNvSpPr>
            <a:spLocks noGrp="1"/>
          </p:cNvSpPr>
          <p:nvPr>
            <p:ph sz="half" idx="1"/>
          </p:nvPr>
        </p:nvSpPr>
        <p:spPr>
          <a:xfrm>
            <a:off x="838200" y="1572572"/>
            <a:ext cx="5610225" cy="4482787"/>
          </a:xfrm>
        </p:spPr>
        <p:txBody>
          <a:bodyPr>
            <a:normAutofit/>
          </a:bodyPr>
          <a:lstStyle/>
          <a:p>
            <a:pPr marL="342900" indent="-212725">
              <a:buFont typeface="Wingdings" charset="2"/>
              <a:buChar char="§"/>
              <a:defRPr/>
            </a:pPr>
            <a:r>
              <a:rPr lang="en-US" sz="3200" dirty="0"/>
              <a:t>The Internet Protocol (IP)</a:t>
            </a:r>
          </a:p>
          <a:p>
            <a:pPr lvl="1">
              <a:buFont typeface="Arial"/>
              <a:buChar char="•"/>
              <a:defRPr/>
            </a:pPr>
            <a:r>
              <a:rPr lang="en-US" sz="2800" u="sng" dirty="0"/>
              <a:t>Datagram format</a:t>
            </a:r>
          </a:p>
          <a:p>
            <a:pPr lvl="1">
              <a:buFont typeface="Arial"/>
              <a:buChar char="•"/>
              <a:defRPr/>
            </a:pPr>
            <a:r>
              <a:rPr lang="en-US" sz="2800" u="sng" dirty="0"/>
              <a:t>Addressing</a:t>
            </a:r>
          </a:p>
          <a:p>
            <a:pPr lvl="1">
              <a:buFont typeface="Arial"/>
              <a:buChar char="•"/>
              <a:defRPr/>
            </a:pPr>
            <a:r>
              <a:rPr lang="en-US" sz="2800" u="sng" dirty="0"/>
              <a:t>Network address translation</a:t>
            </a:r>
          </a:p>
          <a:p>
            <a:pPr lvl="1">
              <a:buFont typeface="Arial"/>
              <a:buChar char="•"/>
              <a:defRPr/>
            </a:pPr>
            <a:r>
              <a:rPr lang="en-US" sz="2800" u="sng" dirty="0"/>
              <a:t>IPv6 </a:t>
            </a:r>
          </a:p>
          <a:p>
            <a:pPr>
              <a:buFont typeface="Arial"/>
              <a:buChar char="•"/>
              <a:defRPr/>
            </a:pPr>
            <a:r>
              <a:rPr lang="en-US" sz="3200" dirty="0">
                <a:solidFill>
                  <a:schemeClr val="bg1">
                    <a:lumMod val="50000"/>
                  </a:schemeClr>
                </a:solidFill>
              </a:rPr>
              <a:t>Internet Routing</a:t>
            </a:r>
          </a:p>
          <a:p>
            <a:pPr>
              <a:buFont typeface="Arial"/>
              <a:buChar char="•"/>
              <a:defRPr/>
            </a:pPr>
            <a:r>
              <a:rPr lang="en-US" sz="3200" dirty="0">
                <a:solidFill>
                  <a:schemeClr val="bg1">
                    <a:lumMod val="50000"/>
                  </a:schemeClr>
                </a:solidFill>
              </a:rPr>
              <a:t>Internet Forwarding</a:t>
            </a:r>
          </a:p>
          <a:p>
            <a:pPr marL="130175" indent="0">
              <a:buNone/>
            </a:pPr>
            <a:endParaRPr lang="en-US" dirty="0"/>
          </a:p>
        </p:txBody>
      </p:sp>
    </p:spTree>
    <p:extLst>
      <p:ext uri="{BB962C8B-B14F-4D97-AF65-F5344CB8AC3E}">
        <p14:creationId xmlns:p14="http://schemas.microsoft.com/office/powerpoint/2010/main" val="622279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3413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initial motivation: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32-bit IPv4 address space would be completely allocated  </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additional motivation: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speed processing/forwarding </a:t>
            </a:r>
          </a:p>
          <a:p>
            <a:pPr lvl="2" indent="-231775">
              <a:buClr>
                <a:srgbClr val="0000A8"/>
              </a:buClr>
              <a:defRPr/>
            </a:pPr>
            <a:r>
              <a:rPr lang="en-US" altLang="en-US" sz="2400" dirty="0">
                <a:solidFill>
                  <a:prstClr val="black"/>
                </a:solidFill>
                <a:latin typeface="Calibri" panose="020F0502020204030204"/>
                <a:ea typeface="ＭＳ Ｐゴシック" panose="020B0600070205080204" pitchFamily="34" charset="-128"/>
              </a:rPr>
              <a:t>E.g., IPv4 has a (long) 2</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0-byte fixed length header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enable different network-layer treatment of “flows”</a:t>
            </a:r>
          </a:p>
          <a:p>
            <a:pPr lvl="2" indent="-231775">
              <a:buClr>
                <a:srgbClr val="0000A8"/>
              </a:buClr>
              <a:defRPr/>
            </a:pPr>
            <a:r>
              <a:rPr lang="en-US" altLang="en-US" sz="2400" dirty="0">
                <a:solidFill>
                  <a:prstClr val="black"/>
                </a:solidFill>
                <a:latin typeface="Calibri" panose="020F0502020204030204"/>
                <a:ea typeface="ＭＳ Ｐゴシック" panose="020B0600070205080204" pitchFamily="34" charset="-128"/>
              </a:rPr>
              <a:t>E.g., different network-layer service for latency-sensitive traffic such as video conferencing compared to not-so-sensitive traffic such as a file download.</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a:t>IPv6: motivation</a:t>
            </a:r>
          </a:p>
        </p:txBody>
      </p:sp>
    </p:spTree>
    <p:extLst>
      <p:ext uri="{BB962C8B-B14F-4D97-AF65-F5344CB8AC3E}">
        <p14:creationId xmlns:p14="http://schemas.microsoft.com/office/powerpoint/2010/main" val="36813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dissolve">
                                      <p:cBhvr>
                                        <p:cTn id="12" dur="500"/>
                                        <p:tgtEl>
                                          <p:spTgt spid="8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Effect transition="in" filter="dissolve">
                                      <p:cBhvr>
                                        <p:cTn id="15" dur="500"/>
                                        <p:tgtEl>
                                          <p:spTgt spid="8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1">
                                            <p:txEl>
                                              <p:pRg st="3" end="3"/>
                                            </p:txEl>
                                          </p:spTgt>
                                        </p:tgtEl>
                                        <p:attrNameLst>
                                          <p:attrName>style.visibility</p:attrName>
                                        </p:attrNameLst>
                                      </p:cBhvr>
                                      <p:to>
                                        <p:strVal val="visible"/>
                                      </p:to>
                                    </p:set>
                                    <p:animEffect transition="in" filter="dissolve">
                                      <p:cBhvr>
                                        <p:cTn id="18" dur="500"/>
                                        <p:tgtEl>
                                          <p:spTgt spid="8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1">
                                            <p:txEl>
                                              <p:pRg st="4" end="4"/>
                                            </p:txEl>
                                          </p:spTgt>
                                        </p:tgtEl>
                                        <p:attrNameLst>
                                          <p:attrName>style.visibility</p:attrName>
                                        </p:attrNameLst>
                                      </p:cBhvr>
                                      <p:to>
                                        <p:strVal val="visible"/>
                                      </p:to>
                                    </p:set>
                                    <p:animEffect transition="in" filter="dissolve">
                                      <p:cBhvr>
                                        <p:cTn id="21" dur="500"/>
                                        <p:tgtEl>
                                          <p:spTgt spid="8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1">
                                            <p:txEl>
                                              <p:pRg st="5" end="5"/>
                                            </p:txEl>
                                          </p:spTgt>
                                        </p:tgtEl>
                                        <p:attrNameLst>
                                          <p:attrName>style.visibility</p:attrName>
                                        </p:attrNameLst>
                                      </p:cBhvr>
                                      <p:to>
                                        <p:strVal val="visible"/>
                                      </p:to>
                                    </p:set>
                                    <p:animEffect transition="in" filter="dissolve">
                                      <p:cBhvr>
                                        <p:cTn id="24" dur="500"/>
                                        <p:tgtEl>
                                          <p:spTgt spid="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IPv6 datagram format</a:t>
            </a:r>
          </a:p>
        </p:txBody>
      </p:sp>
      <p:sp>
        <p:nvSpPr>
          <p:cNvPr id="7" name="Rectangle 56">
            <a:extLst>
              <a:ext uri="{FF2B5EF4-FFF2-40B4-BE49-F238E27FC236}">
                <a16:creationId xmlns:a16="http://schemas.microsoft.com/office/drawing/2014/main" id="{06BD331B-6C82-EA41-9AF4-9AB955F03E40}"/>
              </a:ext>
            </a:extLst>
          </p:cNvPr>
          <p:cNvSpPr>
            <a:spLocks noChangeArrowheads="1"/>
          </p:cNvSpPr>
          <p:nvPr/>
        </p:nvSpPr>
        <p:spPr bwMode="auto">
          <a:xfrm>
            <a:off x="3731801" y="2152167"/>
            <a:ext cx="4748212" cy="2817812"/>
          </a:xfrm>
          <a:prstGeom prst="rect">
            <a:avLst/>
          </a:prstGeom>
          <a:solidFill>
            <a:schemeClr val="bg1"/>
          </a:solidFill>
          <a:ln w="19050">
            <a:solidFill>
              <a:schemeClr val="tx1"/>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 name="Line 60">
            <a:extLst>
              <a:ext uri="{FF2B5EF4-FFF2-40B4-BE49-F238E27FC236}">
                <a16:creationId xmlns:a16="http://schemas.microsoft.com/office/drawing/2014/main" id="{FF46BAEB-0183-724A-A6DD-D25D457DBDD2}"/>
              </a:ext>
            </a:extLst>
          </p:cNvPr>
          <p:cNvSpPr>
            <a:spLocks noChangeShapeType="1"/>
          </p:cNvSpPr>
          <p:nvPr/>
        </p:nvSpPr>
        <p:spPr bwMode="auto">
          <a:xfrm>
            <a:off x="3733388" y="2461729"/>
            <a:ext cx="4727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Line 61">
            <a:extLst>
              <a:ext uri="{FF2B5EF4-FFF2-40B4-BE49-F238E27FC236}">
                <a16:creationId xmlns:a16="http://schemas.microsoft.com/office/drawing/2014/main" id="{4AB2FA49-F8C7-3B44-B21F-4186310D80F5}"/>
              </a:ext>
            </a:extLst>
          </p:cNvPr>
          <p:cNvSpPr>
            <a:spLocks noChangeShapeType="1"/>
          </p:cNvSpPr>
          <p:nvPr/>
        </p:nvSpPr>
        <p:spPr bwMode="auto">
          <a:xfrm>
            <a:off x="4384263" y="2161692"/>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ine 63">
            <a:extLst>
              <a:ext uri="{FF2B5EF4-FFF2-40B4-BE49-F238E27FC236}">
                <a16:creationId xmlns:a16="http://schemas.microsoft.com/office/drawing/2014/main" id="{3032CAAE-849B-6041-8584-A4B185020812}"/>
              </a:ext>
            </a:extLst>
          </p:cNvPr>
          <p:cNvSpPr>
            <a:spLocks noChangeShapeType="1"/>
          </p:cNvSpPr>
          <p:nvPr/>
        </p:nvSpPr>
        <p:spPr bwMode="auto">
          <a:xfrm>
            <a:off x="5073238" y="2158517"/>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64">
            <a:extLst>
              <a:ext uri="{FF2B5EF4-FFF2-40B4-BE49-F238E27FC236}">
                <a16:creationId xmlns:a16="http://schemas.microsoft.com/office/drawing/2014/main" id="{08C91634-6D01-FD43-B618-241CCA3AE545}"/>
              </a:ext>
            </a:extLst>
          </p:cNvPr>
          <p:cNvSpPr>
            <a:spLocks noChangeShapeType="1"/>
          </p:cNvSpPr>
          <p:nvPr/>
        </p:nvSpPr>
        <p:spPr bwMode="auto">
          <a:xfrm>
            <a:off x="6000338" y="2456967"/>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65">
            <a:extLst>
              <a:ext uri="{FF2B5EF4-FFF2-40B4-BE49-F238E27FC236}">
                <a16:creationId xmlns:a16="http://schemas.microsoft.com/office/drawing/2014/main" id="{B1E03300-E1D2-D14B-81BA-074E0B943A8D}"/>
              </a:ext>
            </a:extLst>
          </p:cNvPr>
          <p:cNvSpPr>
            <a:spLocks noChangeShapeType="1"/>
          </p:cNvSpPr>
          <p:nvPr/>
        </p:nvSpPr>
        <p:spPr bwMode="auto">
          <a:xfrm>
            <a:off x="7146513" y="2460142"/>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66">
            <a:extLst>
              <a:ext uri="{FF2B5EF4-FFF2-40B4-BE49-F238E27FC236}">
                <a16:creationId xmlns:a16="http://schemas.microsoft.com/office/drawing/2014/main" id="{154D8129-6C32-E84D-B8E1-4813483FD7D4}"/>
              </a:ext>
            </a:extLst>
          </p:cNvPr>
          <p:cNvSpPr>
            <a:spLocks noChangeShapeType="1"/>
          </p:cNvSpPr>
          <p:nvPr/>
        </p:nvSpPr>
        <p:spPr bwMode="auto">
          <a:xfrm>
            <a:off x="3720688" y="3982554"/>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67">
            <a:extLst>
              <a:ext uri="{FF2B5EF4-FFF2-40B4-BE49-F238E27FC236}">
                <a16:creationId xmlns:a16="http://schemas.microsoft.com/office/drawing/2014/main" id="{9A2D256A-3619-D145-8E9B-835ABDC5637D}"/>
              </a:ext>
            </a:extLst>
          </p:cNvPr>
          <p:cNvSpPr>
            <a:spLocks noChangeShapeType="1"/>
          </p:cNvSpPr>
          <p:nvPr/>
        </p:nvSpPr>
        <p:spPr bwMode="auto">
          <a:xfrm>
            <a:off x="3738151" y="3342792"/>
            <a:ext cx="4760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68">
            <a:extLst>
              <a:ext uri="{FF2B5EF4-FFF2-40B4-BE49-F238E27FC236}">
                <a16:creationId xmlns:a16="http://schemas.microsoft.com/office/drawing/2014/main" id="{4BED1352-6084-5E44-8ADB-97D4B1546060}"/>
              </a:ext>
            </a:extLst>
          </p:cNvPr>
          <p:cNvSpPr>
            <a:spLocks noChangeShapeType="1"/>
          </p:cNvSpPr>
          <p:nvPr/>
        </p:nvSpPr>
        <p:spPr bwMode="auto">
          <a:xfrm>
            <a:off x="3723863" y="2760179"/>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Box 69">
            <a:extLst>
              <a:ext uri="{FF2B5EF4-FFF2-40B4-BE49-F238E27FC236}">
                <a16:creationId xmlns:a16="http://schemas.microsoft.com/office/drawing/2014/main" id="{E0AC04AF-B0F8-7444-B657-E5F780A80276}"/>
              </a:ext>
            </a:extLst>
          </p:cNvPr>
          <p:cNvSpPr txBox="1">
            <a:spLocks noChangeArrowheads="1"/>
          </p:cNvSpPr>
          <p:nvPr/>
        </p:nvSpPr>
        <p:spPr bwMode="auto">
          <a:xfrm>
            <a:off x="5234225" y="4260919"/>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payload (data)</a:t>
            </a:r>
          </a:p>
        </p:txBody>
      </p:sp>
      <p:sp>
        <p:nvSpPr>
          <p:cNvPr id="18" name="Text Box 70">
            <a:extLst>
              <a:ext uri="{FF2B5EF4-FFF2-40B4-BE49-F238E27FC236}">
                <a16:creationId xmlns:a16="http://schemas.microsoft.com/office/drawing/2014/main" id="{5C952E09-E1D5-644F-A77A-EF94E62A6DCB}"/>
              </a:ext>
            </a:extLst>
          </p:cNvPr>
          <p:cNvSpPr txBox="1">
            <a:spLocks noChangeArrowheads="1"/>
          </p:cNvSpPr>
          <p:nvPr/>
        </p:nvSpPr>
        <p:spPr bwMode="auto">
          <a:xfrm>
            <a:off x="4968463" y="3385654"/>
            <a:ext cx="2165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(128 bits)</a:t>
            </a:r>
          </a:p>
        </p:txBody>
      </p:sp>
      <p:sp>
        <p:nvSpPr>
          <p:cNvPr id="19" name="Text Box 71">
            <a:extLst>
              <a:ext uri="{FF2B5EF4-FFF2-40B4-BE49-F238E27FC236}">
                <a16:creationId xmlns:a16="http://schemas.microsoft.com/office/drawing/2014/main" id="{5DB8207C-7284-E643-8418-E273F617A0B3}"/>
              </a:ext>
            </a:extLst>
          </p:cNvPr>
          <p:cNvSpPr txBox="1">
            <a:spLocks noChangeArrowheads="1"/>
          </p:cNvSpPr>
          <p:nvPr/>
        </p:nvSpPr>
        <p:spPr bwMode="auto">
          <a:xfrm>
            <a:off x="5133563" y="2779229"/>
            <a:ext cx="1746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address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(128 bits)</a:t>
            </a:r>
          </a:p>
        </p:txBody>
      </p:sp>
      <p:sp>
        <p:nvSpPr>
          <p:cNvPr id="20" name="Text Box 72">
            <a:extLst>
              <a:ext uri="{FF2B5EF4-FFF2-40B4-BE49-F238E27FC236}">
                <a16:creationId xmlns:a16="http://schemas.microsoft.com/office/drawing/2014/main" id="{A085D2DC-A1A9-7842-BB93-C0F03DCF58EF}"/>
              </a:ext>
            </a:extLst>
          </p:cNvPr>
          <p:cNvSpPr txBox="1">
            <a:spLocks noChangeArrowheads="1"/>
          </p:cNvSpPr>
          <p:nvPr/>
        </p:nvSpPr>
        <p:spPr bwMode="auto">
          <a:xfrm>
            <a:off x="4217576" y="2426804"/>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payload len</a:t>
            </a:r>
          </a:p>
        </p:txBody>
      </p:sp>
      <p:sp>
        <p:nvSpPr>
          <p:cNvPr id="21" name="Text Box 73">
            <a:extLst>
              <a:ext uri="{FF2B5EF4-FFF2-40B4-BE49-F238E27FC236}">
                <a16:creationId xmlns:a16="http://schemas.microsoft.com/office/drawing/2014/main" id="{BBC2A83E-7E03-734C-8CE7-1FE8A5C1A015}"/>
              </a:ext>
            </a:extLst>
          </p:cNvPr>
          <p:cNvSpPr txBox="1">
            <a:spLocks noChangeArrowheads="1"/>
          </p:cNvSpPr>
          <p:nvPr/>
        </p:nvSpPr>
        <p:spPr bwMode="auto">
          <a:xfrm>
            <a:off x="5998751" y="2434742"/>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next hdr</a:t>
            </a:r>
          </a:p>
        </p:txBody>
      </p:sp>
      <p:sp>
        <p:nvSpPr>
          <p:cNvPr id="22" name="Text Box 74">
            <a:extLst>
              <a:ext uri="{FF2B5EF4-FFF2-40B4-BE49-F238E27FC236}">
                <a16:creationId xmlns:a16="http://schemas.microsoft.com/office/drawing/2014/main" id="{57026753-C52D-054A-BAC4-B9BFD12FC199}"/>
              </a:ext>
            </a:extLst>
          </p:cNvPr>
          <p:cNvSpPr txBox="1">
            <a:spLocks noChangeArrowheads="1"/>
          </p:cNvSpPr>
          <p:nvPr/>
        </p:nvSpPr>
        <p:spPr bwMode="auto">
          <a:xfrm>
            <a:off x="7254463" y="2420454"/>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hop limit</a:t>
            </a:r>
          </a:p>
        </p:txBody>
      </p:sp>
      <p:sp>
        <p:nvSpPr>
          <p:cNvPr id="23" name="Text Box 75">
            <a:extLst>
              <a:ext uri="{FF2B5EF4-FFF2-40B4-BE49-F238E27FC236}">
                <a16:creationId xmlns:a16="http://schemas.microsoft.com/office/drawing/2014/main" id="{6AE14882-771E-7C44-B5A7-46D9917BA232}"/>
              </a:ext>
            </a:extLst>
          </p:cNvPr>
          <p:cNvSpPr txBox="1">
            <a:spLocks noChangeArrowheads="1"/>
          </p:cNvSpPr>
          <p:nvPr/>
        </p:nvSpPr>
        <p:spPr bwMode="auto">
          <a:xfrm>
            <a:off x="6124163" y="2126767"/>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label</a:t>
            </a:r>
          </a:p>
        </p:txBody>
      </p:sp>
      <p:sp>
        <p:nvSpPr>
          <p:cNvPr id="24" name="Text Box 76">
            <a:extLst>
              <a:ext uri="{FF2B5EF4-FFF2-40B4-BE49-F238E27FC236}">
                <a16:creationId xmlns:a16="http://schemas.microsoft.com/office/drawing/2014/main" id="{E4F605DE-8A23-A342-A2D0-EA394C25E769}"/>
              </a:ext>
            </a:extLst>
          </p:cNvPr>
          <p:cNvSpPr txBox="1">
            <a:spLocks noChangeArrowheads="1"/>
          </p:cNvSpPr>
          <p:nvPr/>
        </p:nvSpPr>
        <p:spPr bwMode="auto">
          <a:xfrm>
            <a:off x="4503326" y="2112479"/>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err="1">
                <a:ln>
                  <a:noFill/>
                </a:ln>
                <a:solidFill>
                  <a:prstClr val="black"/>
                </a:solidFill>
                <a:effectLst/>
                <a:uLnTx/>
                <a:uFillTx/>
                <a:latin typeface="Arial" panose="020B0604020202020204" pitchFamily="34" charset="0"/>
                <a:ea typeface="ＭＳ Ｐゴシック" panose="020B0600070205080204" pitchFamily="34" charset="-128"/>
                <a:cs typeface="+mn-cs"/>
              </a:rPr>
              <a:t>pri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Text Box 77">
            <a:extLst>
              <a:ext uri="{FF2B5EF4-FFF2-40B4-BE49-F238E27FC236}">
                <a16:creationId xmlns:a16="http://schemas.microsoft.com/office/drawing/2014/main" id="{F5BAFC39-337A-7D4D-B953-EDE378336D82}"/>
              </a:ext>
            </a:extLst>
          </p:cNvPr>
          <p:cNvSpPr txBox="1">
            <a:spLocks noChangeArrowheads="1"/>
          </p:cNvSpPr>
          <p:nvPr/>
        </p:nvSpPr>
        <p:spPr bwMode="auto">
          <a:xfrm>
            <a:off x="3796888" y="2120417"/>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ver</a:t>
            </a:r>
          </a:p>
        </p:txBody>
      </p:sp>
      <p:sp>
        <p:nvSpPr>
          <p:cNvPr id="26" name="Line 79">
            <a:extLst>
              <a:ext uri="{FF2B5EF4-FFF2-40B4-BE49-F238E27FC236}">
                <a16:creationId xmlns:a16="http://schemas.microsoft.com/office/drawing/2014/main" id="{6D309F43-CEA6-6C4A-A66E-1ED5E647B3B1}"/>
              </a:ext>
            </a:extLst>
          </p:cNvPr>
          <p:cNvSpPr>
            <a:spLocks noChangeShapeType="1"/>
          </p:cNvSpPr>
          <p:nvPr/>
        </p:nvSpPr>
        <p:spPr bwMode="auto">
          <a:xfrm>
            <a:off x="3696324" y="1921565"/>
            <a:ext cx="48164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7" name="Text Box 78">
            <a:extLst>
              <a:ext uri="{FF2B5EF4-FFF2-40B4-BE49-F238E27FC236}">
                <a16:creationId xmlns:a16="http://schemas.microsoft.com/office/drawing/2014/main" id="{293429CE-DA58-654F-BA3A-CCFCE2B31159}"/>
              </a:ext>
            </a:extLst>
          </p:cNvPr>
          <p:cNvSpPr txBox="1">
            <a:spLocks noChangeArrowheads="1"/>
          </p:cNvSpPr>
          <p:nvPr/>
        </p:nvSpPr>
        <p:spPr bwMode="auto">
          <a:xfrm>
            <a:off x="5555286" y="1731065"/>
            <a:ext cx="86433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32 bits</a:t>
            </a:r>
          </a:p>
        </p:txBody>
      </p:sp>
      <p:grpSp>
        <p:nvGrpSpPr>
          <p:cNvPr id="38" name="Group 37">
            <a:extLst>
              <a:ext uri="{FF2B5EF4-FFF2-40B4-BE49-F238E27FC236}">
                <a16:creationId xmlns:a16="http://schemas.microsoft.com/office/drawing/2014/main" id="{6AEA1261-6406-384A-80E1-CD0E73579F74}"/>
              </a:ext>
            </a:extLst>
          </p:cNvPr>
          <p:cNvGrpSpPr/>
          <p:nvPr/>
        </p:nvGrpSpPr>
        <p:grpSpPr>
          <a:xfrm>
            <a:off x="159026" y="1902722"/>
            <a:ext cx="4399722" cy="1089529"/>
            <a:chOff x="159026" y="1902722"/>
            <a:chExt cx="4399722" cy="1089529"/>
          </a:xfrm>
        </p:grpSpPr>
        <p:sp>
          <p:nvSpPr>
            <p:cNvPr id="30" name="Rectangle 4">
              <a:extLst>
                <a:ext uri="{FF2B5EF4-FFF2-40B4-BE49-F238E27FC236}">
                  <a16:creationId xmlns:a16="http://schemas.microsoft.com/office/drawing/2014/main" id="{A62F1DF5-B9B3-694D-A24D-1B7BD3EDB470}"/>
                </a:ext>
              </a:extLst>
            </p:cNvPr>
            <p:cNvSpPr>
              <a:spLocks noChangeArrowheads="1"/>
            </p:cNvSpPr>
            <p:nvPr/>
          </p:nvSpPr>
          <p:spPr bwMode="auto">
            <a:xfrm>
              <a:off x="159026" y="1902722"/>
              <a:ext cx="307215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priority:  </a:t>
              </a: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identify priority among different datagrams</a:t>
              </a:r>
            </a:p>
          </p:txBody>
        </p:sp>
        <p:cxnSp>
          <p:nvCxnSpPr>
            <p:cNvPr id="32" name="Straight Connector 31">
              <a:extLst>
                <a:ext uri="{FF2B5EF4-FFF2-40B4-BE49-F238E27FC236}">
                  <a16:creationId xmlns:a16="http://schemas.microsoft.com/office/drawing/2014/main" id="{687B5EFD-DE55-954C-AA2E-B11349D91A5E}"/>
                </a:ext>
              </a:extLst>
            </p:cNvPr>
            <p:cNvCxnSpPr/>
            <p:nvPr/>
          </p:nvCxnSpPr>
          <p:spPr>
            <a:xfrm>
              <a:off x="3299791" y="2398643"/>
              <a:ext cx="12589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7C16337-BB18-3647-8DA0-0577F7F7EAE2}"/>
              </a:ext>
            </a:extLst>
          </p:cNvPr>
          <p:cNvGrpSpPr/>
          <p:nvPr/>
        </p:nvGrpSpPr>
        <p:grpSpPr>
          <a:xfrm>
            <a:off x="7480852" y="1426988"/>
            <a:ext cx="4499112" cy="1421928"/>
            <a:chOff x="7480852" y="1426988"/>
            <a:chExt cx="4499112" cy="1421928"/>
          </a:xfrm>
        </p:grpSpPr>
        <p:sp>
          <p:nvSpPr>
            <p:cNvPr id="29" name="Rectangle 4">
              <a:extLst>
                <a:ext uri="{FF2B5EF4-FFF2-40B4-BE49-F238E27FC236}">
                  <a16:creationId xmlns:a16="http://schemas.microsoft.com/office/drawing/2014/main" id="{5C471EC3-3AA5-544E-9614-322ED92F4309}"/>
                </a:ext>
              </a:extLst>
            </p:cNvPr>
            <p:cNvSpPr>
              <a:spLocks noChangeArrowheads="1"/>
            </p:cNvSpPr>
            <p:nvPr/>
          </p:nvSpPr>
          <p:spPr bwMode="auto">
            <a:xfrm>
              <a:off x="8742156" y="1426988"/>
              <a:ext cx="323780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flow label: </a:t>
              </a: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identify datagrams in same "</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flow.” </a:t>
              </a: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(concept of “</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flow” not well defined).</a:t>
              </a:r>
            </a:p>
          </p:txBody>
        </p:sp>
        <p:cxnSp>
          <p:nvCxnSpPr>
            <p:cNvPr id="34" name="Straight Connector 33">
              <a:extLst>
                <a:ext uri="{FF2B5EF4-FFF2-40B4-BE49-F238E27FC236}">
                  <a16:creationId xmlns:a16="http://schemas.microsoft.com/office/drawing/2014/main" id="{2E335EC0-BE93-7D48-B1F1-2EBDF7E08A9B}"/>
                </a:ext>
              </a:extLst>
            </p:cNvPr>
            <p:cNvCxnSpPr/>
            <p:nvPr/>
          </p:nvCxnSpPr>
          <p:spPr>
            <a:xfrm>
              <a:off x="7480852" y="2325756"/>
              <a:ext cx="12589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1414790-8DD3-3D4D-8E4E-CD4D79358549}"/>
              </a:ext>
            </a:extLst>
          </p:cNvPr>
          <p:cNvGrpSpPr/>
          <p:nvPr/>
        </p:nvGrpSpPr>
        <p:grpSpPr>
          <a:xfrm>
            <a:off x="0" y="2970865"/>
            <a:ext cx="4028661" cy="757130"/>
            <a:chOff x="0" y="2970865"/>
            <a:chExt cx="4028661" cy="757130"/>
          </a:xfrm>
        </p:grpSpPr>
        <p:sp>
          <p:nvSpPr>
            <p:cNvPr id="31" name="Rectangle 4">
              <a:extLst>
                <a:ext uri="{FF2B5EF4-FFF2-40B4-BE49-F238E27FC236}">
                  <a16:creationId xmlns:a16="http://schemas.microsoft.com/office/drawing/2014/main" id="{FD2BAAAA-1AE8-4040-B5EF-F0275A2B5E9A}"/>
                </a:ext>
              </a:extLst>
            </p:cNvPr>
            <p:cNvSpPr>
              <a:spLocks noChangeArrowheads="1"/>
            </p:cNvSpPr>
            <p:nvPr/>
          </p:nvSpPr>
          <p:spPr bwMode="auto">
            <a:xfrm>
              <a:off x="0" y="2970865"/>
              <a:ext cx="32378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128-bit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IPv6 addresses</a:t>
              </a:r>
              <a:endPar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37" name="Straight Connector 36">
              <a:extLst>
                <a:ext uri="{FF2B5EF4-FFF2-40B4-BE49-F238E27FC236}">
                  <a16:creationId xmlns:a16="http://schemas.microsoft.com/office/drawing/2014/main" id="{86D2440C-820D-DB4D-9733-7F45283BFBFD}"/>
                </a:ext>
              </a:extLst>
            </p:cNvPr>
            <p:cNvCxnSpPr>
              <a:cxnSpLocks/>
            </p:cNvCxnSpPr>
            <p:nvPr/>
          </p:nvCxnSpPr>
          <p:spPr>
            <a:xfrm>
              <a:off x="3124200" y="3380098"/>
              <a:ext cx="904461" cy="30400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9E4D90-DD97-EC4E-8478-927833442B32}"/>
                </a:ext>
              </a:extLst>
            </p:cNvPr>
            <p:cNvCxnSpPr>
              <a:cxnSpLocks/>
            </p:cNvCxnSpPr>
            <p:nvPr/>
          </p:nvCxnSpPr>
          <p:spPr>
            <a:xfrm flipV="1">
              <a:off x="3124200" y="3055420"/>
              <a:ext cx="904461" cy="30400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147A05B-9FF8-9348-9157-B03754DD0182}"/>
              </a:ext>
            </a:extLst>
          </p:cNvPr>
          <p:cNvSpPr txBox="1"/>
          <p:nvPr/>
        </p:nvSpPr>
        <p:spPr>
          <a:xfrm>
            <a:off x="1192696" y="5022574"/>
            <a:ext cx="89717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What’s missing (compared with IPv4): </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no checksum (to speed processing at routers)</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no fragmentation/reassembly</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no options (available as upper-layer, next-header protocol at router)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8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ssolv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0FC77-521E-88EB-0A65-A2EB2779399C}"/>
            </a:ext>
          </a:extLst>
        </p:cNvPr>
        <p:cNvGrpSpPr/>
        <p:nvPr/>
      </p:nvGrpSpPr>
      <p:grpSpPr>
        <a:xfrm>
          <a:off x="0" y="0"/>
          <a:ext cx="0" cy="0"/>
          <a:chOff x="0" y="0"/>
          <a:chExt cx="0" cy="0"/>
        </a:xfrm>
      </p:grpSpPr>
      <p:grpSp>
        <p:nvGrpSpPr>
          <p:cNvPr id="120" name="Group 55">
            <a:extLst>
              <a:ext uri="{FF2B5EF4-FFF2-40B4-BE49-F238E27FC236}">
                <a16:creationId xmlns:a16="http://schemas.microsoft.com/office/drawing/2014/main" id="{37D0E822-4AA5-CC34-48DD-8942B08ADD78}"/>
              </a:ext>
            </a:extLst>
          </p:cNvPr>
          <p:cNvGrpSpPr>
            <a:grpSpLocks/>
          </p:cNvGrpSpPr>
          <p:nvPr/>
        </p:nvGrpSpPr>
        <p:grpSpPr bwMode="auto">
          <a:xfrm>
            <a:off x="4441383" y="1263416"/>
            <a:ext cx="4040189" cy="5340349"/>
            <a:chOff x="1929" y="607"/>
            <a:chExt cx="2545" cy="3364"/>
          </a:xfrm>
        </p:grpSpPr>
        <p:sp>
          <p:nvSpPr>
            <p:cNvPr id="122" name="Rectangle 5">
              <a:extLst>
                <a:ext uri="{FF2B5EF4-FFF2-40B4-BE49-F238E27FC236}">
                  <a16:creationId xmlns:a16="http://schemas.microsoft.com/office/drawing/2014/main" id="{66F37725-8A6B-BD78-6D82-89205939C89F}"/>
                </a:ext>
              </a:extLst>
            </p:cNvPr>
            <p:cNvSpPr>
              <a:spLocks noChangeArrowheads="1"/>
            </p:cNvSpPr>
            <p:nvPr/>
          </p:nvSpPr>
          <p:spPr bwMode="auto">
            <a:xfrm>
              <a:off x="1980" y="935"/>
              <a:ext cx="2489" cy="3027"/>
            </a:xfrm>
            <a:prstGeom prst="rect">
              <a:avLst/>
            </a:prstGeom>
            <a:solidFill>
              <a:srgbClr val="FFFFFF"/>
            </a:solidFill>
            <a:ln w="19050">
              <a:solidFill>
                <a:srgbClr val="000000"/>
              </a:solidFill>
              <a:miter lim="800000"/>
              <a:headEnd/>
              <a:tailEnd/>
            </a:ln>
            <a:effectLst>
              <a:outerShdw blurRad="1397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Text Box 6">
              <a:extLst>
                <a:ext uri="{FF2B5EF4-FFF2-40B4-BE49-F238E27FC236}">
                  <a16:creationId xmlns:a16="http://schemas.microsoft.com/office/drawing/2014/main" id="{3E1761BB-A819-0034-B82F-C9FB6A48BAF2}"/>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ver</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Text Box 7">
              <a:extLst>
                <a:ext uri="{FF2B5EF4-FFF2-40B4-BE49-F238E27FC236}">
                  <a16:creationId xmlns:a16="http://schemas.microsoft.com/office/drawing/2014/main" id="{E76B9C6E-1969-41EB-4690-76229B095A1C}"/>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a:t>
              </a:r>
            </a:p>
          </p:txBody>
        </p:sp>
        <p:sp>
          <p:nvSpPr>
            <p:cNvPr id="125" name="Line 8">
              <a:extLst>
                <a:ext uri="{FF2B5EF4-FFF2-40B4-BE49-F238E27FC236}">
                  <a16:creationId xmlns:a16="http://schemas.microsoft.com/office/drawing/2014/main" id="{958E90B3-77A1-6746-E448-FCD7CF1F9091}"/>
                </a:ext>
              </a:extLst>
            </p:cNvPr>
            <p:cNvSpPr>
              <a:spLocks noChangeShapeType="1"/>
            </p:cNvSpPr>
            <p:nvPr/>
          </p:nvSpPr>
          <p:spPr bwMode="auto">
            <a:xfrm>
              <a:off x="1988" y="1261"/>
              <a:ext cx="2486"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9">
              <a:extLst>
                <a:ext uri="{FF2B5EF4-FFF2-40B4-BE49-F238E27FC236}">
                  <a16:creationId xmlns:a16="http://schemas.microsoft.com/office/drawing/2014/main" id="{F7EBDB34-7354-6089-1394-BF522714EEEF}"/>
                </a:ext>
              </a:extLst>
            </p:cNvPr>
            <p:cNvSpPr>
              <a:spLocks noChangeShapeType="1"/>
            </p:cNvSpPr>
            <p:nvPr/>
          </p:nvSpPr>
          <p:spPr bwMode="auto">
            <a:xfrm flipH="1" flipV="1">
              <a:off x="3210" y="941"/>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Text Box 10">
              <a:extLst>
                <a:ext uri="{FF2B5EF4-FFF2-40B4-BE49-F238E27FC236}">
                  <a16:creationId xmlns:a16="http://schemas.microsoft.com/office/drawing/2014/main" id="{BAC74E9E-7921-5B24-3815-D457BC2701F4}"/>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 bits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Line 11">
              <a:extLst>
                <a:ext uri="{FF2B5EF4-FFF2-40B4-BE49-F238E27FC236}">
                  <a16:creationId xmlns:a16="http://schemas.microsoft.com/office/drawing/2014/main" id="{133A9DAF-9EC9-82C0-34A1-6BB45259A727}"/>
                </a:ext>
              </a:extLst>
            </p:cNvPr>
            <p:cNvSpPr>
              <a:spLocks noChangeShapeType="1"/>
            </p:cNvSpPr>
            <p:nvPr/>
          </p:nvSpPr>
          <p:spPr bwMode="auto">
            <a:xfrm>
              <a:off x="3552" y="762"/>
              <a:ext cx="899" cy="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Line 12">
              <a:extLst>
                <a:ext uri="{FF2B5EF4-FFF2-40B4-BE49-F238E27FC236}">
                  <a16:creationId xmlns:a16="http://schemas.microsoft.com/office/drawing/2014/main" id="{A8279585-2A3F-C370-80E1-E2B56F7C6AE2}"/>
                </a:ext>
              </a:extLst>
            </p:cNvPr>
            <p:cNvSpPr>
              <a:spLocks noChangeShapeType="1"/>
            </p:cNvSpPr>
            <p:nvPr/>
          </p:nvSpPr>
          <p:spPr bwMode="auto">
            <a:xfrm rot="10800000">
              <a:off x="1972" y="769"/>
              <a:ext cx="84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Text Box 13">
              <a:extLst>
                <a:ext uri="{FF2B5EF4-FFF2-40B4-BE49-F238E27FC236}">
                  <a16:creationId xmlns:a16="http://schemas.microsoft.com/office/drawing/2014/main" id="{6B9AC8E2-CB0D-1FEE-7F63-DCC4A2EEEC00}"/>
                </a:ext>
              </a:extLst>
            </p:cNvPr>
            <p:cNvSpPr txBox="1">
              <a:spLocks noChangeArrowheads="1"/>
            </p:cNvSpPr>
            <p:nvPr/>
          </p:nvSpPr>
          <p:spPr bwMode="auto">
            <a:xfrm>
              <a:off x="2524" y="2943"/>
              <a:ext cx="1461"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payload 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(variable length,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typically a TCP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 UDP segment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 ICMP message)</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Text Box 14">
              <a:extLst>
                <a:ext uri="{FF2B5EF4-FFF2-40B4-BE49-F238E27FC236}">
                  <a16:creationId xmlns:a16="http://schemas.microsoft.com/office/drawing/2014/main" id="{45403530-C338-A7EE-AB4D-CDDE699C966C}"/>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16-bit identifier</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Line 15">
              <a:extLst>
                <a:ext uri="{FF2B5EF4-FFF2-40B4-BE49-F238E27FC236}">
                  <a16:creationId xmlns:a16="http://schemas.microsoft.com/office/drawing/2014/main" id="{3630FCDB-1DE2-F34F-A7C8-B2CCC4FB454E}"/>
                </a:ext>
              </a:extLst>
            </p:cNvPr>
            <p:cNvSpPr>
              <a:spLocks noChangeShapeType="1"/>
            </p:cNvSpPr>
            <p:nvPr/>
          </p:nvSpPr>
          <p:spPr bwMode="auto">
            <a:xfrm flipV="1">
              <a:off x="1984" y="22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16">
              <a:extLst>
                <a:ext uri="{FF2B5EF4-FFF2-40B4-BE49-F238E27FC236}">
                  <a16:creationId xmlns:a16="http://schemas.microsoft.com/office/drawing/2014/main" id="{CD3C0EDD-5CF3-00B3-8C5B-C8E33EA816CD}"/>
                </a:ext>
              </a:extLst>
            </p:cNvPr>
            <p:cNvSpPr>
              <a:spLocks noChangeShapeType="1"/>
            </p:cNvSpPr>
            <p:nvPr/>
          </p:nvSpPr>
          <p:spPr bwMode="auto">
            <a:xfrm flipV="1">
              <a:off x="1984" y="25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Text Box 17">
              <a:extLst>
                <a:ext uri="{FF2B5EF4-FFF2-40B4-BE49-F238E27FC236}">
                  <a16:creationId xmlns:a16="http://schemas.microsoft.com/office/drawing/2014/main" id="{DAC33A1E-BE97-61AA-0F9D-A8901BD3B24F}"/>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checksum</a:t>
              </a:r>
            </a:p>
          </p:txBody>
        </p:sp>
        <p:sp>
          <p:nvSpPr>
            <p:cNvPr id="135" name="Text Box 18">
              <a:extLst>
                <a:ext uri="{FF2B5EF4-FFF2-40B4-BE49-F238E27FC236}">
                  <a16:creationId xmlns:a16="http://schemas.microsoft.com/office/drawing/2014/main" id="{B373AFEB-72D5-A9EE-0BA4-DDCD17B73CFF}"/>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live</a:t>
              </a:r>
            </a:p>
          </p:txBody>
        </p:sp>
        <p:sp>
          <p:nvSpPr>
            <p:cNvPr id="136" name="Text Box 19">
              <a:extLst>
                <a:ext uri="{FF2B5EF4-FFF2-40B4-BE49-F238E27FC236}">
                  <a16:creationId xmlns:a16="http://schemas.microsoft.com/office/drawing/2014/main" id="{ED941FEF-8E77-C6D2-B81F-D8EC4F84649B}"/>
                </a:ext>
              </a:extLst>
            </p:cNvPr>
            <p:cNvSpPr txBox="1">
              <a:spLocks noChangeArrowheads="1"/>
            </p:cNvSpPr>
            <p:nvPr/>
          </p:nvSpPr>
          <p:spPr bwMode="auto">
            <a:xfrm>
              <a:off x="2539" y="1959"/>
              <a:ext cx="13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source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Text Box 31">
              <a:extLst>
                <a:ext uri="{FF2B5EF4-FFF2-40B4-BE49-F238E27FC236}">
                  <a16:creationId xmlns:a16="http://schemas.microsoft.com/office/drawing/2014/main" id="{70BD1695-C85D-928D-8598-560336F6D6F0}"/>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Text Box 32">
              <a:extLst>
                <a:ext uri="{FF2B5EF4-FFF2-40B4-BE49-F238E27FC236}">
                  <a16:creationId xmlns:a16="http://schemas.microsoft.com/office/drawing/2014/main" id="{6B5C00D9-9F2A-4D5F-35F0-5832E05A9143}"/>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service</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33">
              <a:extLst>
                <a:ext uri="{FF2B5EF4-FFF2-40B4-BE49-F238E27FC236}">
                  <a16:creationId xmlns:a16="http://schemas.microsoft.com/office/drawing/2014/main" id="{554DBCAF-6E66-FC47-7C3E-615BF20ED39E}"/>
                </a:ext>
              </a:extLst>
            </p:cNvPr>
            <p:cNvSpPr>
              <a:spLocks noChangeShapeType="1"/>
            </p:cNvSpPr>
            <p:nvPr/>
          </p:nvSpPr>
          <p:spPr bwMode="auto">
            <a:xfrm flipH="1" flipV="1">
              <a:off x="2646" y="938"/>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34">
              <a:extLst>
                <a:ext uri="{FF2B5EF4-FFF2-40B4-BE49-F238E27FC236}">
                  <a16:creationId xmlns:a16="http://schemas.microsoft.com/office/drawing/2014/main" id="{425EA6A9-A785-7336-CF2A-480424E59080}"/>
                </a:ext>
              </a:extLst>
            </p:cNvPr>
            <p:cNvSpPr>
              <a:spLocks noChangeShapeType="1"/>
            </p:cNvSpPr>
            <p:nvPr/>
          </p:nvSpPr>
          <p:spPr bwMode="auto">
            <a:xfrm flipH="1" flipV="1">
              <a:off x="2259" y="944"/>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37">
              <a:extLst>
                <a:ext uri="{FF2B5EF4-FFF2-40B4-BE49-F238E27FC236}">
                  <a16:creationId xmlns:a16="http://schemas.microsoft.com/office/drawing/2014/main" id="{DA116781-A877-350E-8B1C-9DFCCB31963A}"/>
                </a:ext>
              </a:extLst>
            </p:cNvPr>
            <p:cNvSpPr>
              <a:spLocks noChangeShapeType="1"/>
            </p:cNvSpPr>
            <p:nvPr/>
          </p:nvSpPr>
          <p:spPr bwMode="auto">
            <a:xfrm flipH="1" flipV="1">
              <a:off x="3210" y="1265"/>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2" name="Text Box 38">
              <a:extLst>
                <a:ext uri="{FF2B5EF4-FFF2-40B4-BE49-F238E27FC236}">
                  <a16:creationId xmlns:a16="http://schemas.microsoft.com/office/drawing/2014/main" id="{99B81308-32AD-8448-B753-08A9BB221DFE}"/>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flgs</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3" name="Line 39">
              <a:extLst>
                <a:ext uri="{FF2B5EF4-FFF2-40B4-BE49-F238E27FC236}">
                  <a16:creationId xmlns:a16="http://schemas.microsoft.com/office/drawing/2014/main" id="{4B555071-B9CC-DDE0-DE6A-CC4081175037}"/>
                </a:ext>
              </a:extLst>
            </p:cNvPr>
            <p:cNvSpPr>
              <a:spLocks noChangeShapeType="1"/>
            </p:cNvSpPr>
            <p:nvPr/>
          </p:nvSpPr>
          <p:spPr bwMode="auto">
            <a:xfrm flipH="1" flipV="1">
              <a:off x="3504" y="125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 Box 40">
              <a:extLst>
                <a:ext uri="{FF2B5EF4-FFF2-40B4-BE49-F238E27FC236}">
                  <a16:creationId xmlns:a16="http://schemas.microsoft.com/office/drawing/2014/main" id="{679407E8-450C-9AFE-4276-344D5BF18684}"/>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offset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5" name="Line 43">
              <a:extLst>
                <a:ext uri="{FF2B5EF4-FFF2-40B4-BE49-F238E27FC236}">
                  <a16:creationId xmlns:a16="http://schemas.microsoft.com/office/drawing/2014/main" id="{7A9838CD-E8E6-A3AB-8CF3-E2F3C6D0F644}"/>
                </a:ext>
              </a:extLst>
            </p:cNvPr>
            <p:cNvSpPr>
              <a:spLocks noChangeShapeType="1"/>
            </p:cNvSpPr>
            <p:nvPr/>
          </p:nvSpPr>
          <p:spPr bwMode="auto">
            <a:xfrm flipV="1">
              <a:off x="1984" y="1581"/>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6" name="Line 44">
              <a:extLst>
                <a:ext uri="{FF2B5EF4-FFF2-40B4-BE49-F238E27FC236}">
                  <a16:creationId xmlns:a16="http://schemas.microsoft.com/office/drawing/2014/main" id="{FCB23322-AE70-678E-0763-5A685D0D316F}"/>
                </a:ext>
              </a:extLst>
            </p:cNvPr>
            <p:cNvSpPr>
              <a:spLocks noChangeShapeType="1"/>
            </p:cNvSpPr>
            <p:nvPr/>
          </p:nvSpPr>
          <p:spPr bwMode="auto">
            <a:xfrm flipH="1" flipV="1">
              <a:off x="3210" y="1583"/>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7" name="Line 45">
              <a:extLst>
                <a:ext uri="{FF2B5EF4-FFF2-40B4-BE49-F238E27FC236}">
                  <a16:creationId xmlns:a16="http://schemas.microsoft.com/office/drawing/2014/main" id="{C897909E-C257-F73F-4235-7C8C972B1FE1}"/>
                </a:ext>
              </a:extLst>
            </p:cNvPr>
            <p:cNvSpPr>
              <a:spLocks noChangeShapeType="1"/>
            </p:cNvSpPr>
            <p:nvPr/>
          </p:nvSpPr>
          <p:spPr bwMode="auto">
            <a:xfrm flipV="1">
              <a:off x="1972" y="19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 Box 46">
              <a:extLst>
                <a:ext uri="{FF2B5EF4-FFF2-40B4-BE49-F238E27FC236}">
                  <a16:creationId xmlns:a16="http://schemas.microsoft.com/office/drawing/2014/main" id="{D4D90788-96DE-6B50-B582-56388E2D0732}"/>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layer</a:t>
              </a:r>
            </a:p>
          </p:txBody>
        </p:sp>
        <p:sp>
          <p:nvSpPr>
            <p:cNvPr id="149" name="Line 47">
              <a:extLst>
                <a:ext uri="{FF2B5EF4-FFF2-40B4-BE49-F238E27FC236}">
                  <a16:creationId xmlns:a16="http://schemas.microsoft.com/office/drawing/2014/main" id="{6338A49E-0EF0-93F9-8410-0FF05F0B4527}"/>
                </a:ext>
              </a:extLst>
            </p:cNvPr>
            <p:cNvSpPr>
              <a:spLocks noChangeShapeType="1"/>
            </p:cNvSpPr>
            <p:nvPr/>
          </p:nvSpPr>
          <p:spPr bwMode="auto">
            <a:xfrm flipH="1" flipV="1">
              <a:off x="2610" y="158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0" name="Text Box 49">
              <a:extLst>
                <a:ext uri="{FF2B5EF4-FFF2-40B4-BE49-F238E27FC236}">
                  <a16:creationId xmlns:a16="http://schemas.microsoft.com/office/drawing/2014/main" id="{36628AFF-3CD1-4F42-C313-EA50AA56A441}"/>
                </a:ext>
              </a:extLst>
            </p:cNvPr>
            <p:cNvSpPr txBox="1">
              <a:spLocks noChangeArrowheads="1"/>
            </p:cNvSpPr>
            <p:nvPr/>
          </p:nvSpPr>
          <p:spPr bwMode="auto">
            <a:xfrm>
              <a:off x="2450" y="2235"/>
              <a:ext cx="15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destination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50">
              <a:extLst>
                <a:ext uri="{FF2B5EF4-FFF2-40B4-BE49-F238E27FC236}">
                  <a16:creationId xmlns:a16="http://schemas.microsoft.com/office/drawing/2014/main" id="{C963DE94-739F-769F-B2AB-A150313FE4FE}"/>
                </a:ext>
              </a:extLst>
            </p:cNvPr>
            <p:cNvSpPr>
              <a:spLocks noChangeShapeType="1"/>
            </p:cNvSpPr>
            <p:nvPr/>
          </p:nvSpPr>
          <p:spPr bwMode="auto">
            <a:xfrm flipV="1">
              <a:off x="1984" y="2787"/>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Text Box 51">
              <a:extLst>
                <a:ext uri="{FF2B5EF4-FFF2-40B4-BE49-F238E27FC236}">
                  <a16:creationId xmlns:a16="http://schemas.microsoft.com/office/drawing/2014/main" id="{52E5702C-41C2-DB87-E34A-2F5F9FFC7E03}"/>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options (if any)</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3" name="Group 56">
            <a:extLst>
              <a:ext uri="{FF2B5EF4-FFF2-40B4-BE49-F238E27FC236}">
                <a16:creationId xmlns:a16="http://schemas.microsoft.com/office/drawing/2014/main" id="{9BDCA3C4-0D90-2694-05A5-16CCB5DB5789}"/>
              </a:ext>
            </a:extLst>
          </p:cNvPr>
          <p:cNvGrpSpPr>
            <a:grpSpLocks/>
          </p:cNvGrpSpPr>
          <p:nvPr/>
        </p:nvGrpSpPr>
        <p:grpSpPr bwMode="auto">
          <a:xfrm>
            <a:off x="1064770" y="1650761"/>
            <a:ext cx="3598863" cy="369886"/>
            <a:chOff x="-198" y="851"/>
            <a:chExt cx="2267" cy="233"/>
          </a:xfrm>
        </p:grpSpPr>
        <p:sp>
          <p:nvSpPr>
            <p:cNvPr id="154" name="Text Box 20">
              <a:extLst>
                <a:ext uri="{FF2B5EF4-FFF2-40B4-BE49-F238E27FC236}">
                  <a16:creationId xmlns:a16="http://schemas.microsoft.com/office/drawing/2014/main" id="{48734879-FDD9-0816-DE3D-C05346522D91}"/>
                </a:ext>
              </a:extLst>
            </p:cNvPr>
            <p:cNvSpPr txBox="1">
              <a:spLocks noChangeArrowheads="1"/>
            </p:cNvSpPr>
            <p:nvPr/>
          </p:nvSpPr>
          <p:spPr bwMode="auto">
            <a:xfrm>
              <a:off x="-198" y="851"/>
              <a:ext cx="1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IP protocol version number</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Line 23">
              <a:extLst>
                <a:ext uri="{FF2B5EF4-FFF2-40B4-BE49-F238E27FC236}">
                  <a16:creationId xmlns:a16="http://schemas.microsoft.com/office/drawing/2014/main" id="{E98F0137-FBBE-E206-4160-9FB77BBD862C}"/>
                </a:ext>
              </a:extLst>
            </p:cNvPr>
            <p:cNvSpPr>
              <a:spLocks noChangeShapeType="1"/>
            </p:cNvSpPr>
            <p:nvPr/>
          </p:nvSpPr>
          <p:spPr bwMode="auto">
            <a:xfrm flipV="1">
              <a:off x="1740" y="996"/>
              <a:ext cx="3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6" name="Group 57">
            <a:extLst>
              <a:ext uri="{FF2B5EF4-FFF2-40B4-BE49-F238E27FC236}">
                <a16:creationId xmlns:a16="http://schemas.microsoft.com/office/drawing/2014/main" id="{657887D2-D664-B32C-9216-FB9BD5754F5B}"/>
              </a:ext>
            </a:extLst>
          </p:cNvPr>
          <p:cNvGrpSpPr>
            <a:grpSpLocks/>
          </p:cNvGrpSpPr>
          <p:nvPr/>
        </p:nvGrpSpPr>
        <p:grpSpPr bwMode="auto">
          <a:xfrm>
            <a:off x="1228282" y="2004782"/>
            <a:ext cx="3817939" cy="369888"/>
            <a:chOff x="-95" y="1074"/>
            <a:chExt cx="2405" cy="233"/>
          </a:xfrm>
        </p:grpSpPr>
        <p:sp>
          <p:nvSpPr>
            <p:cNvPr id="157" name="Text Box 21">
              <a:extLst>
                <a:ext uri="{FF2B5EF4-FFF2-40B4-BE49-F238E27FC236}">
                  <a16:creationId xmlns:a16="http://schemas.microsoft.com/office/drawing/2014/main" id="{C64E6BD1-A5B6-1C92-8F4B-FB0B13123E9B}"/>
                </a:ext>
              </a:extLst>
            </p:cNvPr>
            <p:cNvSpPr txBox="1">
              <a:spLocks noChangeArrowheads="1"/>
            </p:cNvSpPr>
            <p:nvPr/>
          </p:nvSpPr>
          <p:spPr bwMode="auto">
            <a:xfrm>
              <a:off x="-95" y="1074"/>
              <a:ext cx="18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 length(bytes)</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Line 24">
              <a:extLst>
                <a:ext uri="{FF2B5EF4-FFF2-40B4-BE49-F238E27FC236}">
                  <a16:creationId xmlns:a16="http://schemas.microsoft.com/office/drawing/2014/main" id="{E63ABAA5-F0AD-F322-FCB0-43361EEB8491}"/>
                </a:ext>
              </a:extLst>
            </p:cNvPr>
            <p:cNvSpPr>
              <a:spLocks noChangeShapeType="1"/>
            </p:cNvSpPr>
            <p:nvPr/>
          </p:nvSpPr>
          <p:spPr bwMode="auto">
            <a:xfrm flipV="1">
              <a:off x="1748" y="1184"/>
              <a:ext cx="562"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9" name="Group 60">
            <a:extLst>
              <a:ext uri="{FF2B5EF4-FFF2-40B4-BE49-F238E27FC236}">
                <a16:creationId xmlns:a16="http://schemas.microsoft.com/office/drawing/2014/main" id="{55F167F9-4738-9A8B-B1D8-76A0A2B30D20}"/>
              </a:ext>
            </a:extLst>
          </p:cNvPr>
          <p:cNvGrpSpPr>
            <a:grpSpLocks/>
          </p:cNvGrpSpPr>
          <p:nvPr/>
        </p:nvGrpSpPr>
        <p:grpSpPr bwMode="auto">
          <a:xfrm>
            <a:off x="151955" y="3111541"/>
            <a:ext cx="5535615" cy="1247776"/>
            <a:chOff x="-773" y="1434"/>
            <a:chExt cx="3487" cy="786"/>
          </a:xfrm>
        </p:grpSpPr>
        <p:sp>
          <p:nvSpPr>
            <p:cNvPr id="160" name="Text Box 27">
              <a:extLst>
                <a:ext uri="{FF2B5EF4-FFF2-40B4-BE49-F238E27FC236}">
                  <a16:creationId xmlns:a16="http://schemas.microsoft.com/office/drawing/2014/main" id="{F5431973-DB38-3995-266D-057F5618E136}"/>
                </a:ext>
              </a:extLst>
            </p:cNvPr>
            <p:cNvSpPr txBox="1">
              <a:spLocks noChangeArrowheads="1"/>
            </p:cNvSpPr>
            <p:nvPr/>
          </p:nvSpPr>
          <p:spPr bwMode="auto">
            <a:xfrm>
              <a:off x="-773" y="1987"/>
              <a:ext cx="25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 layer protocol </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TCP or UDP)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1" name="Line 28">
              <a:extLst>
                <a:ext uri="{FF2B5EF4-FFF2-40B4-BE49-F238E27FC236}">
                  <a16:creationId xmlns:a16="http://schemas.microsoft.com/office/drawing/2014/main" id="{D352CDA3-D8DC-4567-4543-CE778649D06A}"/>
                </a:ext>
              </a:extLst>
            </p:cNvPr>
            <p:cNvSpPr>
              <a:spLocks noChangeShapeType="1"/>
            </p:cNvSpPr>
            <p:nvPr/>
          </p:nvSpPr>
          <p:spPr bwMode="auto">
            <a:xfrm flipV="1">
              <a:off x="1766" y="1434"/>
              <a:ext cx="948" cy="67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2" name="Group 61">
            <a:extLst>
              <a:ext uri="{FF2B5EF4-FFF2-40B4-BE49-F238E27FC236}">
                <a16:creationId xmlns:a16="http://schemas.microsoft.com/office/drawing/2014/main" id="{8FBE391C-EC23-5175-EDCD-0057BB13DE37}"/>
              </a:ext>
            </a:extLst>
          </p:cNvPr>
          <p:cNvGrpSpPr>
            <a:grpSpLocks/>
          </p:cNvGrpSpPr>
          <p:nvPr/>
        </p:nvGrpSpPr>
        <p:grpSpPr bwMode="auto">
          <a:xfrm>
            <a:off x="8102158" y="1652352"/>
            <a:ext cx="2322512" cy="641350"/>
            <a:chOff x="4235" y="852"/>
            <a:chExt cx="1463" cy="404"/>
          </a:xfrm>
        </p:grpSpPr>
        <p:sp>
          <p:nvSpPr>
            <p:cNvPr id="163" name="Text Box 26">
              <a:extLst>
                <a:ext uri="{FF2B5EF4-FFF2-40B4-BE49-F238E27FC236}">
                  <a16:creationId xmlns:a16="http://schemas.microsoft.com/office/drawing/2014/main" id="{9115ACD6-7643-735F-9F50-8C41451F7856}"/>
                </a:ext>
              </a:extLst>
            </p:cNvPr>
            <p:cNvSpPr txBox="1">
              <a:spLocks noChangeArrowheads="1"/>
            </p:cNvSpPr>
            <p:nvPr/>
          </p:nvSpPr>
          <p:spPr bwMode="auto">
            <a:xfrm>
              <a:off x="4662" y="852"/>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total datagram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 (bytes)</a:t>
              </a:r>
            </a:p>
          </p:txBody>
        </p:sp>
        <p:sp>
          <p:nvSpPr>
            <p:cNvPr id="164" name="Line 30">
              <a:extLst>
                <a:ext uri="{FF2B5EF4-FFF2-40B4-BE49-F238E27FC236}">
                  <a16:creationId xmlns:a16="http://schemas.microsoft.com/office/drawing/2014/main" id="{0DB36693-09AC-1237-923C-5D26F36F81AC}"/>
                </a:ext>
              </a:extLst>
            </p:cNvPr>
            <p:cNvSpPr>
              <a:spLocks noChangeShapeType="1"/>
            </p:cNvSpPr>
            <p:nvPr/>
          </p:nvSpPr>
          <p:spPr bwMode="auto">
            <a:xfrm flipH="1">
              <a:off x="4235" y="1149"/>
              <a:ext cx="4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5" name="Group 58">
            <a:extLst>
              <a:ext uri="{FF2B5EF4-FFF2-40B4-BE49-F238E27FC236}">
                <a16:creationId xmlns:a16="http://schemas.microsoft.com/office/drawing/2014/main" id="{DC10F3D1-4B9F-ABDE-9E40-C225FE997C06}"/>
              </a:ext>
            </a:extLst>
          </p:cNvPr>
          <p:cNvGrpSpPr>
            <a:grpSpLocks/>
          </p:cNvGrpSpPr>
          <p:nvPr/>
        </p:nvGrpSpPr>
        <p:grpSpPr bwMode="auto">
          <a:xfrm>
            <a:off x="2323661" y="2060348"/>
            <a:ext cx="3378202" cy="1452568"/>
            <a:chOff x="595" y="1109"/>
            <a:chExt cx="2128" cy="915"/>
          </a:xfrm>
        </p:grpSpPr>
        <p:sp>
          <p:nvSpPr>
            <p:cNvPr id="166" name="Text Box 35">
              <a:extLst>
                <a:ext uri="{FF2B5EF4-FFF2-40B4-BE49-F238E27FC236}">
                  <a16:creationId xmlns:a16="http://schemas.microsoft.com/office/drawing/2014/main" id="{D36190A7-A928-F1D8-C66D-332285894D45}"/>
                </a:ext>
              </a:extLst>
            </p:cNvPr>
            <p:cNvSpPr txBox="1">
              <a:spLocks noChangeArrowheads="1"/>
            </p:cNvSpPr>
            <p:nvPr/>
          </p:nvSpPr>
          <p:spPr bwMode="auto">
            <a:xfrm>
              <a:off x="595" y="1307"/>
              <a:ext cx="12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 service:</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diffserv (0:5)</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ECN (6:7)</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36">
              <a:extLst>
                <a:ext uri="{FF2B5EF4-FFF2-40B4-BE49-F238E27FC236}">
                  <a16:creationId xmlns:a16="http://schemas.microsoft.com/office/drawing/2014/main" id="{CC0F5819-3391-3938-0A3F-FEF843A82C89}"/>
                </a:ext>
              </a:extLst>
            </p:cNvPr>
            <p:cNvSpPr>
              <a:spLocks noChangeShapeType="1"/>
            </p:cNvSpPr>
            <p:nvPr/>
          </p:nvSpPr>
          <p:spPr bwMode="auto">
            <a:xfrm flipV="1">
              <a:off x="1746" y="1109"/>
              <a:ext cx="977" cy="32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8" name="Group 62">
            <a:extLst>
              <a:ext uri="{FF2B5EF4-FFF2-40B4-BE49-F238E27FC236}">
                <a16:creationId xmlns:a16="http://schemas.microsoft.com/office/drawing/2014/main" id="{97831CFA-3832-8E11-B77E-F8DE7507661F}"/>
              </a:ext>
            </a:extLst>
          </p:cNvPr>
          <p:cNvGrpSpPr>
            <a:grpSpLocks/>
          </p:cNvGrpSpPr>
          <p:nvPr/>
        </p:nvGrpSpPr>
        <p:grpSpPr bwMode="auto">
          <a:xfrm>
            <a:off x="6330509" y="2273066"/>
            <a:ext cx="4110038" cy="646113"/>
            <a:chOff x="3119" y="1243"/>
            <a:chExt cx="2589" cy="407"/>
          </a:xfrm>
        </p:grpSpPr>
        <p:sp>
          <p:nvSpPr>
            <p:cNvPr id="169" name="Text Box 25">
              <a:extLst>
                <a:ext uri="{FF2B5EF4-FFF2-40B4-BE49-F238E27FC236}">
                  <a16:creationId xmlns:a16="http://schemas.microsoft.com/office/drawing/2014/main" id="{9AC8EE05-5EBF-36E7-1453-CAD0D1CED1FA}"/>
                </a:ext>
              </a:extLst>
            </p:cNvPr>
            <p:cNvSpPr txBox="1">
              <a:spLocks noChangeArrowheads="1"/>
            </p:cNvSpPr>
            <p:nvPr/>
          </p:nvSpPr>
          <p:spPr bwMode="auto">
            <a:xfrm>
              <a:off x="4663" y="1243"/>
              <a:ext cx="104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reassembly</a:t>
              </a:r>
            </a:p>
          </p:txBody>
        </p:sp>
        <p:sp>
          <p:nvSpPr>
            <p:cNvPr id="170" name="Line 29">
              <a:extLst>
                <a:ext uri="{FF2B5EF4-FFF2-40B4-BE49-F238E27FC236}">
                  <a16:creationId xmlns:a16="http://schemas.microsoft.com/office/drawing/2014/main" id="{A33127C4-32A4-B124-4D1F-16193548CA6F}"/>
                </a:ext>
              </a:extLst>
            </p:cNvPr>
            <p:cNvSpPr>
              <a:spLocks noChangeShapeType="1"/>
            </p:cNvSpPr>
            <p:nvPr/>
          </p:nvSpPr>
          <p:spPr bwMode="auto">
            <a:xfrm flipH="1">
              <a:off x="3443" y="1358"/>
              <a:ext cx="1228" cy="1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1" name="Line 41">
              <a:extLst>
                <a:ext uri="{FF2B5EF4-FFF2-40B4-BE49-F238E27FC236}">
                  <a16:creationId xmlns:a16="http://schemas.microsoft.com/office/drawing/2014/main" id="{0EED3CD9-675E-F2EB-1CE5-ADC53E56119E}"/>
                </a:ext>
              </a:extLst>
            </p:cNvPr>
            <p:cNvSpPr>
              <a:spLocks noChangeShapeType="1"/>
            </p:cNvSpPr>
            <p:nvPr/>
          </p:nvSpPr>
          <p:spPr bwMode="auto">
            <a:xfrm flipH="1" flipV="1">
              <a:off x="4301" y="1349"/>
              <a:ext cx="381" cy="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42">
              <a:extLst>
                <a:ext uri="{FF2B5EF4-FFF2-40B4-BE49-F238E27FC236}">
                  <a16:creationId xmlns:a16="http://schemas.microsoft.com/office/drawing/2014/main" id="{CF785222-7CB5-8E1A-E56B-A205E2751DE4}"/>
                </a:ext>
              </a:extLst>
            </p:cNvPr>
            <p:cNvSpPr>
              <a:spLocks noChangeShapeType="1"/>
            </p:cNvSpPr>
            <p:nvPr/>
          </p:nvSpPr>
          <p:spPr bwMode="auto">
            <a:xfrm flipH="1">
              <a:off x="3119" y="1354"/>
              <a:ext cx="1555" cy="103"/>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73" name="Group 59">
            <a:extLst>
              <a:ext uri="{FF2B5EF4-FFF2-40B4-BE49-F238E27FC236}">
                <a16:creationId xmlns:a16="http://schemas.microsoft.com/office/drawing/2014/main" id="{02F7277C-FA4A-D9FA-ABAA-9744A0C98F5C}"/>
              </a:ext>
            </a:extLst>
          </p:cNvPr>
          <p:cNvGrpSpPr>
            <a:grpSpLocks/>
          </p:cNvGrpSpPr>
          <p:nvPr/>
        </p:nvGrpSpPr>
        <p:grpSpPr bwMode="auto">
          <a:xfrm>
            <a:off x="786919" y="3200477"/>
            <a:ext cx="3975103" cy="723900"/>
            <a:chOff x="-366" y="1483"/>
            <a:chExt cx="2504" cy="456"/>
          </a:xfrm>
        </p:grpSpPr>
        <p:sp>
          <p:nvSpPr>
            <p:cNvPr id="174" name="Text Box 22">
              <a:extLst>
                <a:ext uri="{FF2B5EF4-FFF2-40B4-BE49-F238E27FC236}">
                  <a16:creationId xmlns:a16="http://schemas.microsoft.com/office/drawing/2014/main" id="{9EF841D5-8017-D0D3-1B87-405194359EE1}"/>
                </a:ext>
              </a:extLst>
            </p:cNvPr>
            <p:cNvSpPr txBox="1">
              <a:spLocks noChangeArrowheads="1"/>
            </p:cNvSpPr>
            <p:nvPr/>
          </p:nvSpPr>
          <p:spPr bwMode="auto">
            <a:xfrm>
              <a:off x="-366" y="1551"/>
              <a:ext cx="214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TTL: remaining  max hops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(decremented at each router)</a:t>
              </a:r>
            </a:p>
          </p:txBody>
        </p:sp>
        <p:sp>
          <p:nvSpPr>
            <p:cNvPr id="175" name="Line 48">
              <a:extLst>
                <a:ext uri="{FF2B5EF4-FFF2-40B4-BE49-F238E27FC236}">
                  <a16:creationId xmlns:a16="http://schemas.microsoft.com/office/drawing/2014/main" id="{51A140F5-724F-8F6B-FA1D-22B4CC83268B}"/>
                </a:ext>
              </a:extLst>
            </p:cNvPr>
            <p:cNvSpPr>
              <a:spLocks noChangeShapeType="1"/>
            </p:cNvSpPr>
            <p:nvPr/>
          </p:nvSpPr>
          <p:spPr bwMode="auto">
            <a:xfrm flipV="1">
              <a:off x="1753" y="1483"/>
              <a:ext cx="385" cy="2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431F6B44-0E2E-1BBB-6A80-A1DAC6A380B4}"/>
              </a:ext>
            </a:extLst>
          </p:cNvPr>
          <p:cNvGrpSpPr/>
          <p:nvPr/>
        </p:nvGrpSpPr>
        <p:grpSpPr>
          <a:xfrm>
            <a:off x="1134317" y="4446414"/>
            <a:ext cx="2823045" cy="2083632"/>
            <a:chOff x="419725" y="4467070"/>
            <a:chExt cx="2823045" cy="2083632"/>
          </a:xfrm>
        </p:grpSpPr>
        <p:sp>
          <p:nvSpPr>
            <p:cNvPr id="179" name="Rectangle 54">
              <a:extLst>
                <a:ext uri="{FF2B5EF4-FFF2-40B4-BE49-F238E27FC236}">
                  <a16:creationId xmlns:a16="http://schemas.microsoft.com/office/drawing/2014/main" id="{81C876E2-8B3C-7318-7D61-E726FEB9406B}"/>
                </a:ext>
              </a:extLst>
            </p:cNvPr>
            <p:cNvSpPr>
              <a:spLocks noChangeArrowheads="1"/>
            </p:cNvSpPr>
            <p:nvPr/>
          </p:nvSpPr>
          <p:spPr bwMode="auto">
            <a:xfrm>
              <a:off x="437293" y="4954788"/>
              <a:ext cx="2805477" cy="14654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TCP</a:t>
              </a:r>
            </a:p>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IP</a:t>
              </a:r>
            </a:p>
            <a:p>
              <a:pPr marL="342900" marR="0" lvl="0" indent="-223838" algn="l" defTabSz="914400" rtl="0" eaLnBrk="0" fontAlgn="base" latinLnBrk="0" hangingPunct="0">
                <a:lnSpc>
                  <a:spcPct val="9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40 bytes + app layer overhead for TCP+IP</a:t>
              </a:r>
            </a:p>
          </p:txBody>
        </p:sp>
        <p:sp>
          <p:nvSpPr>
            <p:cNvPr id="2" name="Rectangle 1">
              <a:extLst>
                <a:ext uri="{FF2B5EF4-FFF2-40B4-BE49-F238E27FC236}">
                  <a16:creationId xmlns:a16="http://schemas.microsoft.com/office/drawing/2014/main" id="{DF43F006-E694-31DD-11EC-F3AF9F5BF1BB}"/>
                </a:ext>
              </a:extLst>
            </p:cNvPr>
            <p:cNvSpPr/>
            <p:nvPr/>
          </p:nvSpPr>
          <p:spPr>
            <a:xfrm>
              <a:off x="419725" y="4751882"/>
              <a:ext cx="2683239" cy="179882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E42495-736B-A3D3-FD97-CE72043C69FF}"/>
                </a:ext>
              </a:extLst>
            </p:cNvPr>
            <p:cNvSpPr txBox="1"/>
            <p:nvPr/>
          </p:nvSpPr>
          <p:spPr>
            <a:xfrm>
              <a:off x="599607" y="4467070"/>
              <a:ext cx="156132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overhead</a:t>
              </a:r>
            </a:p>
          </p:txBody>
        </p:sp>
      </p:grpSp>
      <p:grpSp>
        <p:nvGrpSpPr>
          <p:cNvPr id="9" name="Group 8">
            <a:extLst>
              <a:ext uri="{FF2B5EF4-FFF2-40B4-BE49-F238E27FC236}">
                <a16:creationId xmlns:a16="http://schemas.microsoft.com/office/drawing/2014/main" id="{D067991D-29DA-ABDB-1F78-A02170EA00C3}"/>
              </a:ext>
            </a:extLst>
          </p:cNvPr>
          <p:cNvGrpSpPr/>
          <p:nvPr/>
        </p:nvGrpSpPr>
        <p:grpSpPr>
          <a:xfrm>
            <a:off x="7719934" y="4348085"/>
            <a:ext cx="3971903" cy="646113"/>
            <a:chOff x="7719934" y="4348085"/>
            <a:chExt cx="3971903" cy="646113"/>
          </a:xfrm>
        </p:grpSpPr>
        <p:sp>
          <p:nvSpPr>
            <p:cNvPr id="177" name="Text Box 52">
              <a:extLst>
                <a:ext uri="{FF2B5EF4-FFF2-40B4-BE49-F238E27FC236}">
                  <a16:creationId xmlns:a16="http://schemas.microsoft.com/office/drawing/2014/main" id="{2F2F0FD2-8B29-603E-EF78-C9430B8A9C6C}"/>
                </a:ext>
              </a:extLst>
            </p:cNvPr>
            <p:cNvSpPr txBox="1">
              <a:spLocks noChangeArrowheads="1"/>
            </p:cNvSpPr>
            <p:nvPr/>
          </p:nvSpPr>
          <p:spPr bwMode="auto">
            <a:xfrm>
              <a:off x="8778774" y="4348085"/>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timestamp, record route taken</a:t>
              </a:r>
            </a:p>
          </p:txBody>
        </p:sp>
        <p:cxnSp>
          <p:nvCxnSpPr>
            <p:cNvPr id="8" name="Straight Connector 7">
              <a:extLst>
                <a:ext uri="{FF2B5EF4-FFF2-40B4-BE49-F238E27FC236}">
                  <a16:creationId xmlns:a16="http://schemas.microsoft.com/office/drawing/2014/main" id="{C85BD532-DBD4-6726-D0A2-C3A26D0AF909}"/>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9F107AA9-E53D-A780-3690-AE55BE5B27B3}"/>
              </a:ext>
            </a:extLst>
          </p:cNvPr>
          <p:cNvGrpSpPr/>
          <p:nvPr/>
        </p:nvGrpSpPr>
        <p:grpSpPr>
          <a:xfrm>
            <a:off x="7739650" y="3384606"/>
            <a:ext cx="3971903" cy="369332"/>
            <a:chOff x="7719934" y="4348085"/>
            <a:chExt cx="3971903" cy="369332"/>
          </a:xfrm>
        </p:grpSpPr>
        <p:sp>
          <p:nvSpPr>
            <p:cNvPr id="67" name="Text Box 52">
              <a:extLst>
                <a:ext uri="{FF2B5EF4-FFF2-40B4-BE49-F238E27FC236}">
                  <a16:creationId xmlns:a16="http://schemas.microsoft.com/office/drawing/2014/main" id="{F254C886-ABF8-87CB-A631-6ADAF4C0B614}"/>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source IP address</a:t>
              </a:r>
            </a:p>
          </p:txBody>
        </p:sp>
        <p:cxnSp>
          <p:nvCxnSpPr>
            <p:cNvPr id="68" name="Straight Connector 67">
              <a:extLst>
                <a:ext uri="{FF2B5EF4-FFF2-40B4-BE49-F238E27FC236}">
                  <a16:creationId xmlns:a16="http://schemas.microsoft.com/office/drawing/2014/main" id="{11278839-3AAF-A694-0930-343757A1F8AD}"/>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00762CD3-12DF-1FED-016D-C1D19FE21F2B}"/>
              </a:ext>
            </a:extLst>
          </p:cNvPr>
          <p:cNvGrpSpPr/>
          <p:nvPr/>
        </p:nvGrpSpPr>
        <p:grpSpPr>
          <a:xfrm>
            <a:off x="7721569" y="3862471"/>
            <a:ext cx="4181130" cy="369332"/>
            <a:chOff x="7719934" y="4348085"/>
            <a:chExt cx="4181130" cy="369332"/>
          </a:xfrm>
        </p:grpSpPr>
        <p:sp>
          <p:nvSpPr>
            <p:cNvPr id="70" name="Text Box 52">
              <a:extLst>
                <a:ext uri="{FF2B5EF4-FFF2-40B4-BE49-F238E27FC236}">
                  <a16:creationId xmlns:a16="http://schemas.microsoft.com/office/drawing/2014/main" id="{06A47F4C-663D-662A-FC5E-C7EC0F34FC70}"/>
                </a:ext>
              </a:extLst>
            </p:cNvPr>
            <p:cNvSpPr txBox="1">
              <a:spLocks noChangeArrowheads="1"/>
            </p:cNvSpPr>
            <p:nvPr/>
          </p:nvSpPr>
          <p:spPr bwMode="auto">
            <a:xfrm>
              <a:off x="8778774" y="4348085"/>
              <a:ext cx="3122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destination IP address</a:t>
              </a:r>
            </a:p>
          </p:txBody>
        </p:sp>
        <p:cxnSp>
          <p:nvCxnSpPr>
            <p:cNvPr id="71" name="Straight Connector 70">
              <a:extLst>
                <a:ext uri="{FF2B5EF4-FFF2-40B4-BE49-F238E27FC236}">
                  <a16:creationId xmlns:a16="http://schemas.microsoft.com/office/drawing/2014/main" id="{EE5FCD59-E5DC-4F36-E88F-CD74672A7E4A}"/>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4993054E-111A-0C77-77F5-36BE7E29AA95}"/>
              </a:ext>
            </a:extLst>
          </p:cNvPr>
          <p:cNvGrpSpPr/>
          <p:nvPr/>
        </p:nvGrpSpPr>
        <p:grpSpPr>
          <a:xfrm>
            <a:off x="7737066" y="2920899"/>
            <a:ext cx="3971903" cy="369332"/>
            <a:chOff x="7719934" y="4348085"/>
            <a:chExt cx="3971903" cy="369332"/>
          </a:xfrm>
        </p:grpSpPr>
        <p:sp>
          <p:nvSpPr>
            <p:cNvPr id="73" name="Text Box 52">
              <a:extLst>
                <a:ext uri="{FF2B5EF4-FFF2-40B4-BE49-F238E27FC236}">
                  <a16:creationId xmlns:a16="http://schemas.microsoft.com/office/drawing/2014/main" id="{7CB04BC9-A581-9340-D5E3-1AAB69D49962}"/>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000000"/>
                  </a:solidFill>
                </a:rPr>
                <a:t>h</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eader checksum</a:t>
              </a:r>
            </a:p>
          </p:txBody>
        </p:sp>
        <p:cxnSp>
          <p:nvCxnSpPr>
            <p:cNvPr id="74" name="Straight Connector 73">
              <a:extLst>
                <a:ext uri="{FF2B5EF4-FFF2-40B4-BE49-F238E27FC236}">
                  <a16:creationId xmlns:a16="http://schemas.microsoft.com/office/drawing/2014/main" id="{B642EB7F-318F-003F-4505-076D5F0D7A80}"/>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B6BD056-7503-D0C9-88C5-21ECD32132B1}"/>
              </a:ext>
            </a:extLst>
          </p:cNvPr>
          <p:cNvGrpSpPr/>
          <p:nvPr/>
        </p:nvGrpSpPr>
        <p:grpSpPr>
          <a:xfrm>
            <a:off x="8948060" y="1758043"/>
            <a:ext cx="2808718" cy="4833257"/>
            <a:chOff x="9209324" y="1834243"/>
            <a:chExt cx="2808718" cy="4833257"/>
          </a:xfrm>
        </p:grpSpPr>
        <p:cxnSp>
          <p:nvCxnSpPr>
            <p:cNvPr id="75" name="Straight Arrow Connector 74">
              <a:extLst>
                <a:ext uri="{FF2B5EF4-FFF2-40B4-BE49-F238E27FC236}">
                  <a16:creationId xmlns:a16="http://schemas.microsoft.com/office/drawing/2014/main" id="{2D03F6A8-87F2-CE03-26C2-7558AC8FCE41}"/>
                </a:ext>
              </a:extLst>
            </p:cNvPr>
            <p:cNvCxnSpPr/>
            <p:nvPr/>
          </p:nvCxnSpPr>
          <p:spPr>
            <a:xfrm>
              <a:off x="11097988" y="1834243"/>
              <a:ext cx="0" cy="4833257"/>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0699387-0326-1818-B11B-DC3018B0FAF6}"/>
                </a:ext>
              </a:extLst>
            </p:cNvPr>
            <p:cNvCxnSpPr/>
            <p:nvPr/>
          </p:nvCxnSpPr>
          <p:spPr>
            <a:xfrm>
              <a:off x="10823536" y="1839686"/>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803548-9E8B-9E6B-B51F-D81829E78EF6}"/>
                </a:ext>
              </a:extLst>
            </p:cNvPr>
            <p:cNvCxnSpPr/>
            <p:nvPr/>
          </p:nvCxnSpPr>
          <p:spPr>
            <a:xfrm>
              <a:off x="10828978" y="6645729"/>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A6599FF-2EA2-1A1F-777F-CFCD696ACB05}"/>
                </a:ext>
              </a:extLst>
            </p:cNvPr>
            <p:cNvSpPr txBox="1"/>
            <p:nvPr/>
          </p:nvSpPr>
          <p:spPr>
            <a:xfrm>
              <a:off x="9209324" y="3788229"/>
              <a:ext cx="2808718" cy="646331"/>
            </a:xfrm>
            <a:prstGeom prst="rect">
              <a:avLst/>
            </a:prstGeom>
            <a:solidFill>
              <a:schemeClr val="bg1"/>
            </a:solidFill>
          </p:spPr>
          <p:txBody>
            <a:bodyPr wrap="none" rtlCol="0">
              <a:spAutoFit/>
            </a:bodyPr>
            <a:lstStyle/>
            <a:p>
              <a:r>
                <a:rPr lang="en-US" dirty="0"/>
                <a:t>Maximum length: 64K bytes</a:t>
              </a:r>
            </a:p>
            <a:p>
              <a:r>
                <a:rPr lang="en-US" dirty="0"/>
                <a:t>Typically: 1500 bytes or less</a:t>
              </a:r>
            </a:p>
          </p:txBody>
        </p:sp>
      </p:grpSp>
      <p:sp>
        <p:nvSpPr>
          <p:cNvPr id="7" name="Title 2">
            <a:extLst>
              <a:ext uri="{FF2B5EF4-FFF2-40B4-BE49-F238E27FC236}">
                <a16:creationId xmlns:a16="http://schemas.microsoft.com/office/drawing/2014/main" id="{01C56178-BBAF-F78D-D1AF-4217A0B0C2E7}"/>
              </a:ext>
            </a:extLst>
          </p:cNvPr>
          <p:cNvSpPr>
            <a:spLocks noGrp="1"/>
          </p:cNvSpPr>
          <p:nvPr>
            <p:ph type="title"/>
          </p:nvPr>
        </p:nvSpPr>
        <p:spPr>
          <a:xfrm>
            <a:off x="703288" y="281163"/>
            <a:ext cx="10515600" cy="1067951"/>
          </a:xfrm>
        </p:spPr>
        <p:txBody>
          <a:bodyPr>
            <a:normAutofit/>
          </a:bodyPr>
          <a:lstStyle/>
          <a:p>
            <a:r>
              <a:rPr lang="en-US" sz="4800" dirty="0"/>
              <a:t>Compare to IPv4 datagram format…</a:t>
            </a:r>
          </a:p>
        </p:txBody>
      </p:sp>
    </p:spTree>
    <p:extLst>
      <p:ext uri="{BB962C8B-B14F-4D97-AF65-F5344CB8AC3E}">
        <p14:creationId xmlns:p14="http://schemas.microsoft.com/office/powerpoint/2010/main" val="413971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719438-0C98-CC4E-B2A6-DFB0F8C5A663}"/>
              </a:ext>
            </a:extLst>
          </p:cNvPr>
          <p:cNvSpPr>
            <a:spLocks noGrp="1"/>
          </p:cNvSpPr>
          <p:nvPr>
            <p:ph idx="1"/>
          </p:nvPr>
        </p:nvSpPr>
        <p:spPr>
          <a:xfrm>
            <a:off x="838200" y="1379475"/>
            <a:ext cx="10515600" cy="1193105"/>
          </a:xfrm>
        </p:spPr>
        <p:txBody>
          <a:bodyPr/>
          <a:lstStyle/>
          <a:p>
            <a:pPr>
              <a:lnSpc>
                <a:spcPct val="75000"/>
              </a:lnSpc>
            </a:pPr>
            <a:r>
              <a:rPr lang="en-US" altLang="en-US" dirty="0">
                <a:ea typeface="ＭＳ Ｐゴシック" panose="020B0600070205080204" pitchFamily="34" charset="-128"/>
                <a:cs typeface="ＭＳ Ｐゴシック" panose="020B0600070205080204" pitchFamily="34" charset="-128"/>
              </a:rPr>
              <a:t>not all routers can be upgraded simultaneously</a:t>
            </a:r>
          </a:p>
          <a:p>
            <a:pPr lvl="1">
              <a:lnSpc>
                <a:spcPct val="75000"/>
              </a:lnSpc>
            </a:pPr>
            <a:r>
              <a:rPr lang="en-US" altLang="en-US" sz="2800" dirty="0">
                <a:ea typeface="ＭＳ Ｐゴシック" panose="020B0600070205080204" pitchFamily="34" charset="-128"/>
              </a:rPr>
              <a:t>no “</a:t>
            </a:r>
            <a:r>
              <a:rPr lang="en-US" altLang="ja-JP" sz="2800" dirty="0">
                <a:ea typeface="ＭＳ Ｐゴシック" panose="020B0600070205080204" pitchFamily="34" charset="-128"/>
              </a:rPr>
              <a:t>flag days”</a:t>
            </a:r>
          </a:p>
          <a:p>
            <a:pPr lvl="1">
              <a:lnSpc>
                <a:spcPct val="75000"/>
              </a:lnSpc>
            </a:pPr>
            <a:r>
              <a:rPr lang="en-US" altLang="en-US" sz="2800" dirty="0">
                <a:ea typeface="ＭＳ Ｐゴシック" panose="020B0600070205080204" pitchFamily="34" charset="-128"/>
              </a:rPr>
              <a:t>how will network operate with mixed IPv4 and IPv6 routers? </a:t>
            </a: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dirty="0"/>
              <a:t>Transition from IPv4 to IPv6</a:t>
            </a:r>
          </a:p>
        </p:txBody>
      </p:sp>
      <p:grpSp>
        <p:nvGrpSpPr>
          <p:cNvPr id="44" name="Group 47">
            <a:extLst>
              <a:ext uri="{FF2B5EF4-FFF2-40B4-BE49-F238E27FC236}">
                <a16:creationId xmlns:a16="http://schemas.microsoft.com/office/drawing/2014/main" id="{85CE4E48-327A-8A4D-A954-DE107FCAEB31}"/>
              </a:ext>
            </a:extLst>
          </p:cNvPr>
          <p:cNvGrpSpPr>
            <a:grpSpLocks/>
          </p:cNvGrpSpPr>
          <p:nvPr/>
        </p:nvGrpSpPr>
        <p:grpSpPr bwMode="auto">
          <a:xfrm>
            <a:off x="3387311" y="5349116"/>
            <a:ext cx="4854575" cy="473075"/>
            <a:chOff x="1163" y="3504"/>
            <a:chExt cx="3058" cy="298"/>
          </a:xfrm>
        </p:grpSpPr>
        <p:sp>
          <p:nvSpPr>
            <p:cNvPr id="45" name="Rectangle 26">
              <a:extLst>
                <a:ext uri="{FF2B5EF4-FFF2-40B4-BE49-F238E27FC236}">
                  <a16:creationId xmlns:a16="http://schemas.microsoft.com/office/drawing/2014/main" id="{0B8F7B45-E1EB-F74C-93D5-404449143184}"/>
                </a:ext>
              </a:extLst>
            </p:cNvPr>
            <p:cNvSpPr>
              <a:spLocks noChangeArrowheads="1"/>
            </p:cNvSpPr>
            <p:nvPr/>
          </p:nvSpPr>
          <p:spPr bwMode="auto">
            <a:xfrm>
              <a:off x="1163" y="3505"/>
              <a:ext cx="3058" cy="295"/>
            </a:xfrm>
            <a:prstGeom prst="rect">
              <a:avLst/>
            </a:prstGeom>
            <a:gradFill rotWithShape="1">
              <a:gsLst>
                <a:gs pos="0">
                  <a:srgbClr val="CC0000">
                    <a:alpha val="40999"/>
                  </a:srgbClr>
                </a:gs>
                <a:gs pos="100000">
                  <a:srgbClr val="CC0000">
                    <a:alpha val="37999"/>
                  </a:srgbClr>
                </a:gs>
              </a:gsLst>
              <a:lin ang="540000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Line 27">
              <a:extLst>
                <a:ext uri="{FF2B5EF4-FFF2-40B4-BE49-F238E27FC236}">
                  <a16:creationId xmlns:a16="http://schemas.microsoft.com/office/drawing/2014/main" id="{5BB83C09-29F8-E14A-8594-6289590FD122}"/>
                </a:ext>
              </a:extLst>
            </p:cNvPr>
            <p:cNvSpPr>
              <a:spLocks noChangeShapeType="1"/>
            </p:cNvSpPr>
            <p:nvPr/>
          </p:nvSpPr>
          <p:spPr bwMode="auto">
            <a:xfrm>
              <a:off x="2022" y="3504"/>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28">
              <a:extLst>
                <a:ext uri="{FF2B5EF4-FFF2-40B4-BE49-F238E27FC236}">
                  <a16:creationId xmlns:a16="http://schemas.microsoft.com/office/drawing/2014/main" id="{45A07E19-C579-6C4A-B872-F2972F10380C}"/>
                </a:ext>
              </a:extLst>
            </p:cNvPr>
            <p:cNvSpPr>
              <a:spLocks noChangeShapeType="1"/>
            </p:cNvSpPr>
            <p:nvPr/>
          </p:nvSpPr>
          <p:spPr bwMode="auto">
            <a:xfrm>
              <a:off x="1781" y="3507"/>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Line 29">
              <a:extLst>
                <a:ext uri="{FF2B5EF4-FFF2-40B4-BE49-F238E27FC236}">
                  <a16:creationId xmlns:a16="http://schemas.microsoft.com/office/drawing/2014/main" id="{26CE7756-DC4E-8F4C-B1A2-C3AAC5F9E1D7}"/>
                </a:ext>
              </a:extLst>
            </p:cNvPr>
            <p:cNvSpPr>
              <a:spLocks noChangeShapeType="1"/>
            </p:cNvSpPr>
            <p:nvPr/>
          </p:nvSpPr>
          <p:spPr bwMode="auto">
            <a:xfrm>
              <a:off x="1532" y="3504"/>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Line 31">
              <a:extLst>
                <a:ext uri="{FF2B5EF4-FFF2-40B4-BE49-F238E27FC236}">
                  <a16:creationId xmlns:a16="http://schemas.microsoft.com/office/drawing/2014/main" id="{E7FFE15F-A560-7B48-9D5C-0D4C42F11873}"/>
                </a:ext>
              </a:extLst>
            </p:cNvPr>
            <p:cNvSpPr>
              <a:spLocks noChangeShapeType="1"/>
            </p:cNvSpPr>
            <p:nvPr/>
          </p:nvSpPr>
          <p:spPr bwMode="auto">
            <a:xfrm>
              <a:off x="1187"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Line 32">
              <a:extLst>
                <a:ext uri="{FF2B5EF4-FFF2-40B4-BE49-F238E27FC236}">
                  <a16:creationId xmlns:a16="http://schemas.microsoft.com/office/drawing/2014/main" id="{DCA21855-02AD-4C46-B913-B70528AA95D3}"/>
                </a:ext>
              </a:extLst>
            </p:cNvPr>
            <p:cNvSpPr>
              <a:spLocks noChangeShapeType="1"/>
            </p:cNvSpPr>
            <p:nvPr/>
          </p:nvSpPr>
          <p:spPr bwMode="auto">
            <a:xfrm>
              <a:off x="1187"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Line 33">
              <a:extLst>
                <a:ext uri="{FF2B5EF4-FFF2-40B4-BE49-F238E27FC236}">
                  <a16:creationId xmlns:a16="http://schemas.microsoft.com/office/drawing/2014/main" id="{9214E5A2-AFB0-BD42-B022-36FDD4FC8793}"/>
                </a:ext>
              </a:extLst>
            </p:cNvPr>
            <p:cNvSpPr>
              <a:spLocks noChangeShapeType="1"/>
            </p:cNvSpPr>
            <p:nvPr/>
          </p:nvSpPr>
          <p:spPr bwMode="auto">
            <a:xfrm>
              <a:off x="1283"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Line 34">
              <a:extLst>
                <a:ext uri="{FF2B5EF4-FFF2-40B4-BE49-F238E27FC236}">
                  <a16:creationId xmlns:a16="http://schemas.microsoft.com/office/drawing/2014/main" id="{06D605D3-808D-7B4E-BBDE-CF4C297F5023}"/>
                </a:ext>
              </a:extLst>
            </p:cNvPr>
            <p:cNvSpPr>
              <a:spLocks noChangeShapeType="1"/>
            </p:cNvSpPr>
            <p:nvPr/>
          </p:nvSpPr>
          <p:spPr bwMode="auto">
            <a:xfrm>
              <a:off x="1283"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Line 35">
              <a:extLst>
                <a:ext uri="{FF2B5EF4-FFF2-40B4-BE49-F238E27FC236}">
                  <a16:creationId xmlns:a16="http://schemas.microsoft.com/office/drawing/2014/main" id="{2EAA871A-A6B1-2F44-9A79-2326FD66CA28}"/>
                </a:ext>
              </a:extLst>
            </p:cNvPr>
            <p:cNvSpPr>
              <a:spLocks noChangeShapeType="1"/>
            </p:cNvSpPr>
            <p:nvPr/>
          </p:nvSpPr>
          <p:spPr bwMode="auto">
            <a:xfrm>
              <a:off x="1379"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Line 36">
              <a:extLst>
                <a:ext uri="{FF2B5EF4-FFF2-40B4-BE49-F238E27FC236}">
                  <a16:creationId xmlns:a16="http://schemas.microsoft.com/office/drawing/2014/main" id="{4AB1D42E-1D5F-FE45-A523-C7543989DE8F}"/>
                </a:ext>
              </a:extLst>
            </p:cNvPr>
            <p:cNvSpPr>
              <a:spLocks noChangeShapeType="1"/>
            </p:cNvSpPr>
            <p:nvPr/>
          </p:nvSpPr>
          <p:spPr bwMode="auto">
            <a:xfrm>
              <a:off x="1379"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37">
              <a:extLst>
                <a:ext uri="{FF2B5EF4-FFF2-40B4-BE49-F238E27FC236}">
                  <a16:creationId xmlns:a16="http://schemas.microsoft.com/office/drawing/2014/main" id="{90B32EFE-1E28-D647-8125-D4EB79D8100B}"/>
                </a:ext>
              </a:extLst>
            </p:cNvPr>
            <p:cNvSpPr>
              <a:spLocks noChangeShapeType="1"/>
            </p:cNvSpPr>
            <p:nvPr/>
          </p:nvSpPr>
          <p:spPr bwMode="auto">
            <a:xfrm>
              <a:off x="1475"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38">
              <a:extLst>
                <a:ext uri="{FF2B5EF4-FFF2-40B4-BE49-F238E27FC236}">
                  <a16:creationId xmlns:a16="http://schemas.microsoft.com/office/drawing/2014/main" id="{9AF24D69-1E89-014E-983B-84CE811B3B6C}"/>
                </a:ext>
              </a:extLst>
            </p:cNvPr>
            <p:cNvSpPr>
              <a:spLocks noChangeShapeType="1"/>
            </p:cNvSpPr>
            <p:nvPr/>
          </p:nvSpPr>
          <p:spPr bwMode="auto">
            <a:xfrm>
              <a:off x="1475"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39">
              <a:extLst>
                <a:ext uri="{FF2B5EF4-FFF2-40B4-BE49-F238E27FC236}">
                  <a16:creationId xmlns:a16="http://schemas.microsoft.com/office/drawing/2014/main" id="{E5582665-5410-4F4B-BB26-C2BE5777C922}"/>
                </a:ext>
              </a:extLst>
            </p:cNvPr>
            <p:cNvSpPr>
              <a:spLocks noChangeShapeType="1"/>
            </p:cNvSpPr>
            <p:nvPr/>
          </p:nvSpPr>
          <p:spPr bwMode="auto">
            <a:xfrm>
              <a:off x="1327" y="3506"/>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40">
              <a:extLst>
                <a:ext uri="{FF2B5EF4-FFF2-40B4-BE49-F238E27FC236}">
                  <a16:creationId xmlns:a16="http://schemas.microsoft.com/office/drawing/2014/main" id="{517D11AD-7383-864C-AED0-B4B1CA23D875}"/>
                </a:ext>
              </a:extLst>
            </p:cNvPr>
            <p:cNvSpPr>
              <a:spLocks noChangeShapeType="1"/>
            </p:cNvSpPr>
            <p:nvPr/>
          </p:nvSpPr>
          <p:spPr bwMode="auto">
            <a:xfrm>
              <a:off x="1327" y="374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Line 41">
              <a:extLst>
                <a:ext uri="{FF2B5EF4-FFF2-40B4-BE49-F238E27FC236}">
                  <a16:creationId xmlns:a16="http://schemas.microsoft.com/office/drawing/2014/main" id="{740AB5BD-C969-9E46-818D-C58B8E93548F}"/>
                </a:ext>
              </a:extLst>
            </p:cNvPr>
            <p:cNvSpPr>
              <a:spLocks noChangeShapeType="1"/>
            </p:cNvSpPr>
            <p:nvPr/>
          </p:nvSpPr>
          <p:spPr bwMode="auto">
            <a:xfrm>
              <a:off x="1213" y="3508"/>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Line 42">
              <a:extLst>
                <a:ext uri="{FF2B5EF4-FFF2-40B4-BE49-F238E27FC236}">
                  <a16:creationId xmlns:a16="http://schemas.microsoft.com/office/drawing/2014/main" id="{484D648A-3257-2B45-8669-ED9980CF3F79}"/>
                </a:ext>
              </a:extLst>
            </p:cNvPr>
            <p:cNvSpPr>
              <a:spLocks noChangeShapeType="1"/>
            </p:cNvSpPr>
            <p:nvPr/>
          </p:nvSpPr>
          <p:spPr bwMode="auto">
            <a:xfrm>
              <a:off x="1213" y="3746"/>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1" name="Text Box 48">
            <a:extLst>
              <a:ext uri="{FF2B5EF4-FFF2-40B4-BE49-F238E27FC236}">
                <a16:creationId xmlns:a16="http://schemas.microsoft.com/office/drawing/2014/main" id="{3025677D-1A39-4D4E-952D-47FA93E9C304}"/>
              </a:ext>
            </a:extLst>
          </p:cNvPr>
          <p:cNvSpPr txBox="1">
            <a:spLocks noChangeArrowheads="1"/>
          </p:cNvSpPr>
          <p:nvPr/>
        </p:nvSpPr>
        <p:spPr bwMode="auto">
          <a:xfrm>
            <a:off x="2882486" y="4547428"/>
            <a:ext cx="200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IPv4 source, dest addr </a:t>
            </a:r>
          </a:p>
        </p:txBody>
      </p:sp>
      <p:sp>
        <p:nvSpPr>
          <p:cNvPr id="62" name="Text Box 50">
            <a:extLst>
              <a:ext uri="{FF2B5EF4-FFF2-40B4-BE49-F238E27FC236}">
                <a16:creationId xmlns:a16="http://schemas.microsoft.com/office/drawing/2014/main" id="{3F15789A-CD81-DA43-90BD-430C29BF1ECC}"/>
              </a:ext>
            </a:extLst>
          </p:cNvPr>
          <p:cNvSpPr txBox="1">
            <a:spLocks noChangeArrowheads="1"/>
          </p:cNvSpPr>
          <p:nvPr/>
        </p:nvSpPr>
        <p:spPr bwMode="auto">
          <a:xfrm>
            <a:off x="2588799" y="4315653"/>
            <a:ext cx="1652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IPv4 header fields </a:t>
            </a:r>
          </a:p>
        </p:txBody>
      </p:sp>
      <p:sp>
        <p:nvSpPr>
          <p:cNvPr id="63" name="Line 55">
            <a:extLst>
              <a:ext uri="{FF2B5EF4-FFF2-40B4-BE49-F238E27FC236}">
                <a16:creationId xmlns:a16="http://schemas.microsoft.com/office/drawing/2014/main" id="{2B0FC6EA-6836-1247-B55A-1F3BC4B8C3BF}"/>
              </a:ext>
            </a:extLst>
          </p:cNvPr>
          <p:cNvSpPr>
            <a:spLocks noChangeShapeType="1"/>
          </p:cNvSpPr>
          <p:nvPr/>
        </p:nvSpPr>
        <p:spPr bwMode="auto">
          <a:xfrm>
            <a:off x="4141374" y="4806191"/>
            <a:ext cx="0" cy="738187"/>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Line 56">
            <a:extLst>
              <a:ext uri="{FF2B5EF4-FFF2-40B4-BE49-F238E27FC236}">
                <a16:creationId xmlns:a16="http://schemas.microsoft.com/office/drawing/2014/main" id="{575738DA-3D85-0C40-B1CC-102540708635}"/>
              </a:ext>
            </a:extLst>
          </p:cNvPr>
          <p:cNvSpPr>
            <a:spLocks noChangeShapeType="1"/>
          </p:cNvSpPr>
          <p:nvPr/>
        </p:nvSpPr>
        <p:spPr bwMode="auto">
          <a:xfrm>
            <a:off x="4146136" y="4801428"/>
            <a:ext cx="381000" cy="738188"/>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Line 57">
            <a:extLst>
              <a:ext uri="{FF2B5EF4-FFF2-40B4-BE49-F238E27FC236}">
                <a16:creationId xmlns:a16="http://schemas.microsoft.com/office/drawing/2014/main" id="{25FB55E6-487A-584F-801B-6DCFD28711EB}"/>
              </a:ext>
            </a:extLst>
          </p:cNvPr>
          <p:cNvSpPr>
            <a:spLocks noChangeShapeType="1"/>
          </p:cNvSpPr>
          <p:nvPr/>
        </p:nvSpPr>
        <p:spPr bwMode="auto">
          <a:xfrm>
            <a:off x="3546061" y="4558541"/>
            <a:ext cx="0" cy="97631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 Box 23">
            <a:extLst>
              <a:ext uri="{FF2B5EF4-FFF2-40B4-BE49-F238E27FC236}">
                <a16:creationId xmlns:a16="http://schemas.microsoft.com/office/drawing/2014/main" id="{F83CF542-0D7B-B642-9D47-1F5780EFFFE6}"/>
              </a:ext>
            </a:extLst>
          </p:cNvPr>
          <p:cNvSpPr txBox="1">
            <a:spLocks noChangeArrowheads="1"/>
          </p:cNvSpPr>
          <p:nvPr/>
        </p:nvSpPr>
        <p:spPr bwMode="auto">
          <a:xfrm>
            <a:off x="4949411" y="6176203"/>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IPv4 datagram</a:t>
            </a:r>
          </a:p>
        </p:txBody>
      </p:sp>
      <p:sp>
        <p:nvSpPr>
          <p:cNvPr id="67" name="Line 24">
            <a:extLst>
              <a:ext uri="{FF2B5EF4-FFF2-40B4-BE49-F238E27FC236}">
                <a16:creationId xmlns:a16="http://schemas.microsoft.com/office/drawing/2014/main" id="{FC5D76F7-DA23-B744-AEE7-007E350319B9}"/>
              </a:ext>
            </a:extLst>
          </p:cNvPr>
          <p:cNvSpPr>
            <a:spLocks noChangeShapeType="1"/>
          </p:cNvSpPr>
          <p:nvPr/>
        </p:nvSpPr>
        <p:spPr bwMode="auto">
          <a:xfrm>
            <a:off x="6570249" y="6365116"/>
            <a:ext cx="1695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25">
            <a:extLst>
              <a:ext uri="{FF2B5EF4-FFF2-40B4-BE49-F238E27FC236}">
                <a16:creationId xmlns:a16="http://schemas.microsoft.com/office/drawing/2014/main" id="{37CA3CBB-F876-E848-B825-EA004F538DB7}"/>
              </a:ext>
            </a:extLst>
          </p:cNvPr>
          <p:cNvSpPr>
            <a:spLocks noChangeShapeType="1"/>
          </p:cNvSpPr>
          <p:nvPr/>
        </p:nvSpPr>
        <p:spPr bwMode="auto">
          <a:xfrm flipH="1">
            <a:off x="3380961" y="6365116"/>
            <a:ext cx="1606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 Box 64">
            <a:extLst>
              <a:ext uri="{FF2B5EF4-FFF2-40B4-BE49-F238E27FC236}">
                <a16:creationId xmlns:a16="http://schemas.microsoft.com/office/drawing/2014/main" id="{3D823FF2-049B-2745-A899-C1EADB194DD4}"/>
              </a:ext>
            </a:extLst>
          </p:cNvPr>
          <p:cNvSpPr txBox="1">
            <a:spLocks noChangeArrowheads="1"/>
          </p:cNvSpPr>
          <p:nvPr/>
        </p:nvSpPr>
        <p:spPr bwMode="auto">
          <a:xfrm>
            <a:off x="5670136" y="5826953"/>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IPv6 datagram</a:t>
            </a:r>
          </a:p>
        </p:txBody>
      </p:sp>
      <p:sp>
        <p:nvSpPr>
          <p:cNvPr id="70" name="Line 65">
            <a:extLst>
              <a:ext uri="{FF2B5EF4-FFF2-40B4-BE49-F238E27FC236}">
                <a16:creationId xmlns:a16="http://schemas.microsoft.com/office/drawing/2014/main" id="{647F016D-72CE-0A42-A123-FC8779F68E9D}"/>
              </a:ext>
            </a:extLst>
          </p:cNvPr>
          <p:cNvSpPr>
            <a:spLocks noChangeShapeType="1"/>
          </p:cNvSpPr>
          <p:nvPr/>
        </p:nvSpPr>
        <p:spPr bwMode="auto">
          <a:xfrm>
            <a:off x="7306849" y="5996816"/>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Line 66">
            <a:extLst>
              <a:ext uri="{FF2B5EF4-FFF2-40B4-BE49-F238E27FC236}">
                <a16:creationId xmlns:a16="http://schemas.microsoft.com/office/drawing/2014/main" id="{D1F92FDA-6A3B-4F4D-9882-D486C8F81A16}"/>
              </a:ext>
            </a:extLst>
          </p:cNvPr>
          <p:cNvSpPr>
            <a:spLocks noChangeShapeType="1"/>
          </p:cNvSpPr>
          <p:nvPr/>
        </p:nvSpPr>
        <p:spPr bwMode="auto">
          <a:xfrm flipH="1">
            <a:off x="4808124" y="5996816"/>
            <a:ext cx="9255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69">
            <a:extLst>
              <a:ext uri="{FF2B5EF4-FFF2-40B4-BE49-F238E27FC236}">
                <a16:creationId xmlns:a16="http://schemas.microsoft.com/office/drawing/2014/main" id="{3CA4B0A3-1924-9F4B-8C00-0B7305199E0B}"/>
              </a:ext>
            </a:extLst>
          </p:cNvPr>
          <p:cNvSpPr>
            <a:spLocks noChangeArrowheads="1"/>
          </p:cNvSpPr>
          <p:nvPr/>
        </p:nvSpPr>
        <p:spPr bwMode="auto">
          <a:xfrm>
            <a:off x="4776374" y="5384041"/>
            <a:ext cx="3422650" cy="4016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73" name="Group 70">
            <a:extLst>
              <a:ext uri="{FF2B5EF4-FFF2-40B4-BE49-F238E27FC236}">
                <a16:creationId xmlns:a16="http://schemas.microsoft.com/office/drawing/2014/main" id="{F5129026-19D5-D04F-AA22-0EA328FF6601}"/>
              </a:ext>
            </a:extLst>
          </p:cNvPr>
          <p:cNvGrpSpPr>
            <a:grpSpLocks/>
          </p:cNvGrpSpPr>
          <p:nvPr/>
        </p:nvGrpSpPr>
        <p:grpSpPr bwMode="auto">
          <a:xfrm>
            <a:off x="5838411" y="4414078"/>
            <a:ext cx="3379788" cy="1109663"/>
            <a:chOff x="2868" y="2782"/>
            <a:chExt cx="2129" cy="699"/>
          </a:xfrm>
        </p:grpSpPr>
        <p:sp>
          <p:nvSpPr>
            <p:cNvPr id="74" name="Text Box 51">
              <a:extLst>
                <a:ext uri="{FF2B5EF4-FFF2-40B4-BE49-F238E27FC236}">
                  <a16:creationId xmlns:a16="http://schemas.microsoft.com/office/drawing/2014/main" id="{0B64CEDF-9FF3-9140-9742-3908E5BF0A76}"/>
                </a:ext>
              </a:extLst>
            </p:cNvPr>
            <p:cNvSpPr txBox="1">
              <a:spLocks noChangeArrowheads="1"/>
            </p:cNvSpPr>
            <p:nvPr/>
          </p:nvSpPr>
          <p:spPr bwMode="auto">
            <a:xfrm>
              <a:off x="4204" y="2782"/>
              <a:ext cx="7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IPv4 payload </a:t>
              </a:r>
            </a:p>
          </p:txBody>
        </p:sp>
        <p:sp>
          <p:nvSpPr>
            <p:cNvPr id="75" name="Line 54">
              <a:extLst>
                <a:ext uri="{FF2B5EF4-FFF2-40B4-BE49-F238E27FC236}">
                  <a16:creationId xmlns:a16="http://schemas.microsoft.com/office/drawing/2014/main" id="{A0D83449-189A-C940-A264-4540DB3CDD5C}"/>
                </a:ext>
              </a:extLst>
            </p:cNvPr>
            <p:cNvSpPr>
              <a:spLocks noChangeShapeType="1"/>
            </p:cNvSpPr>
            <p:nvPr/>
          </p:nvSpPr>
          <p:spPr bwMode="auto">
            <a:xfrm flipH="1">
              <a:off x="2868" y="2979"/>
              <a:ext cx="1532" cy="50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7" name="Rectangle 5">
            <a:extLst>
              <a:ext uri="{FF2B5EF4-FFF2-40B4-BE49-F238E27FC236}">
                <a16:creationId xmlns:a16="http://schemas.microsoft.com/office/drawing/2014/main" id="{7836EF7C-2C36-D04E-9464-59A64A8CE943}"/>
              </a:ext>
            </a:extLst>
          </p:cNvPr>
          <p:cNvSpPr>
            <a:spLocks noChangeArrowheads="1"/>
          </p:cNvSpPr>
          <p:nvPr/>
        </p:nvSpPr>
        <p:spPr bwMode="auto">
          <a:xfrm>
            <a:off x="4792249" y="5384041"/>
            <a:ext cx="3402012" cy="401638"/>
          </a:xfrm>
          <a:prstGeom prst="rect">
            <a:avLst/>
          </a:prstGeom>
          <a:solidFill>
            <a:srgbClr val="66CC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8" name="Line 8">
            <a:extLst>
              <a:ext uri="{FF2B5EF4-FFF2-40B4-BE49-F238E27FC236}">
                <a16:creationId xmlns:a16="http://schemas.microsoft.com/office/drawing/2014/main" id="{22F7E034-02DD-0244-A9BA-0A7469D63EA3}"/>
              </a:ext>
            </a:extLst>
          </p:cNvPr>
          <p:cNvSpPr>
            <a:spLocks noChangeShapeType="1"/>
          </p:cNvSpPr>
          <p:nvPr/>
        </p:nvSpPr>
        <p:spPr bwMode="auto">
          <a:xfrm>
            <a:off x="4876386" y="538404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Line 9">
            <a:extLst>
              <a:ext uri="{FF2B5EF4-FFF2-40B4-BE49-F238E27FC236}">
                <a16:creationId xmlns:a16="http://schemas.microsoft.com/office/drawing/2014/main" id="{43D3B1B8-8C3B-8940-B5FC-CC0850459D80}"/>
              </a:ext>
            </a:extLst>
          </p:cNvPr>
          <p:cNvSpPr>
            <a:spLocks noChangeShapeType="1"/>
          </p:cNvSpPr>
          <p:nvPr/>
        </p:nvSpPr>
        <p:spPr bwMode="auto">
          <a:xfrm>
            <a:off x="4835111" y="5382453"/>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Line 10">
            <a:extLst>
              <a:ext uri="{FF2B5EF4-FFF2-40B4-BE49-F238E27FC236}">
                <a16:creationId xmlns:a16="http://schemas.microsoft.com/office/drawing/2014/main" id="{D4EEA358-A0E2-2E4C-B3F1-4AB85620D57A}"/>
              </a:ext>
            </a:extLst>
          </p:cNvPr>
          <p:cNvSpPr>
            <a:spLocks noChangeShapeType="1"/>
          </p:cNvSpPr>
          <p:nvPr/>
        </p:nvSpPr>
        <p:spPr bwMode="auto">
          <a:xfrm>
            <a:off x="4952586" y="538404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Line 11">
            <a:extLst>
              <a:ext uri="{FF2B5EF4-FFF2-40B4-BE49-F238E27FC236}">
                <a16:creationId xmlns:a16="http://schemas.microsoft.com/office/drawing/2014/main" id="{044BD051-8D50-4149-AA8D-83655F9F0995}"/>
              </a:ext>
            </a:extLst>
          </p:cNvPr>
          <p:cNvSpPr>
            <a:spLocks noChangeShapeType="1"/>
          </p:cNvSpPr>
          <p:nvPr/>
        </p:nvSpPr>
        <p:spPr bwMode="auto">
          <a:xfrm>
            <a:off x="4993861" y="538086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Line 12">
            <a:extLst>
              <a:ext uri="{FF2B5EF4-FFF2-40B4-BE49-F238E27FC236}">
                <a16:creationId xmlns:a16="http://schemas.microsoft.com/office/drawing/2014/main" id="{16F7C54D-7A80-2C4A-80DA-304D757F0F38}"/>
              </a:ext>
            </a:extLst>
          </p:cNvPr>
          <p:cNvSpPr>
            <a:spLocks noChangeShapeType="1"/>
          </p:cNvSpPr>
          <p:nvPr/>
        </p:nvSpPr>
        <p:spPr bwMode="auto">
          <a:xfrm>
            <a:off x="5047836" y="538086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Line 13">
            <a:extLst>
              <a:ext uri="{FF2B5EF4-FFF2-40B4-BE49-F238E27FC236}">
                <a16:creationId xmlns:a16="http://schemas.microsoft.com/office/drawing/2014/main" id="{BCAFC5F9-EFA9-0C42-B353-8A1070775B65}"/>
              </a:ext>
            </a:extLst>
          </p:cNvPr>
          <p:cNvSpPr>
            <a:spLocks noChangeShapeType="1"/>
          </p:cNvSpPr>
          <p:nvPr/>
        </p:nvSpPr>
        <p:spPr bwMode="auto">
          <a:xfrm>
            <a:off x="5114511" y="538086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Line 14">
            <a:extLst>
              <a:ext uri="{FF2B5EF4-FFF2-40B4-BE49-F238E27FC236}">
                <a16:creationId xmlns:a16="http://schemas.microsoft.com/office/drawing/2014/main" id="{7A455CBF-E8BD-0F48-B73C-FE33944CE085}"/>
              </a:ext>
            </a:extLst>
          </p:cNvPr>
          <p:cNvSpPr>
            <a:spLocks noChangeShapeType="1"/>
          </p:cNvSpPr>
          <p:nvPr/>
        </p:nvSpPr>
        <p:spPr bwMode="auto">
          <a:xfrm>
            <a:off x="5425661" y="5391978"/>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Line 15">
            <a:extLst>
              <a:ext uri="{FF2B5EF4-FFF2-40B4-BE49-F238E27FC236}">
                <a16:creationId xmlns:a16="http://schemas.microsoft.com/office/drawing/2014/main" id="{850745A4-4FB6-764F-9779-3BFEABB0B564}"/>
              </a:ext>
            </a:extLst>
          </p:cNvPr>
          <p:cNvSpPr>
            <a:spLocks noChangeShapeType="1"/>
          </p:cNvSpPr>
          <p:nvPr/>
        </p:nvSpPr>
        <p:spPr bwMode="auto">
          <a:xfrm>
            <a:off x="5800311" y="5391978"/>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 Box 16">
            <a:extLst>
              <a:ext uri="{FF2B5EF4-FFF2-40B4-BE49-F238E27FC236}">
                <a16:creationId xmlns:a16="http://schemas.microsoft.com/office/drawing/2014/main" id="{C92465C7-640E-8E40-AABE-A68237BB5270}"/>
              </a:ext>
            </a:extLst>
          </p:cNvPr>
          <p:cNvSpPr txBox="1">
            <a:spLocks noChangeArrowheads="1"/>
          </p:cNvSpPr>
          <p:nvPr/>
        </p:nvSpPr>
        <p:spPr bwMode="auto">
          <a:xfrm>
            <a:off x="5414549" y="4810953"/>
            <a:ext cx="163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UDP/TCP payload</a:t>
            </a:r>
          </a:p>
        </p:txBody>
      </p:sp>
      <p:sp>
        <p:nvSpPr>
          <p:cNvPr id="87" name="Text Box 17">
            <a:extLst>
              <a:ext uri="{FF2B5EF4-FFF2-40B4-BE49-F238E27FC236}">
                <a16:creationId xmlns:a16="http://schemas.microsoft.com/office/drawing/2014/main" id="{0FFE545A-E60B-2A44-B522-258BF945C0F5}"/>
              </a:ext>
            </a:extLst>
          </p:cNvPr>
          <p:cNvSpPr txBox="1">
            <a:spLocks noChangeArrowheads="1"/>
          </p:cNvSpPr>
          <p:nvPr/>
        </p:nvSpPr>
        <p:spPr bwMode="auto">
          <a:xfrm>
            <a:off x="5141499" y="4555366"/>
            <a:ext cx="1908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IPv6 source dest addr</a:t>
            </a:r>
          </a:p>
        </p:txBody>
      </p:sp>
      <p:sp>
        <p:nvSpPr>
          <p:cNvPr id="88" name="Text Box 18">
            <a:extLst>
              <a:ext uri="{FF2B5EF4-FFF2-40B4-BE49-F238E27FC236}">
                <a16:creationId xmlns:a16="http://schemas.microsoft.com/office/drawing/2014/main" id="{5BD7D9E7-6402-9D47-BA33-3A9B8E5B107C}"/>
              </a:ext>
            </a:extLst>
          </p:cNvPr>
          <p:cNvSpPr txBox="1">
            <a:spLocks noChangeArrowheads="1"/>
          </p:cNvSpPr>
          <p:nvPr/>
        </p:nvSpPr>
        <p:spPr bwMode="auto">
          <a:xfrm>
            <a:off x="4846224" y="4318828"/>
            <a:ext cx="16033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IPv6 header fields</a:t>
            </a:r>
          </a:p>
        </p:txBody>
      </p:sp>
      <p:sp>
        <p:nvSpPr>
          <p:cNvPr id="89" name="Line 19">
            <a:extLst>
              <a:ext uri="{FF2B5EF4-FFF2-40B4-BE49-F238E27FC236}">
                <a16:creationId xmlns:a16="http://schemas.microsoft.com/office/drawing/2014/main" id="{966AB423-8D07-2E42-BE6D-24621D3AA5B0}"/>
              </a:ext>
            </a:extLst>
          </p:cNvPr>
          <p:cNvSpPr>
            <a:spLocks noChangeShapeType="1"/>
          </p:cNvSpPr>
          <p:nvPr/>
        </p:nvSpPr>
        <p:spPr bwMode="auto">
          <a:xfrm>
            <a:off x="5303424" y="4788728"/>
            <a:ext cx="4762" cy="7016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20">
            <a:extLst>
              <a:ext uri="{FF2B5EF4-FFF2-40B4-BE49-F238E27FC236}">
                <a16:creationId xmlns:a16="http://schemas.microsoft.com/office/drawing/2014/main" id="{E2986984-445C-9D40-98A5-B2B136507A4C}"/>
              </a:ext>
            </a:extLst>
          </p:cNvPr>
          <p:cNvSpPr>
            <a:spLocks noChangeShapeType="1"/>
          </p:cNvSpPr>
          <p:nvPr/>
        </p:nvSpPr>
        <p:spPr bwMode="auto">
          <a:xfrm>
            <a:off x="5290724" y="4793491"/>
            <a:ext cx="276225" cy="6985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Line 58">
            <a:extLst>
              <a:ext uri="{FF2B5EF4-FFF2-40B4-BE49-F238E27FC236}">
                <a16:creationId xmlns:a16="http://schemas.microsoft.com/office/drawing/2014/main" id="{FCCF7949-C7D9-4B4B-8F2F-D4A3EAD4DD97}"/>
              </a:ext>
            </a:extLst>
          </p:cNvPr>
          <p:cNvSpPr>
            <a:spLocks noChangeShapeType="1"/>
          </p:cNvSpPr>
          <p:nvPr/>
        </p:nvSpPr>
        <p:spPr bwMode="auto">
          <a:xfrm>
            <a:off x="4960524" y="4560128"/>
            <a:ext cx="0" cy="871538"/>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Line 59">
            <a:extLst>
              <a:ext uri="{FF2B5EF4-FFF2-40B4-BE49-F238E27FC236}">
                <a16:creationId xmlns:a16="http://schemas.microsoft.com/office/drawing/2014/main" id="{2EE4142D-9D18-8544-8787-6701552DE833}"/>
              </a:ext>
            </a:extLst>
          </p:cNvPr>
          <p:cNvSpPr>
            <a:spLocks noChangeShapeType="1"/>
          </p:cNvSpPr>
          <p:nvPr/>
        </p:nvSpPr>
        <p:spPr bwMode="auto">
          <a:xfrm>
            <a:off x="6465474" y="5069716"/>
            <a:ext cx="0" cy="40005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Content Placeholder 1">
            <a:extLst>
              <a:ext uri="{FF2B5EF4-FFF2-40B4-BE49-F238E27FC236}">
                <a16:creationId xmlns:a16="http://schemas.microsoft.com/office/drawing/2014/main" id="{540A4A87-3C0C-F547-82DE-27743B195213}"/>
              </a:ext>
            </a:extLst>
          </p:cNvPr>
          <p:cNvSpPr txBox="1">
            <a:spLocks/>
          </p:cNvSpPr>
          <p:nvPr/>
        </p:nvSpPr>
        <p:spPr>
          <a:xfrm>
            <a:off x="844826" y="2618555"/>
            <a:ext cx="10515600" cy="139685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tunneling: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IPv6 datagram carried as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payload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in IPv4 datagram among IPv4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routers (“packet within a packet”)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tunneling used extensively in other contexts (4G/5G)</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3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dissolv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dissolve">
                                      <p:cBhvr>
                                        <p:cTn id="12" dur="5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animBg="1"/>
      <p:bldP spid="65" grpId="0" animBg="1"/>
      <p:bldP spid="66" grpId="0"/>
      <p:bldP spid="67" grpId="0" animBg="1"/>
      <p:bldP spid="68" grpId="0" animBg="1"/>
      <p:bldP spid="69" grpId="0"/>
      <p:bldP spid="70" grpId="0" animBg="1"/>
      <p:bldP spid="71" grpId="0" animBg="1"/>
      <p:bldP spid="72"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88" grpId="0"/>
      <p:bldP spid="89" grpId="0" animBg="1"/>
      <p:bldP spid="90" grpId="0" animBg="1"/>
      <p:bldP spid="91" grpId="0" animBg="1"/>
      <p:bldP spid="92" grpId="0" animBg="1"/>
      <p:bldP spid="9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a:t>Tunneling and encapsulation</a:t>
            </a:r>
          </a:p>
        </p:txBody>
      </p:sp>
      <p:sp>
        <p:nvSpPr>
          <p:cNvPr id="168" name="Text Box 75">
            <a:extLst>
              <a:ext uri="{FF2B5EF4-FFF2-40B4-BE49-F238E27FC236}">
                <a16:creationId xmlns:a16="http://schemas.microsoft.com/office/drawing/2014/main" id="{9929FFB1-4B85-B14E-8A8D-EE3B2BBCB609}"/>
              </a:ext>
            </a:extLst>
          </p:cNvPr>
          <p:cNvSpPr txBox="1">
            <a:spLocks noChangeArrowheads="1"/>
          </p:cNvSpPr>
          <p:nvPr/>
        </p:nvSpPr>
        <p:spPr bwMode="auto">
          <a:xfrm>
            <a:off x="888274" y="1697883"/>
            <a:ext cx="27595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Ethernet connecting two IPv6 routers:</a:t>
            </a:r>
          </a:p>
        </p:txBody>
      </p:sp>
      <p:grpSp>
        <p:nvGrpSpPr>
          <p:cNvPr id="3" name="Group 2">
            <a:extLst>
              <a:ext uri="{FF2B5EF4-FFF2-40B4-BE49-F238E27FC236}">
                <a16:creationId xmlns:a16="http://schemas.microsoft.com/office/drawing/2014/main" id="{9516739A-1258-BE4F-9C41-77F7DE9A3736}"/>
              </a:ext>
            </a:extLst>
          </p:cNvPr>
          <p:cNvGrpSpPr/>
          <p:nvPr/>
        </p:nvGrpSpPr>
        <p:grpSpPr>
          <a:xfrm>
            <a:off x="4274280" y="1626442"/>
            <a:ext cx="5834767" cy="995120"/>
            <a:chOff x="3663591" y="1108282"/>
            <a:chExt cx="5834767" cy="995120"/>
          </a:xfrm>
        </p:grpSpPr>
        <p:sp>
          <p:nvSpPr>
            <p:cNvPr id="167" name="Rectangle 67">
              <a:extLst>
                <a:ext uri="{FF2B5EF4-FFF2-40B4-BE49-F238E27FC236}">
                  <a16:creationId xmlns:a16="http://schemas.microsoft.com/office/drawing/2014/main" id="{09A35161-06D7-5F46-8581-CAD586A060A0}"/>
                </a:ext>
              </a:extLst>
            </p:cNvPr>
            <p:cNvSpPr>
              <a:spLocks noChangeArrowheads="1"/>
            </p:cNvSpPr>
            <p:nvPr/>
          </p:nvSpPr>
          <p:spPr bwMode="auto">
            <a:xfrm>
              <a:off x="5385352" y="1616420"/>
              <a:ext cx="2405062" cy="66675"/>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69" name="Text Box 244">
              <a:extLst>
                <a:ext uri="{FF2B5EF4-FFF2-40B4-BE49-F238E27FC236}">
                  <a16:creationId xmlns:a16="http://schemas.microsoft.com/office/drawing/2014/main" id="{8F946424-1CCF-1D48-9329-4BE5B2E1BE06}"/>
                </a:ext>
              </a:extLst>
            </p:cNvPr>
            <p:cNvSpPr txBox="1">
              <a:spLocks noChangeArrowheads="1"/>
            </p:cNvSpPr>
            <p:nvPr/>
          </p:nvSpPr>
          <p:spPr bwMode="auto">
            <a:xfrm>
              <a:off x="5480234" y="1110007"/>
              <a:ext cx="247178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Ethernet connects two IPv6 routers</a:t>
              </a:r>
            </a:p>
          </p:txBody>
        </p:sp>
        <p:grpSp>
          <p:nvGrpSpPr>
            <p:cNvPr id="269" name="Group 268">
              <a:extLst>
                <a:ext uri="{FF2B5EF4-FFF2-40B4-BE49-F238E27FC236}">
                  <a16:creationId xmlns:a16="http://schemas.microsoft.com/office/drawing/2014/main" id="{F2AFC9CA-57A7-2A4B-B2A8-73EE2B3D1201}"/>
                </a:ext>
              </a:extLst>
            </p:cNvPr>
            <p:cNvGrpSpPr/>
            <p:nvPr/>
          </p:nvGrpSpPr>
          <p:grpSpPr>
            <a:xfrm>
              <a:off x="3663591" y="1108282"/>
              <a:ext cx="1764058" cy="965200"/>
              <a:chOff x="3670217" y="2254595"/>
              <a:chExt cx="1764058" cy="965200"/>
            </a:xfrm>
          </p:grpSpPr>
          <p:sp>
            <p:nvSpPr>
              <p:cNvPr id="270" name="Text Box 92">
                <a:extLst>
                  <a:ext uri="{FF2B5EF4-FFF2-40B4-BE49-F238E27FC236}">
                    <a16:creationId xmlns:a16="http://schemas.microsoft.com/office/drawing/2014/main" id="{2E0B16B3-F2F3-2C48-B2D9-7825734D0A01}"/>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271" name="Text Box 108">
                <a:extLst>
                  <a:ext uri="{FF2B5EF4-FFF2-40B4-BE49-F238E27FC236}">
                    <a16:creationId xmlns:a16="http://schemas.microsoft.com/office/drawing/2014/main" id="{F159ED48-E177-7C41-B64B-06B2B085521B}"/>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272" name="Line 141">
                <a:extLst>
                  <a:ext uri="{FF2B5EF4-FFF2-40B4-BE49-F238E27FC236}">
                    <a16:creationId xmlns:a16="http://schemas.microsoft.com/office/drawing/2014/main" id="{0635167B-2AF3-A14C-85E2-3598CB9CF52F}"/>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Text Box 143">
                <a:extLst>
                  <a:ext uri="{FF2B5EF4-FFF2-40B4-BE49-F238E27FC236}">
                    <a16:creationId xmlns:a16="http://schemas.microsoft.com/office/drawing/2014/main" id="{87A044D8-2093-0E46-9D20-BAE30730DC1F}"/>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274" name="Text Box 144">
                <a:extLst>
                  <a:ext uri="{FF2B5EF4-FFF2-40B4-BE49-F238E27FC236}">
                    <a16:creationId xmlns:a16="http://schemas.microsoft.com/office/drawing/2014/main" id="{F207BD95-5E7A-4D4E-BE7D-41925B60863F}"/>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275" name="Group 274">
                <a:extLst>
                  <a:ext uri="{FF2B5EF4-FFF2-40B4-BE49-F238E27FC236}">
                    <a16:creationId xmlns:a16="http://schemas.microsoft.com/office/drawing/2014/main" id="{4A073E69-860F-5249-AFC4-C4A38D391439}"/>
                  </a:ext>
                </a:extLst>
              </p:cNvPr>
              <p:cNvGrpSpPr/>
              <p:nvPr/>
            </p:nvGrpSpPr>
            <p:grpSpPr>
              <a:xfrm>
                <a:off x="3670217" y="2586162"/>
                <a:ext cx="731126" cy="344556"/>
                <a:chOff x="7493876" y="2774731"/>
                <a:chExt cx="1481958" cy="894622"/>
              </a:xfrm>
            </p:grpSpPr>
            <p:sp>
              <p:nvSpPr>
                <p:cNvPr id="284" name="Freeform 283">
                  <a:extLst>
                    <a:ext uri="{FF2B5EF4-FFF2-40B4-BE49-F238E27FC236}">
                      <a16:creationId xmlns:a16="http://schemas.microsoft.com/office/drawing/2014/main" id="{F8A16A7C-85C7-A24F-BB87-4093501CBD3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5" name="Oval 284">
                  <a:extLst>
                    <a:ext uri="{FF2B5EF4-FFF2-40B4-BE49-F238E27FC236}">
                      <a16:creationId xmlns:a16="http://schemas.microsoft.com/office/drawing/2014/main" id="{8BC5BF39-F377-5146-97C0-6EF8F1928312}"/>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86" name="Group 285">
                  <a:extLst>
                    <a:ext uri="{FF2B5EF4-FFF2-40B4-BE49-F238E27FC236}">
                      <a16:creationId xmlns:a16="http://schemas.microsoft.com/office/drawing/2014/main" id="{591C4487-83B3-D542-ADA7-A3219B9450D3}"/>
                    </a:ext>
                  </a:extLst>
                </p:cNvPr>
                <p:cNvGrpSpPr/>
                <p:nvPr/>
              </p:nvGrpSpPr>
              <p:grpSpPr>
                <a:xfrm>
                  <a:off x="7713663" y="2848339"/>
                  <a:ext cx="1042107" cy="425543"/>
                  <a:chOff x="7786941" y="2884917"/>
                  <a:chExt cx="897649" cy="353919"/>
                </a:xfrm>
              </p:grpSpPr>
              <p:sp>
                <p:nvSpPr>
                  <p:cNvPr id="287" name="Freeform 286">
                    <a:extLst>
                      <a:ext uri="{FF2B5EF4-FFF2-40B4-BE49-F238E27FC236}">
                        <a16:creationId xmlns:a16="http://schemas.microsoft.com/office/drawing/2014/main" id="{587D49BB-7359-F14F-9FAA-DBE4B215BD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A081F8B5-4855-AD41-8946-CFB9780B4B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12524264-0777-0C42-AF6A-3CBF1F755F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Freeform 289">
                    <a:extLst>
                      <a:ext uri="{FF2B5EF4-FFF2-40B4-BE49-F238E27FC236}">
                        <a16:creationId xmlns:a16="http://schemas.microsoft.com/office/drawing/2014/main" id="{FF4F4DB1-DF2D-BD4D-8E20-DCBADE21EC3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76" name="Group 275">
                <a:extLst>
                  <a:ext uri="{FF2B5EF4-FFF2-40B4-BE49-F238E27FC236}">
                    <a16:creationId xmlns:a16="http://schemas.microsoft.com/office/drawing/2014/main" id="{B5FF489C-4A51-4246-9098-943E871C0053}"/>
                  </a:ext>
                </a:extLst>
              </p:cNvPr>
              <p:cNvGrpSpPr/>
              <p:nvPr/>
            </p:nvGrpSpPr>
            <p:grpSpPr>
              <a:xfrm>
                <a:off x="4703149" y="2589549"/>
                <a:ext cx="731126" cy="344556"/>
                <a:chOff x="7493876" y="2774731"/>
                <a:chExt cx="1481958" cy="894622"/>
              </a:xfrm>
            </p:grpSpPr>
            <p:sp>
              <p:nvSpPr>
                <p:cNvPr id="277" name="Freeform 276">
                  <a:extLst>
                    <a:ext uri="{FF2B5EF4-FFF2-40B4-BE49-F238E27FC236}">
                      <a16:creationId xmlns:a16="http://schemas.microsoft.com/office/drawing/2014/main" id="{DF781C98-CD40-6448-A759-51A33B9B786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8" name="Oval 277">
                  <a:extLst>
                    <a:ext uri="{FF2B5EF4-FFF2-40B4-BE49-F238E27FC236}">
                      <a16:creationId xmlns:a16="http://schemas.microsoft.com/office/drawing/2014/main" id="{1ED403CB-BAEA-6B47-A295-E1B338E8108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79" name="Group 278">
                  <a:extLst>
                    <a:ext uri="{FF2B5EF4-FFF2-40B4-BE49-F238E27FC236}">
                      <a16:creationId xmlns:a16="http://schemas.microsoft.com/office/drawing/2014/main" id="{B654F614-FA15-3B4E-AF13-036BBC0D152E}"/>
                    </a:ext>
                  </a:extLst>
                </p:cNvPr>
                <p:cNvGrpSpPr/>
                <p:nvPr/>
              </p:nvGrpSpPr>
              <p:grpSpPr>
                <a:xfrm>
                  <a:off x="7713663" y="2848339"/>
                  <a:ext cx="1042107" cy="425543"/>
                  <a:chOff x="7786941" y="2884917"/>
                  <a:chExt cx="897649" cy="353919"/>
                </a:xfrm>
              </p:grpSpPr>
              <p:sp>
                <p:nvSpPr>
                  <p:cNvPr id="280" name="Freeform 279">
                    <a:extLst>
                      <a:ext uri="{FF2B5EF4-FFF2-40B4-BE49-F238E27FC236}">
                        <a16:creationId xmlns:a16="http://schemas.microsoft.com/office/drawing/2014/main" id="{3010894A-4D62-8948-8AAC-9B942BF5F27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Freeform 280">
                    <a:extLst>
                      <a:ext uri="{FF2B5EF4-FFF2-40B4-BE49-F238E27FC236}">
                        <a16:creationId xmlns:a16="http://schemas.microsoft.com/office/drawing/2014/main" id="{27D3A458-EB4A-F945-B4E8-15003E8491A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Freeform 281">
                    <a:extLst>
                      <a:ext uri="{FF2B5EF4-FFF2-40B4-BE49-F238E27FC236}">
                        <a16:creationId xmlns:a16="http://schemas.microsoft.com/office/drawing/2014/main" id="{CEF2E442-594C-4E44-B866-4A37719675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Freeform 282">
                    <a:extLst>
                      <a:ext uri="{FF2B5EF4-FFF2-40B4-BE49-F238E27FC236}">
                        <a16:creationId xmlns:a16="http://schemas.microsoft.com/office/drawing/2014/main" id="{4AEACB60-4D98-B143-9AD1-BDCACC68427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291" name="Group 290">
              <a:extLst>
                <a:ext uri="{FF2B5EF4-FFF2-40B4-BE49-F238E27FC236}">
                  <a16:creationId xmlns:a16="http://schemas.microsoft.com/office/drawing/2014/main" id="{6CD9FE67-1834-004F-B7B8-EC2ACE51FC02}"/>
                </a:ext>
              </a:extLst>
            </p:cNvPr>
            <p:cNvGrpSpPr/>
            <p:nvPr/>
          </p:nvGrpSpPr>
          <p:grpSpPr>
            <a:xfrm>
              <a:off x="7734300" y="1138202"/>
              <a:ext cx="1764058" cy="965200"/>
              <a:chOff x="3670217" y="2254595"/>
              <a:chExt cx="1764058" cy="965200"/>
            </a:xfrm>
          </p:grpSpPr>
          <p:sp>
            <p:nvSpPr>
              <p:cNvPr id="292" name="Text Box 92">
                <a:extLst>
                  <a:ext uri="{FF2B5EF4-FFF2-40B4-BE49-F238E27FC236}">
                    <a16:creationId xmlns:a16="http://schemas.microsoft.com/office/drawing/2014/main" id="{4E1422BC-3A6A-6B44-A701-1A4C4A646A43}"/>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293" name="Text Box 108">
                <a:extLst>
                  <a:ext uri="{FF2B5EF4-FFF2-40B4-BE49-F238E27FC236}">
                    <a16:creationId xmlns:a16="http://schemas.microsoft.com/office/drawing/2014/main" id="{6FC6F4F3-504B-0A4C-99EE-AAE5D6AF031D}"/>
                  </a:ext>
                </a:extLst>
              </p:cNvPr>
              <p:cNvSpPr txBox="1">
                <a:spLocks noChangeArrowheads="1"/>
              </p:cNvSpPr>
              <p:nvPr/>
            </p:nvSpPr>
            <p:spPr bwMode="auto">
              <a:xfrm>
                <a:off x="4888228"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294" name="Line 141">
                <a:extLst>
                  <a:ext uri="{FF2B5EF4-FFF2-40B4-BE49-F238E27FC236}">
                    <a16:creationId xmlns:a16="http://schemas.microsoft.com/office/drawing/2014/main" id="{90DCDADB-6394-A84B-BA95-D8E0F9F2E56B}"/>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Text Box 143">
                <a:extLst>
                  <a:ext uri="{FF2B5EF4-FFF2-40B4-BE49-F238E27FC236}">
                    <a16:creationId xmlns:a16="http://schemas.microsoft.com/office/drawing/2014/main" id="{18B62826-F267-0049-A412-8619C591057C}"/>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296" name="Text Box 144">
                <a:extLst>
                  <a:ext uri="{FF2B5EF4-FFF2-40B4-BE49-F238E27FC236}">
                    <a16:creationId xmlns:a16="http://schemas.microsoft.com/office/drawing/2014/main" id="{DB366F83-3A13-0249-80B2-D1CABCF6E95E}"/>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297" name="Group 296">
                <a:extLst>
                  <a:ext uri="{FF2B5EF4-FFF2-40B4-BE49-F238E27FC236}">
                    <a16:creationId xmlns:a16="http://schemas.microsoft.com/office/drawing/2014/main" id="{811A1EE5-9CFA-BD4B-BC78-E2DEBF1097E9}"/>
                  </a:ext>
                </a:extLst>
              </p:cNvPr>
              <p:cNvGrpSpPr/>
              <p:nvPr/>
            </p:nvGrpSpPr>
            <p:grpSpPr>
              <a:xfrm>
                <a:off x="3670217" y="2586162"/>
                <a:ext cx="731126" cy="344556"/>
                <a:chOff x="7493876" y="2774731"/>
                <a:chExt cx="1481958" cy="894622"/>
              </a:xfrm>
            </p:grpSpPr>
            <p:sp>
              <p:nvSpPr>
                <p:cNvPr id="306" name="Freeform 305">
                  <a:extLst>
                    <a:ext uri="{FF2B5EF4-FFF2-40B4-BE49-F238E27FC236}">
                      <a16:creationId xmlns:a16="http://schemas.microsoft.com/office/drawing/2014/main" id="{3A74AED1-F0EA-0349-BE24-8AC41946D59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7" name="Oval 306">
                  <a:extLst>
                    <a:ext uri="{FF2B5EF4-FFF2-40B4-BE49-F238E27FC236}">
                      <a16:creationId xmlns:a16="http://schemas.microsoft.com/office/drawing/2014/main" id="{EBB7616C-F33E-2141-AF35-E0C68F6DA62F}"/>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8" name="Group 307">
                  <a:extLst>
                    <a:ext uri="{FF2B5EF4-FFF2-40B4-BE49-F238E27FC236}">
                      <a16:creationId xmlns:a16="http://schemas.microsoft.com/office/drawing/2014/main" id="{885BD882-BC9B-DD4D-8DDC-9F2AB1102AB3}"/>
                    </a:ext>
                  </a:extLst>
                </p:cNvPr>
                <p:cNvGrpSpPr/>
                <p:nvPr/>
              </p:nvGrpSpPr>
              <p:grpSpPr>
                <a:xfrm>
                  <a:off x="7713663" y="2848339"/>
                  <a:ext cx="1042107" cy="425543"/>
                  <a:chOff x="7786941" y="2884917"/>
                  <a:chExt cx="897649" cy="353919"/>
                </a:xfrm>
              </p:grpSpPr>
              <p:sp>
                <p:nvSpPr>
                  <p:cNvPr id="309" name="Freeform 308">
                    <a:extLst>
                      <a:ext uri="{FF2B5EF4-FFF2-40B4-BE49-F238E27FC236}">
                        <a16:creationId xmlns:a16="http://schemas.microsoft.com/office/drawing/2014/main" id="{B030882F-74FC-2847-B126-520EE17206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Freeform 309">
                    <a:extLst>
                      <a:ext uri="{FF2B5EF4-FFF2-40B4-BE49-F238E27FC236}">
                        <a16:creationId xmlns:a16="http://schemas.microsoft.com/office/drawing/2014/main" id="{0E0B8D53-1472-DA4D-AE29-51DFB53F576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Freeform 310">
                    <a:extLst>
                      <a:ext uri="{FF2B5EF4-FFF2-40B4-BE49-F238E27FC236}">
                        <a16:creationId xmlns:a16="http://schemas.microsoft.com/office/drawing/2014/main" id="{058C9471-DEE6-AE4F-8503-FD801436B8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4F6D32E6-1749-DB4A-918E-98CCCD97251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98" name="Group 297">
                <a:extLst>
                  <a:ext uri="{FF2B5EF4-FFF2-40B4-BE49-F238E27FC236}">
                    <a16:creationId xmlns:a16="http://schemas.microsoft.com/office/drawing/2014/main" id="{1DD98ED7-111E-954C-9872-D507EE1D2233}"/>
                  </a:ext>
                </a:extLst>
              </p:cNvPr>
              <p:cNvGrpSpPr/>
              <p:nvPr/>
            </p:nvGrpSpPr>
            <p:grpSpPr>
              <a:xfrm>
                <a:off x="4703149" y="2589549"/>
                <a:ext cx="731126" cy="344556"/>
                <a:chOff x="7493876" y="2774731"/>
                <a:chExt cx="1481958" cy="894622"/>
              </a:xfrm>
            </p:grpSpPr>
            <p:sp>
              <p:nvSpPr>
                <p:cNvPr id="299" name="Freeform 298">
                  <a:extLst>
                    <a:ext uri="{FF2B5EF4-FFF2-40B4-BE49-F238E27FC236}">
                      <a16:creationId xmlns:a16="http://schemas.microsoft.com/office/drawing/2014/main" id="{CE90818F-F7C9-8A4F-8C28-757575ABCAB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0" name="Oval 299">
                  <a:extLst>
                    <a:ext uri="{FF2B5EF4-FFF2-40B4-BE49-F238E27FC236}">
                      <a16:creationId xmlns:a16="http://schemas.microsoft.com/office/drawing/2014/main" id="{CEC89AC2-BDFD-AC4F-A951-DA4DB8992147}"/>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1" name="Group 300">
                  <a:extLst>
                    <a:ext uri="{FF2B5EF4-FFF2-40B4-BE49-F238E27FC236}">
                      <a16:creationId xmlns:a16="http://schemas.microsoft.com/office/drawing/2014/main" id="{695885FE-D0A9-7145-8BD4-0AB640821495}"/>
                    </a:ext>
                  </a:extLst>
                </p:cNvPr>
                <p:cNvGrpSpPr/>
                <p:nvPr/>
              </p:nvGrpSpPr>
              <p:grpSpPr>
                <a:xfrm>
                  <a:off x="7713663" y="2848339"/>
                  <a:ext cx="1042107" cy="425543"/>
                  <a:chOff x="7786941" y="2884917"/>
                  <a:chExt cx="897649" cy="353919"/>
                </a:xfrm>
              </p:grpSpPr>
              <p:sp>
                <p:nvSpPr>
                  <p:cNvPr id="302" name="Freeform 301">
                    <a:extLst>
                      <a:ext uri="{FF2B5EF4-FFF2-40B4-BE49-F238E27FC236}">
                        <a16:creationId xmlns:a16="http://schemas.microsoft.com/office/drawing/2014/main" id="{C9F1E916-77E1-464F-9DA9-93947467D4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D22EEE39-5B44-8441-8AA6-2DC425C85D5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9DADD220-43C9-0848-95D9-0ED14661FF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Freeform 304">
                    <a:extLst>
                      <a:ext uri="{FF2B5EF4-FFF2-40B4-BE49-F238E27FC236}">
                        <a16:creationId xmlns:a16="http://schemas.microsoft.com/office/drawing/2014/main" id="{FF7D8FD7-6529-FE42-B132-6122472F475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grpSp>
        <p:nvGrpSpPr>
          <p:cNvPr id="18" name="Group 17">
            <a:extLst>
              <a:ext uri="{FF2B5EF4-FFF2-40B4-BE49-F238E27FC236}">
                <a16:creationId xmlns:a16="http://schemas.microsoft.com/office/drawing/2014/main" id="{CBFD91D7-0B04-D846-BFE6-3B2EB08046BF}"/>
              </a:ext>
            </a:extLst>
          </p:cNvPr>
          <p:cNvGrpSpPr/>
          <p:nvPr/>
        </p:nvGrpSpPr>
        <p:grpSpPr>
          <a:xfrm>
            <a:off x="3244703" y="3195320"/>
            <a:ext cx="1748069" cy="467910"/>
            <a:chOff x="3229463" y="3119120"/>
            <a:chExt cx="1748069" cy="467910"/>
          </a:xfrm>
        </p:grpSpPr>
        <p:sp>
          <p:nvSpPr>
            <p:cNvPr id="260" name="Line 57">
              <a:extLst>
                <a:ext uri="{FF2B5EF4-FFF2-40B4-BE49-F238E27FC236}">
                  <a16:creationId xmlns:a16="http://schemas.microsoft.com/office/drawing/2014/main" id="{444FAB3B-BC2A-474E-B52E-60DB95D89EE7}"/>
                </a:ext>
              </a:extLst>
            </p:cNvPr>
            <p:cNvSpPr>
              <a:spLocks noChangeShapeType="1"/>
            </p:cNvSpPr>
            <p:nvPr/>
          </p:nvSpPr>
          <p:spPr bwMode="auto">
            <a:xfrm flipH="1">
              <a:off x="4023360" y="3119120"/>
              <a:ext cx="954172" cy="18796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Text Box 18">
              <a:extLst>
                <a:ext uri="{FF2B5EF4-FFF2-40B4-BE49-F238E27FC236}">
                  <a16:creationId xmlns:a16="http://schemas.microsoft.com/office/drawing/2014/main" id="{765FA291-F9CB-864C-A7BD-493491891E46}"/>
                </a:ext>
              </a:extLst>
            </p:cNvPr>
            <p:cNvSpPr txBox="1">
              <a:spLocks noChangeArrowheads="1"/>
            </p:cNvSpPr>
            <p:nvPr/>
          </p:nvSpPr>
          <p:spPr bwMode="auto">
            <a:xfrm>
              <a:off x="3229463" y="3311570"/>
              <a:ext cx="1516761"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Link-layer frame</a:t>
              </a:r>
            </a:p>
          </p:txBody>
        </p:sp>
      </p:grpSp>
      <p:grpSp>
        <p:nvGrpSpPr>
          <p:cNvPr id="13" name="Group 12">
            <a:extLst>
              <a:ext uri="{FF2B5EF4-FFF2-40B4-BE49-F238E27FC236}">
                <a16:creationId xmlns:a16="http://schemas.microsoft.com/office/drawing/2014/main" id="{F3A2D044-A80D-BF48-BFF6-B13D3278C64F}"/>
              </a:ext>
            </a:extLst>
          </p:cNvPr>
          <p:cNvGrpSpPr/>
          <p:nvPr/>
        </p:nvGrpSpPr>
        <p:grpSpPr>
          <a:xfrm>
            <a:off x="4809173" y="2446973"/>
            <a:ext cx="4886325" cy="951547"/>
            <a:chOff x="4672013" y="2614613"/>
            <a:chExt cx="4886325" cy="1157209"/>
          </a:xfrm>
        </p:grpSpPr>
        <p:grpSp>
          <p:nvGrpSpPr>
            <p:cNvPr id="5" name="Group 4">
              <a:extLst>
                <a:ext uri="{FF2B5EF4-FFF2-40B4-BE49-F238E27FC236}">
                  <a16:creationId xmlns:a16="http://schemas.microsoft.com/office/drawing/2014/main" id="{A8B018EE-E224-B940-B878-E69EDA1EA956}"/>
                </a:ext>
              </a:extLst>
            </p:cNvPr>
            <p:cNvGrpSpPr/>
            <p:nvPr/>
          </p:nvGrpSpPr>
          <p:grpSpPr>
            <a:xfrm>
              <a:off x="4674002" y="3295572"/>
              <a:ext cx="4854575" cy="476250"/>
              <a:chOff x="1427882" y="4286172"/>
              <a:chExt cx="4854575" cy="476250"/>
            </a:xfrm>
          </p:grpSpPr>
          <p:sp>
            <p:nvSpPr>
              <p:cNvPr id="363" name="Rectangle 26">
                <a:extLst>
                  <a:ext uri="{FF2B5EF4-FFF2-40B4-BE49-F238E27FC236}">
                    <a16:creationId xmlns:a16="http://schemas.microsoft.com/office/drawing/2014/main" id="{6BFDBC4B-8987-6D40-B37D-40C15D4A02DF}"/>
                  </a:ext>
                </a:extLst>
              </p:cNvPr>
              <p:cNvSpPr>
                <a:spLocks noChangeArrowheads="1"/>
              </p:cNvSpPr>
              <p:nvPr/>
            </p:nvSpPr>
            <p:spPr bwMode="auto">
              <a:xfrm>
                <a:off x="1427882" y="4289347"/>
                <a:ext cx="4854575" cy="468313"/>
              </a:xfrm>
              <a:prstGeom prst="rect">
                <a:avLst/>
              </a:prstGeom>
              <a:gradFill rotWithShape="1">
                <a:gsLst>
                  <a:gs pos="0">
                    <a:srgbClr val="CC0000">
                      <a:alpha val="40999"/>
                    </a:srgbClr>
                  </a:gs>
                  <a:gs pos="100000">
                    <a:srgbClr val="CC0000">
                      <a:alpha val="37999"/>
                    </a:srgbClr>
                  </a:gs>
                </a:gsLst>
                <a:lin ang="540000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4" name="Line 27">
                <a:extLst>
                  <a:ext uri="{FF2B5EF4-FFF2-40B4-BE49-F238E27FC236}">
                    <a16:creationId xmlns:a16="http://schemas.microsoft.com/office/drawing/2014/main" id="{41F3CE6F-3D8F-6541-A266-4991BCC28A29}"/>
                  </a:ext>
                </a:extLst>
              </p:cNvPr>
              <p:cNvSpPr>
                <a:spLocks noChangeShapeType="1"/>
              </p:cNvSpPr>
              <p:nvPr/>
            </p:nvSpPr>
            <p:spPr bwMode="auto">
              <a:xfrm>
                <a:off x="2791545" y="4287759"/>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Line 28">
                <a:extLst>
                  <a:ext uri="{FF2B5EF4-FFF2-40B4-BE49-F238E27FC236}">
                    <a16:creationId xmlns:a16="http://schemas.microsoft.com/office/drawing/2014/main" id="{6FA825CB-5465-7D40-B46B-B6CEDF1233D8}"/>
                  </a:ext>
                </a:extLst>
              </p:cNvPr>
              <p:cNvSpPr>
                <a:spLocks noChangeShapeType="1"/>
              </p:cNvSpPr>
              <p:nvPr/>
            </p:nvSpPr>
            <p:spPr bwMode="auto">
              <a:xfrm>
                <a:off x="2313707" y="4286172"/>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Line 29">
                <a:extLst>
                  <a:ext uri="{FF2B5EF4-FFF2-40B4-BE49-F238E27FC236}">
                    <a16:creationId xmlns:a16="http://schemas.microsoft.com/office/drawing/2014/main" id="{5DC15200-24FA-DB49-BEA1-C166763FD829}"/>
                  </a:ext>
                </a:extLst>
              </p:cNvPr>
              <p:cNvSpPr>
                <a:spLocks noChangeShapeType="1"/>
              </p:cNvSpPr>
              <p:nvPr/>
            </p:nvSpPr>
            <p:spPr bwMode="auto">
              <a:xfrm>
                <a:off x="1867620" y="4294109"/>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42ADB5E-2087-8042-9E8E-E6E371A900BA}"/>
                  </a:ext>
                </a:extLst>
              </p:cNvPr>
              <p:cNvGrpSpPr/>
              <p:nvPr/>
            </p:nvGrpSpPr>
            <p:grpSpPr>
              <a:xfrm>
                <a:off x="2865478" y="4319509"/>
                <a:ext cx="3402012" cy="414337"/>
                <a:chOff x="8090620" y="3748009"/>
                <a:chExt cx="3402012" cy="414337"/>
              </a:xfrm>
            </p:grpSpPr>
            <p:sp>
              <p:nvSpPr>
                <p:cNvPr id="357" name="Line 65">
                  <a:extLst>
                    <a:ext uri="{FF2B5EF4-FFF2-40B4-BE49-F238E27FC236}">
                      <a16:creationId xmlns:a16="http://schemas.microsoft.com/office/drawing/2014/main" id="{BD890452-F6E7-4448-B613-CFB0A5846EB1}"/>
                    </a:ext>
                  </a:extLst>
                </p:cNvPr>
                <p:cNvSpPr>
                  <a:spLocks noChangeShapeType="1"/>
                </p:cNvSpPr>
                <p:nvPr/>
              </p:nvSpPr>
              <p:spPr bwMode="auto">
                <a:xfrm>
                  <a:off x="8743763" y="4053716"/>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Rectangle 5">
                  <a:extLst>
                    <a:ext uri="{FF2B5EF4-FFF2-40B4-BE49-F238E27FC236}">
                      <a16:creationId xmlns:a16="http://schemas.microsoft.com/office/drawing/2014/main" id="{5EF7AC7D-7AE1-C241-9F61-F18D9E6049CC}"/>
                    </a:ext>
                  </a:extLst>
                </p:cNvPr>
                <p:cNvSpPr>
                  <a:spLocks noChangeArrowheads="1"/>
                </p:cNvSpPr>
                <p:nvPr/>
              </p:nvSpPr>
              <p:spPr bwMode="auto">
                <a:xfrm>
                  <a:off x="8090620" y="3751184"/>
                  <a:ext cx="3402012" cy="401638"/>
                </a:xfrm>
                <a:prstGeom prst="rect">
                  <a:avLst/>
                </a:prstGeom>
                <a:solidFill>
                  <a:srgbClr val="66CC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1" name="Line 8">
                  <a:extLst>
                    <a:ext uri="{FF2B5EF4-FFF2-40B4-BE49-F238E27FC236}">
                      <a16:creationId xmlns:a16="http://schemas.microsoft.com/office/drawing/2014/main" id="{618C687D-95D3-1A4E-B0FA-FBAF474EB450}"/>
                    </a:ext>
                  </a:extLst>
                </p:cNvPr>
                <p:cNvSpPr>
                  <a:spLocks noChangeShapeType="1"/>
                </p:cNvSpPr>
                <p:nvPr/>
              </p:nvSpPr>
              <p:spPr bwMode="auto">
                <a:xfrm>
                  <a:off x="81747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Line 9">
                  <a:extLst>
                    <a:ext uri="{FF2B5EF4-FFF2-40B4-BE49-F238E27FC236}">
                      <a16:creationId xmlns:a16="http://schemas.microsoft.com/office/drawing/2014/main" id="{AC79F5F7-9AC4-9640-BA5C-522DDD5C0A1A}"/>
                    </a:ext>
                  </a:extLst>
                </p:cNvPr>
                <p:cNvSpPr>
                  <a:spLocks noChangeShapeType="1"/>
                </p:cNvSpPr>
                <p:nvPr/>
              </p:nvSpPr>
              <p:spPr bwMode="auto">
                <a:xfrm>
                  <a:off x="8133482" y="374959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Line 10">
                  <a:extLst>
                    <a:ext uri="{FF2B5EF4-FFF2-40B4-BE49-F238E27FC236}">
                      <a16:creationId xmlns:a16="http://schemas.microsoft.com/office/drawing/2014/main" id="{65704044-79FE-A64A-9FF3-9C238BBA6EBE}"/>
                    </a:ext>
                  </a:extLst>
                </p:cNvPr>
                <p:cNvSpPr>
                  <a:spLocks noChangeShapeType="1"/>
                </p:cNvSpPr>
                <p:nvPr/>
              </p:nvSpPr>
              <p:spPr bwMode="auto">
                <a:xfrm>
                  <a:off x="82509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Line 11">
                  <a:extLst>
                    <a:ext uri="{FF2B5EF4-FFF2-40B4-BE49-F238E27FC236}">
                      <a16:creationId xmlns:a16="http://schemas.microsoft.com/office/drawing/2014/main" id="{DEF1C2BA-CE66-FF4D-9460-A93DC4051AD1}"/>
                    </a:ext>
                  </a:extLst>
                </p:cNvPr>
                <p:cNvSpPr>
                  <a:spLocks noChangeShapeType="1"/>
                </p:cNvSpPr>
                <p:nvPr/>
              </p:nvSpPr>
              <p:spPr bwMode="auto">
                <a:xfrm>
                  <a:off x="829223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Line 12">
                  <a:extLst>
                    <a:ext uri="{FF2B5EF4-FFF2-40B4-BE49-F238E27FC236}">
                      <a16:creationId xmlns:a16="http://schemas.microsoft.com/office/drawing/2014/main" id="{D8887A1E-28D5-0A4F-92E6-4ECCFDBB64BD}"/>
                    </a:ext>
                  </a:extLst>
                </p:cNvPr>
                <p:cNvSpPr>
                  <a:spLocks noChangeShapeType="1"/>
                </p:cNvSpPr>
                <p:nvPr/>
              </p:nvSpPr>
              <p:spPr bwMode="auto">
                <a:xfrm>
                  <a:off x="8346207"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Line 13">
                  <a:extLst>
                    <a:ext uri="{FF2B5EF4-FFF2-40B4-BE49-F238E27FC236}">
                      <a16:creationId xmlns:a16="http://schemas.microsoft.com/office/drawing/2014/main" id="{95560225-2265-4D42-A60A-F3E5B304489D}"/>
                    </a:ext>
                  </a:extLst>
                </p:cNvPr>
                <p:cNvSpPr>
                  <a:spLocks noChangeShapeType="1"/>
                </p:cNvSpPr>
                <p:nvPr/>
              </p:nvSpPr>
              <p:spPr bwMode="auto">
                <a:xfrm>
                  <a:off x="841288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Line 14">
                  <a:extLst>
                    <a:ext uri="{FF2B5EF4-FFF2-40B4-BE49-F238E27FC236}">
                      <a16:creationId xmlns:a16="http://schemas.microsoft.com/office/drawing/2014/main" id="{B139DC60-F2B1-EB4B-9B25-F3D05712A88E}"/>
                    </a:ext>
                  </a:extLst>
                </p:cNvPr>
                <p:cNvSpPr>
                  <a:spLocks noChangeShapeType="1"/>
                </p:cNvSpPr>
                <p:nvPr/>
              </p:nvSpPr>
              <p:spPr bwMode="auto">
                <a:xfrm>
                  <a:off x="872403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Line 15">
                  <a:extLst>
                    <a:ext uri="{FF2B5EF4-FFF2-40B4-BE49-F238E27FC236}">
                      <a16:creationId xmlns:a16="http://schemas.microsoft.com/office/drawing/2014/main" id="{D3E0CBF2-6911-6140-9A17-888FFCCF0907}"/>
                    </a:ext>
                  </a:extLst>
                </p:cNvPr>
                <p:cNvSpPr>
                  <a:spLocks noChangeShapeType="1"/>
                </p:cNvSpPr>
                <p:nvPr/>
              </p:nvSpPr>
              <p:spPr bwMode="auto">
                <a:xfrm>
                  <a:off x="909868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8" name="Rectangle 5">
                <a:extLst>
                  <a:ext uri="{FF2B5EF4-FFF2-40B4-BE49-F238E27FC236}">
                    <a16:creationId xmlns:a16="http://schemas.microsoft.com/office/drawing/2014/main" id="{2B3FAF22-1D43-DB4D-8D8C-2A571BF20F1F}"/>
                  </a:ext>
                </a:extLst>
              </p:cNvPr>
              <p:cNvSpPr>
                <a:spLocks noChangeArrowheads="1"/>
              </p:cNvSpPr>
              <p:nvPr/>
            </p:nvSpPr>
            <p:spPr bwMode="auto">
              <a:xfrm>
                <a:off x="2901848" y="4384275"/>
                <a:ext cx="3244616" cy="285690"/>
              </a:xfrm>
              <a:prstGeom prst="rect">
                <a:avLst/>
              </a:prstGeom>
              <a:solidFill>
                <a:srgbClr val="66CCFF"/>
              </a:solidFill>
              <a:ln w="12700">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6" name="Text Box 64">
                <a:extLst>
                  <a:ext uri="{FF2B5EF4-FFF2-40B4-BE49-F238E27FC236}">
                    <a16:creationId xmlns:a16="http://schemas.microsoft.com/office/drawing/2014/main" id="{E06A4353-7E86-5847-8F31-E80191A371FB}"/>
                  </a:ext>
                </a:extLst>
              </p:cNvPr>
              <p:cNvSpPr txBox="1">
                <a:spLocks noChangeArrowheads="1"/>
              </p:cNvSpPr>
              <p:nvPr/>
            </p:nvSpPr>
            <p:spPr bwMode="auto">
              <a:xfrm>
                <a:off x="4133520" y="430171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datagram</a:t>
                </a:r>
              </a:p>
            </p:txBody>
          </p:sp>
        </p:grpSp>
        <p:sp>
          <p:nvSpPr>
            <p:cNvPr id="10" name="Freeform 9">
              <a:extLst>
                <a:ext uri="{FF2B5EF4-FFF2-40B4-BE49-F238E27FC236}">
                  <a16:creationId xmlns:a16="http://schemas.microsoft.com/office/drawing/2014/main" id="{67D3DA8C-D325-4046-9687-29D212044012}"/>
                </a:ext>
              </a:extLst>
            </p:cNvPr>
            <p:cNvSpPr/>
            <p:nvPr/>
          </p:nvSpPr>
          <p:spPr>
            <a:xfrm>
              <a:off x="4672013" y="2614613"/>
              <a:ext cx="4886325" cy="685800"/>
            </a:xfrm>
            <a:custGeom>
              <a:avLst/>
              <a:gdLst>
                <a:gd name="connsiteX0" fmla="*/ 0 w 4886325"/>
                <a:gd name="connsiteY0" fmla="*/ 685800 h 685800"/>
                <a:gd name="connsiteX1" fmla="*/ 2171700 w 4886325"/>
                <a:gd name="connsiteY1" fmla="*/ 0 h 685800"/>
                <a:gd name="connsiteX2" fmla="*/ 2443162 w 4886325"/>
                <a:gd name="connsiteY2" fmla="*/ 157162 h 685800"/>
                <a:gd name="connsiteX3" fmla="*/ 2493168 w 4886325"/>
                <a:gd name="connsiteY3" fmla="*/ 150018 h 685800"/>
                <a:gd name="connsiteX4" fmla="*/ 4886325 w 4886325"/>
                <a:gd name="connsiteY4" fmla="*/ 685800 h 685800"/>
                <a:gd name="connsiteX5" fmla="*/ 0 w 4886325"/>
                <a:gd name="connsiteY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6325" h="685800">
                  <a:moveTo>
                    <a:pt x="0" y="685800"/>
                  </a:moveTo>
                  <a:lnTo>
                    <a:pt x="2171700" y="0"/>
                  </a:lnTo>
                  <a:lnTo>
                    <a:pt x="2443162" y="157162"/>
                  </a:lnTo>
                  <a:lnTo>
                    <a:pt x="2493168" y="150018"/>
                  </a:lnTo>
                  <a:lnTo>
                    <a:pt x="4886325" y="685800"/>
                  </a:lnTo>
                  <a:lnTo>
                    <a:pt x="0" y="685800"/>
                  </a:lnTo>
                  <a:close/>
                </a:path>
              </a:pathLst>
            </a:custGeom>
            <a:gradFill>
              <a:gsLst>
                <a:gs pos="0">
                  <a:schemeClr val="accent1">
                    <a:lumMod val="5000"/>
                    <a:lumOff val="9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03E5998F-A621-DC4D-AA10-4A3065CB51C8}"/>
              </a:ext>
            </a:extLst>
          </p:cNvPr>
          <p:cNvGrpSpPr/>
          <p:nvPr/>
        </p:nvGrpSpPr>
        <p:grpSpPr>
          <a:xfrm>
            <a:off x="6964680" y="2244777"/>
            <a:ext cx="838200" cy="376503"/>
            <a:chOff x="6827520" y="2412417"/>
            <a:chExt cx="838200" cy="376503"/>
          </a:xfrm>
        </p:grpSpPr>
        <p:sp>
          <p:nvSpPr>
            <p:cNvPr id="4" name="Right Arrow 3">
              <a:extLst>
                <a:ext uri="{FF2B5EF4-FFF2-40B4-BE49-F238E27FC236}">
                  <a16:creationId xmlns:a16="http://schemas.microsoft.com/office/drawing/2014/main" id="{F775AAA1-C68A-6E48-B93F-2EC82451679E}"/>
                </a:ext>
              </a:extLst>
            </p:cNvPr>
            <p:cNvSpPr/>
            <p:nvPr/>
          </p:nvSpPr>
          <p:spPr>
            <a:xfrm>
              <a:off x="7178040" y="2468880"/>
              <a:ext cx="487680" cy="304800"/>
            </a:xfrm>
            <a:prstGeom prst="rightArrow">
              <a:avLst/>
            </a:prstGeom>
            <a:gradFill>
              <a:gsLst>
                <a:gs pos="0">
                  <a:schemeClr val="accent1">
                    <a:lumMod val="5000"/>
                    <a:lumOff val="95000"/>
                  </a:schemeClr>
                </a:gs>
                <a:gs pos="100000">
                  <a:srgbClr val="CC00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3" name="Group 61">
              <a:extLst>
                <a:ext uri="{FF2B5EF4-FFF2-40B4-BE49-F238E27FC236}">
                  <a16:creationId xmlns:a16="http://schemas.microsoft.com/office/drawing/2014/main" id="{DA8A7729-4179-2747-BD0E-4CE16794F2C1}"/>
                </a:ext>
              </a:extLst>
            </p:cNvPr>
            <p:cNvGrpSpPr>
              <a:grpSpLocks/>
            </p:cNvGrpSpPr>
            <p:nvPr/>
          </p:nvGrpSpPr>
          <p:grpSpPr bwMode="auto">
            <a:xfrm>
              <a:off x="6827520" y="2412417"/>
              <a:ext cx="335280" cy="376503"/>
              <a:chOff x="335231" y="4405745"/>
              <a:chExt cx="1252537" cy="2138362"/>
            </a:xfrm>
          </p:grpSpPr>
          <p:sp>
            <p:nvSpPr>
              <p:cNvPr id="415" name="Freeform 414">
                <a:extLst>
                  <a:ext uri="{FF2B5EF4-FFF2-40B4-BE49-F238E27FC236}">
                    <a16:creationId xmlns:a16="http://schemas.microsoft.com/office/drawing/2014/main" id="{00613895-5F49-B341-AE32-45F01EC3F402}"/>
                  </a:ext>
                </a:extLst>
              </p:cNvPr>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C000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6" name="Freeform 415">
                <a:extLst>
                  <a:ext uri="{FF2B5EF4-FFF2-40B4-BE49-F238E27FC236}">
                    <a16:creationId xmlns:a16="http://schemas.microsoft.com/office/drawing/2014/main" id="{43B7ABE8-5D31-7143-AA6A-3AB733CE2DC6}"/>
                  </a:ext>
                </a:extLst>
              </p:cNvPr>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7" name="Rectangle 65">
                <a:extLst>
                  <a:ext uri="{FF2B5EF4-FFF2-40B4-BE49-F238E27FC236}">
                    <a16:creationId xmlns:a16="http://schemas.microsoft.com/office/drawing/2014/main" id="{68F192F6-ED5A-CE43-91EA-B245844A9187}"/>
                  </a:ext>
                </a:extLst>
              </p:cNvPr>
              <p:cNvSpPr>
                <a:spLocks noChangeArrowheads="1"/>
              </p:cNvSpPr>
              <p:nvPr/>
            </p:nvSpPr>
            <p:spPr bwMode="auto">
              <a:xfrm>
                <a:off x="1296825" y="5178575"/>
                <a:ext cx="289686" cy="1351389"/>
              </a:xfrm>
              <a:prstGeom prst="rect">
                <a:avLst/>
              </a:prstGeom>
              <a:solidFill>
                <a:srgbClr val="EBADA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sp>
        <p:nvSpPr>
          <p:cNvPr id="15" name="TextBox 14">
            <a:extLst>
              <a:ext uri="{FF2B5EF4-FFF2-40B4-BE49-F238E27FC236}">
                <a16:creationId xmlns:a16="http://schemas.microsoft.com/office/drawing/2014/main" id="{B24DFD8D-7E45-C14A-98B8-9FDCF13CB43E}"/>
              </a:ext>
            </a:extLst>
          </p:cNvPr>
          <p:cNvSpPr txBox="1"/>
          <p:nvPr/>
        </p:nvSpPr>
        <p:spPr>
          <a:xfrm>
            <a:off x="4831080" y="3383280"/>
            <a:ext cx="48790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usual: datagram as payload in link-layer frame</a:t>
            </a:r>
          </a:p>
        </p:txBody>
      </p:sp>
      <p:grpSp>
        <p:nvGrpSpPr>
          <p:cNvPr id="22" name="Group 21">
            <a:extLst>
              <a:ext uri="{FF2B5EF4-FFF2-40B4-BE49-F238E27FC236}">
                <a16:creationId xmlns:a16="http://schemas.microsoft.com/office/drawing/2014/main" id="{6955EFF3-F060-3445-9081-547BFBAF19BD}"/>
              </a:ext>
            </a:extLst>
          </p:cNvPr>
          <p:cNvGrpSpPr/>
          <p:nvPr/>
        </p:nvGrpSpPr>
        <p:grpSpPr>
          <a:xfrm>
            <a:off x="4282206" y="4270968"/>
            <a:ext cx="5834767" cy="1635995"/>
            <a:chOff x="4282206" y="4270968"/>
            <a:chExt cx="5834767" cy="1635995"/>
          </a:xfrm>
        </p:grpSpPr>
        <p:grpSp>
          <p:nvGrpSpPr>
            <p:cNvPr id="496" name="Group 495">
              <a:extLst>
                <a:ext uri="{FF2B5EF4-FFF2-40B4-BE49-F238E27FC236}">
                  <a16:creationId xmlns:a16="http://schemas.microsoft.com/office/drawing/2014/main" id="{84987C4E-F0D3-1E4E-9333-AA4663F4A8D6}"/>
                </a:ext>
              </a:extLst>
            </p:cNvPr>
            <p:cNvGrpSpPr/>
            <p:nvPr/>
          </p:nvGrpSpPr>
          <p:grpSpPr>
            <a:xfrm>
              <a:off x="5980176" y="4270968"/>
              <a:ext cx="2432304" cy="1345360"/>
              <a:chOff x="5705856" y="2228808"/>
              <a:chExt cx="2432304" cy="1345360"/>
            </a:xfrm>
          </p:grpSpPr>
          <p:sp>
            <p:nvSpPr>
              <p:cNvPr id="497" name="Freeform 417">
                <a:extLst>
                  <a:ext uri="{FF2B5EF4-FFF2-40B4-BE49-F238E27FC236}">
                    <a16:creationId xmlns:a16="http://schemas.microsoft.com/office/drawing/2014/main" id="{87F82499-92C4-7044-81C6-8C0BE2857D86}"/>
                  </a:ext>
                </a:extLst>
              </p:cNvPr>
              <p:cNvSpPr>
                <a:spLocks/>
              </p:cNvSpPr>
              <p:nvPr/>
            </p:nvSpPr>
            <p:spPr bwMode="auto">
              <a:xfrm rot="659626">
                <a:off x="5879224" y="2228808"/>
                <a:ext cx="2125934" cy="1345360"/>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 name="connsiteX0" fmla="*/ 6208 w 10764"/>
                  <a:gd name="connsiteY0" fmla="*/ 124 h 9874"/>
                  <a:gd name="connsiteX1" fmla="*/ 3717 w 10764"/>
                  <a:gd name="connsiteY1" fmla="*/ 746 h 9874"/>
                  <a:gd name="connsiteX2" fmla="*/ 1941 w 10764"/>
                  <a:gd name="connsiteY2" fmla="*/ 1872 h 9874"/>
                  <a:gd name="connsiteX3" fmla="*/ 1420 w 10764"/>
                  <a:gd name="connsiteY3" fmla="*/ 3354 h 9874"/>
                  <a:gd name="connsiteX4" fmla="*/ 165 w 10764"/>
                  <a:gd name="connsiteY4" fmla="*/ 4361 h 9874"/>
                  <a:gd name="connsiteX5" fmla="*/ 127 w 10764"/>
                  <a:gd name="connsiteY5" fmla="*/ 6761 h 9874"/>
                  <a:gd name="connsiteX6" fmla="*/ 1227 w 10764"/>
                  <a:gd name="connsiteY6" fmla="*/ 7205 h 9874"/>
                  <a:gd name="connsiteX7" fmla="*/ 4374 w 10764"/>
                  <a:gd name="connsiteY7" fmla="*/ 7205 h 9874"/>
                  <a:gd name="connsiteX8" fmla="*/ 5725 w 10764"/>
                  <a:gd name="connsiteY8" fmla="*/ 8183 h 9874"/>
                  <a:gd name="connsiteX9" fmla="*/ 7212 w 10764"/>
                  <a:gd name="connsiteY9" fmla="*/ 9694 h 9874"/>
                  <a:gd name="connsiteX10" fmla="*/ 8351 w 10764"/>
                  <a:gd name="connsiteY10" fmla="*/ 9754 h 9874"/>
                  <a:gd name="connsiteX11" fmla="*/ 9142 w 10764"/>
                  <a:gd name="connsiteY11" fmla="*/ 8894 h 9874"/>
                  <a:gd name="connsiteX12" fmla="*/ 9528 w 10764"/>
                  <a:gd name="connsiteY12" fmla="*/ 6554 h 9874"/>
                  <a:gd name="connsiteX13" fmla="*/ 10762 w 10764"/>
                  <a:gd name="connsiteY13" fmla="*/ 4612 h 9874"/>
                  <a:gd name="connsiteX14" fmla="*/ 9818 w 10764"/>
                  <a:gd name="connsiteY14" fmla="*/ 1546 h 9874"/>
                  <a:gd name="connsiteX15" fmla="*/ 8968 w 10764"/>
                  <a:gd name="connsiteY15" fmla="*/ 213 h 9874"/>
                  <a:gd name="connsiteX16" fmla="*/ 7443 w 10764"/>
                  <a:gd name="connsiteY16" fmla="*/ 5 h 9874"/>
                  <a:gd name="connsiteX17" fmla="*/ 6208 w 10764"/>
                  <a:gd name="connsiteY17" fmla="*/ 124 h 9874"/>
                  <a:gd name="connsiteX0" fmla="*/ 5767 w 10000"/>
                  <a:gd name="connsiteY0" fmla="*/ 126 h 12428"/>
                  <a:gd name="connsiteX1" fmla="*/ 3453 w 10000"/>
                  <a:gd name="connsiteY1" fmla="*/ 756 h 12428"/>
                  <a:gd name="connsiteX2" fmla="*/ 1803 w 10000"/>
                  <a:gd name="connsiteY2" fmla="*/ 1896 h 12428"/>
                  <a:gd name="connsiteX3" fmla="*/ 1319 w 10000"/>
                  <a:gd name="connsiteY3" fmla="*/ 3397 h 12428"/>
                  <a:gd name="connsiteX4" fmla="*/ 153 w 10000"/>
                  <a:gd name="connsiteY4" fmla="*/ 4417 h 12428"/>
                  <a:gd name="connsiteX5" fmla="*/ 118 w 10000"/>
                  <a:gd name="connsiteY5" fmla="*/ 6847 h 12428"/>
                  <a:gd name="connsiteX6" fmla="*/ 1140 w 10000"/>
                  <a:gd name="connsiteY6" fmla="*/ 7297 h 12428"/>
                  <a:gd name="connsiteX7" fmla="*/ 4064 w 10000"/>
                  <a:gd name="connsiteY7" fmla="*/ 7297 h 12428"/>
                  <a:gd name="connsiteX8" fmla="*/ 4730 w 10000"/>
                  <a:gd name="connsiteY8" fmla="*/ 12382 h 12428"/>
                  <a:gd name="connsiteX9" fmla="*/ 6700 w 10000"/>
                  <a:gd name="connsiteY9" fmla="*/ 9818 h 12428"/>
                  <a:gd name="connsiteX10" fmla="*/ 7758 w 10000"/>
                  <a:gd name="connsiteY10" fmla="*/ 9878 h 12428"/>
                  <a:gd name="connsiteX11" fmla="*/ 8493 w 10000"/>
                  <a:gd name="connsiteY11" fmla="*/ 9007 h 12428"/>
                  <a:gd name="connsiteX12" fmla="*/ 8852 w 10000"/>
                  <a:gd name="connsiteY12" fmla="*/ 6638 h 12428"/>
                  <a:gd name="connsiteX13" fmla="*/ 9998 w 10000"/>
                  <a:gd name="connsiteY13" fmla="*/ 4671 h 12428"/>
                  <a:gd name="connsiteX14" fmla="*/ 9121 w 10000"/>
                  <a:gd name="connsiteY14" fmla="*/ 1566 h 12428"/>
                  <a:gd name="connsiteX15" fmla="*/ 8331 w 10000"/>
                  <a:gd name="connsiteY15" fmla="*/ 216 h 12428"/>
                  <a:gd name="connsiteX16" fmla="*/ 6915 w 10000"/>
                  <a:gd name="connsiteY16" fmla="*/ 5 h 12428"/>
                  <a:gd name="connsiteX17" fmla="*/ 5767 w 10000"/>
                  <a:gd name="connsiteY17" fmla="*/ 126 h 12428"/>
                  <a:gd name="connsiteX0" fmla="*/ 5767 w 10000"/>
                  <a:gd name="connsiteY0" fmla="*/ 126 h 12382"/>
                  <a:gd name="connsiteX1" fmla="*/ 3453 w 10000"/>
                  <a:gd name="connsiteY1" fmla="*/ 756 h 12382"/>
                  <a:gd name="connsiteX2" fmla="*/ 1803 w 10000"/>
                  <a:gd name="connsiteY2" fmla="*/ 1896 h 12382"/>
                  <a:gd name="connsiteX3" fmla="*/ 1319 w 10000"/>
                  <a:gd name="connsiteY3" fmla="*/ 3397 h 12382"/>
                  <a:gd name="connsiteX4" fmla="*/ 153 w 10000"/>
                  <a:gd name="connsiteY4" fmla="*/ 4417 h 12382"/>
                  <a:gd name="connsiteX5" fmla="*/ 118 w 10000"/>
                  <a:gd name="connsiteY5" fmla="*/ 6847 h 12382"/>
                  <a:gd name="connsiteX6" fmla="*/ 1140 w 10000"/>
                  <a:gd name="connsiteY6" fmla="*/ 7297 h 12382"/>
                  <a:gd name="connsiteX7" fmla="*/ 3325 w 10000"/>
                  <a:gd name="connsiteY7" fmla="*/ 9972 h 12382"/>
                  <a:gd name="connsiteX8" fmla="*/ 4730 w 10000"/>
                  <a:gd name="connsiteY8" fmla="*/ 12382 h 12382"/>
                  <a:gd name="connsiteX9" fmla="*/ 6700 w 10000"/>
                  <a:gd name="connsiteY9" fmla="*/ 9818 h 12382"/>
                  <a:gd name="connsiteX10" fmla="*/ 7758 w 10000"/>
                  <a:gd name="connsiteY10" fmla="*/ 9878 h 12382"/>
                  <a:gd name="connsiteX11" fmla="*/ 8493 w 10000"/>
                  <a:gd name="connsiteY11" fmla="*/ 9007 h 12382"/>
                  <a:gd name="connsiteX12" fmla="*/ 8852 w 10000"/>
                  <a:gd name="connsiteY12" fmla="*/ 6638 h 12382"/>
                  <a:gd name="connsiteX13" fmla="*/ 9998 w 10000"/>
                  <a:gd name="connsiteY13" fmla="*/ 4671 h 12382"/>
                  <a:gd name="connsiteX14" fmla="*/ 9121 w 10000"/>
                  <a:gd name="connsiteY14" fmla="*/ 1566 h 12382"/>
                  <a:gd name="connsiteX15" fmla="*/ 8331 w 10000"/>
                  <a:gd name="connsiteY15" fmla="*/ 216 h 12382"/>
                  <a:gd name="connsiteX16" fmla="*/ 6915 w 10000"/>
                  <a:gd name="connsiteY16" fmla="*/ 5 h 12382"/>
                  <a:gd name="connsiteX17" fmla="*/ 5767 w 10000"/>
                  <a:gd name="connsiteY17" fmla="*/ 126 h 12382"/>
                  <a:gd name="connsiteX0" fmla="*/ 5770 w 10003"/>
                  <a:gd name="connsiteY0" fmla="*/ 126 h 12382"/>
                  <a:gd name="connsiteX1" fmla="*/ 3456 w 10003"/>
                  <a:gd name="connsiteY1" fmla="*/ 756 h 12382"/>
                  <a:gd name="connsiteX2" fmla="*/ 1806 w 10003"/>
                  <a:gd name="connsiteY2" fmla="*/ 1896 h 12382"/>
                  <a:gd name="connsiteX3" fmla="*/ 1322 w 10003"/>
                  <a:gd name="connsiteY3" fmla="*/ 3397 h 12382"/>
                  <a:gd name="connsiteX4" fmla="*/ 156 w 10003"/>
                  <a:gd name="connsiteY4" fmla="*/ 4417 h 12382"/>
                  <a:gd name="connsiteX5" fmla="*/ 121 w 10003"/>
                  <a:gd name="connsiteY5" fmla="*/ 6847 h 12382"/>
                  <a:gd name="connsiteX6" fmla="*/ 1194 w 10003"/>
                  <a:gd name="connsiteY6" fmla="*/ 9155 h 12382"/>
                  <a:gd name="connsiteX7" fmla="*/ 3328 w 10003"/>
                  <a:gd name="connsiteY7" fmla="*/ 9972 h 12382"/>
                  <a:gd name="connsiteX8" fmla="*/ 4733 w 10003"/>
                  <a:gd name="connsiteY8" fmla="*/ 12382 h 12382"/>
                  <a:gd name="connsiteX9" fmla="*/ 6703 w 10003"/>
                  <a:gd name="connsiteY9" fmla="*/ 9818 h 12382"/>
                  <a:gd name="connsiteX10" fmla="*/ 7761 w 10003"/>
                  <a:gd name="connsiteY10" fmla="*/ 9878 h 12382"/>
                  <a:gd name="connsiteX11" fmla="*/ 8496 w 10003"/>
                  <a:gd name="connsiteY11" fmla="*/ 9007 h 12382"/>
                  <a:gd name="connsiteX12" fmla="*/ 8855 w 10003"/>
                  <a:gd name="connsiteY12" fmla="*/ 6638 h 12382"/>
                  <a:gd name="connsiteX13" fmla="*/ 10001 w 10003"/>
                  <a:gd name="connsiteY13" fmla="*/ 4671 h 12382"/>
                  <a:gd name="connsiteX14" fmla="*/ 9124 w 10003"/>
                  <a:gd name="connsiteY14" fmla="*/ 1566 h 12382"/>
                  <a:gd name="connsiteX15" fmla="*/ 8334 w 10003"/>
                  <a:gd name="connsiteY15" fmla="*/ 216 h 12382"/>
                  <a:gd name="connsiteX16" fmla="*/ 6918 w 10003"/>
                  <a:gd name="connsiteY16" fmla="*/ 5 h 12382"/>
                  <a:gd name="connsiteX17" fmla="*/ 5770 w 10003"/>
                  <a:gd name="connsiteY17" fmla="*/ 126 h 12382"/>
                  <a:gd name="connsiteX0" fmla="*/ 5770 w 10003"/>
                  <a:gd name="connsiteY0" fmla="*/ 126 h 11611"/>
                  <a:gd name="connsiteX1" fmla="*/ 3456 w 10003"/>
                  <a:gd name="connsiteY1" fmla="*/ 756 h 11611"/>
                  <a:gd name="connsiteX2" fmla="*/ 1806 w 10003"/>
                  <a:gd name="connsiteY2" fmla="*/ 1896 h 11611"/>
                  <a:gd name="connsiteX3" fmla="*/ 1322 w 10003"/>
                  <a:gd name="connsiteY3" fmla="*/ 3397 h 11611"/>
                  <a:gd name="connsiteX4" fmla="*/ 156 w 10003"/>
                  <a:gd name="connsiteY4" fmla="*/ 4417 h 11611"/>
                  <a:gd name="connsiteX5" fmla="*/ 121 w 10003"/>
                  <a:gd name="connsiteY5" fmla="*/ 6847 h 11611"/>
                  <a:gd name="connsiteX6" fmla="*/ 1194 w 10003"/>
                  <a:gd name="connsiteY6" fmla="*/ 9155 h 11611"/>
                  <a:gd name="connsiteX7" fmla="*/ 3328 w 10003"/>
                  <a:gd name="connsiteY7" fmla="*/ 9972 h 11611"/>
                  <a:gd name="connsiteX8" fmla="*/ 5017 w 10003"/>
                  <a:gd name="connsiteY8" fmla="*/ 11611 h 11611"/>
                  <a:gd name="connsiteX9" fmla="*/ 6703 w 10003"/>
                  <a:gd name="connsiteY9" fmla="*/ 9818 h 11611"/>
                  <a:gd name="connsiteX10" fmla="*/ 7761 w 10003"/>
                  <a:gd name="connsiteY10" fmla="*/ 9878 h 11611"/>
                  <a:gd name="connsiteX11" fmla="*/ 8496 w 10003"/>
                  <a:gd name="connsiteY11" fmla="*/ 9007 h 11611"/>
                  <a:gd name="connsiteX12" fmla="*/ 8855 w 10003"/>
                  <a:gd name="connsiteY12" fmla="*/ 6638 h 11611"/>
                  <a:gd name="connsiteX13" fmla="*/ 10001 w 10003"/>
                  <a:gd name="connsiteY13" fmla="*/ 4671 h 11611"/>
                  <a:gd name="connsiteX14" fmla="*/ 9124 w 10003"/>
                  <a:gd name="connsiteY14" fmla="*/ 1566 h 11611"/>
                  <a:gd name="connsiteX15" fmla="*/ 8334 w 10003"/>
                  <a:gd name="connsiteY15" fmla="*/ 216 h 11611"/>
                  <a:gd name="connsiteX16" fmla="*/ 6918 w 10003"/>
                  <a:gd name="connsiteY16" fmla="*/ 5 h 11611"/>
                  <a:gd name="connsiteX17" fmla="*/ 5770 w 10003"/>
                  <a:gd name="connsiteY17" fmla="*/ 126 h 1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3" h="11611">
                    <a:moveTo>
                      <a:pt x="5770" y="126"/>
                    </a:moveTo>
                    <a:cubicBezTo>
                      <a:pt x="5196" y="245"/>
                      <a:pt x="4120" y="456"/>
                      <a:pt x="3456" y="756"/>
                    </a:cubicBezTo>
                    <a:cubicBezTo>
                      <a:pt x="2793" y="1055"/>
                      <a:pt x="2166" y="1460"/>
                      <a:pt x="1806" y="1896"/>
                    </a:cubicBezTo>
                    <a:cubicBezTo>
                      <a:pt x="1448" y="2331"/>
                      <a:pt x="1600" y="2977"/>
                      <a:pt x="1322" y="3397"/>
                    </a:cubicBezTo>
                    <a:cubicBezTo>
                      <a:pt x="1044" y="3816"/>
                      <a:pt x="354" y="3846"/>
                      <a:pt x="156" y="4417"/>
                    </a:cubicBezTo>
                    <a:cubicBezTo>
                      <a:pt x="-41" y="4987"/>
                      <a:pt x="-52" y="6057"/>
                      <a:pt x="121" y="6847"/>
                    </a:cubicBezTo>
                    <a:cubicBezTo>
                      <a:pt x="294" y="7637"/>
                      <a:pt x="660" y="8634"/>
                      <a:pt x="1194" y="9155"/>
                    </a:cubicBezTo>
                    <a:cubicBezTo>
                      <a:pt x="1728" y="9676"/>
                      <a:pt x="2691" y="9563"/>
                      <a:pt x="3328" y="9972"/>
                    </a:cubicBezTo>
                    <a:cubicBezTo>
                      <a:pt x="3965" y="10381"/>
                      <a:pt x="4455" y="11637"/>
                      <a:pt x="5017" y="11611"/>
                    </a:cubicBezTo>
                    <a:cubicBezTo>
                      <a:pt x="5579" y="11585"/>
                      <a:pt x="6246" y="10107"/>
                      <a:pt x="6703" y="9818"/>
                    </a:cubicBezTo>
                    <a:cubicBezTo>
                      <a:pt x="7160" y="9529"/>
                      <a:pt x="7465" y="10013"/>
                      <a:pt x="7761" y="9878"/>
                    </a:cubicBezTo>
                    <a:cubicBezTo>
                      <a:pt x="8057" y="9743"/>
                      <a:pt x="8317" y="9548"/>
                      <a:pt x="8496" y="9007"/>
                    </a:cubicBezTo>
                    <a:cubicBezTo>
                      <a:pt x="8675" y="8468"/>
                      <a:pt x="8604" y="7361"/>
                      <a:pt x="8855" y="6638"/>
                    </a:cubicBezTo>
                    <a:cubicBezTo>
                      <a:pt x="9106" y="5915"/>
                      <a:pt x="9957" y="5511"/>
                      <a:pt x="10001" y="4671"/>
                    </a:cubicBezTo>
                    <a:cubicBezTo>
                      <a:pt x="10047" y="3830"/>
                      <a:pt x="9402" y="2308"/>
                      <a:pt x="9124" y="1566"/>
                    </a:cubicBezTo>
                    <a:cubicBezTo>
                      <a:pt x="8846" y="823"/>
                      <a:pt x="8702" y="471"/>
                      <a:pt x="8334" y="216"/>
                    </a:cubicBezTo>
                    <a:cubicBezTo>
                      <a:pt x="7968" y="-39"/>
                      <a:pt x="7349" y="20"/>
                      <a:pt x="6918" y="5"/>
                    </a:cubicBezTo>
                    <a:cubicBezTo>
                      <a:pt x="6488" y="-9"/>
                      <a:pt x="6345" y="5"/>
                      <a:pt x="5770" y="1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8" name="Group 497">
                <a:extLst>
                  <a:ext uri="{FF2B5EF4-FFF2-40B4-BE49-F238E27FC236}">
                    <a16:creationId xmlns:a16="http://schemas.microsoft.com/office/drawing/2014/main" id="{6B8DEDCB-9DCF-6E46-9C42-540C19255E9B}"/>
                  </a:ext>
                </a:extLst>
              </p:cNvPr>
              <p:cNvGrpSpPr/>
              <p:nvPr/>
            </p:nvGrpSpPr>
            <p:grpSpPr>
              <a:xfrm>
                <a:off x="5705856" y="2321052"/>
                <a:ext cx="2432304" cy="1054608"/>
                <a:chOff x="5705856" y="2321052"/>
                <a:chExt cx="2432304" cy="1054608"/>
              </a:xfrm>
            </p:grpSpPr>
            <p:cxnSp>
              <p:nvCxnSpPr>
                <p:cNvPr id="499" name="Straight Connector 498">
                  <a:extLst>
                    <a:ext uri="{FF2B5EF4-FFF2-40B4-BE49-F238E27FC236}">
                      <a16:creationId xmlns:a16="http://schemas.microsoft.com/office/drawing/2014/main" id="{2E80BCA9-6A41-0A47-A48F-1F0931A1CB93}"/>
                    </a:ext>
                  </a:extLst>
                </p:cNvPr>
                <p:cNvCxnSpPr/>
                <p:nvPr/>
              </p:nvCxnSpPr>
              <p:spPr>
                <a:xfrm>
                  <a:off x="5705856" y="2811780"/>
                  <a:ext cx="2432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0A17012B-B85C-C64A-A03B-D6E609A17059}"/>
                    </a:ext>
                  </a:extLst>
                </p:cNvPr>
                <p:cNvCxnSpPr>
                  <a:cxnSpLocks/>
                  <a:stCxn id="517" idx="5"/>
                </p:cNvCxnSpPr>
                <p:nvPr/>
              </p:nvCxnSpPr>
              <p:spPr>
                <a:xfrm flipV="1">
                  <a:off x="6858545" y="2397253"/>
                  <a:ext cx="83275" cy="884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A7E5F492-5D82-9742-BEC7-2ABD50579949}"/>
                    </a:ext>
                  </a:extLst>
                </p:cNvPr>
                <p:cNvCxnSpPr>
                  <a:cxnSpLocks/>
                  <a:stCxn id="523" idx="2"/>
                </p:cNvCxnSpPr>
                <p:nvPr/>
              </p:nvCxnSpPr>
              <p:spPr>
                <a:xfrm flipV="1">
                  <a:off x="6858272" y="2805686"/>
                  <a:ext cx="734296" cy="396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45559EFA-A03E-B24F-A350-22BF777FDDEC}"/>
                    </a:ext>
                  </a:extLst>
                </p:cNvPr>
                <p:cNvCxnSpPr>
                  <a:cxnSpLocks/>
                  <a:stCxn id="537" idx="2"/>
                  <a:endCxn id="516" idx="2"/>
                </p:cNvCxnSpPr>
                <p:nvPr/>
              </p:nvCxnSpPr>
              <p:spPr>
                <a:xfrm flipV="1">
                  <a:off x="6218192" y="2413902"/>
                  <a:ext cx="714756" cy="387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ED15AEF3-2CE4-9346-A5A8-6831B41099CE}"/>
                    </a:ext>
                  </a:extLst>
                </p:cNvPr>
                <p:cNvCxnSpPr>
                  <a:cxnSpLocks/>
                  <a:stCxn id="532" idx="4"/>
                </p:cNvCxnSpPr>
                <p:nvPr/>
              </p:nvCxnSpPr>
              <p:spPr>
                <a:xfrm>
                  <a:off x="6219785" y="2880798"/>
                  <a:ext cx="646107" cy="321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A0769067-25CC-F042-AEE7-FBE84938EAA9}"/>
                    </a:ext>
                  </a:extLst>
                </p:cNvPr>
                <p:cNvCxnSpPr>
                  <a:cxnSpLocks/>
                  <a:endCxn id="530" idx="2"/>
                </p:cNvCxnSpPr>
                <p:nvPr/>
              </p:nvCxnSpPr>
              <p:spPr>
                <a:xfrm>
                  <a:off x="6943685" y="2415978"/>
                  <a:ext cx="661347" cy="374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5" name="Group 504">
                  <a:extLst>
                    <a:ext uri="{FF2B5EF4-FFF2-40B4-BE49-F238E27FC236}">
                      <a16:creationId xmlns:a16="http://schemas.microsoft.com/office/drawing/2014/main" id="{F85DBEA2-40AF-154A-A705-F1846F58C802}"/>
                    </a:ext>
                  </a:extLst>
                </p:cNvPr>
                <p:cNvGrpSpPr/>
                <p:nvPr/>
              </p:nvGrpSpPr>
              <p:grpSpPr>
                <a:xfrm>
                  <a:off x="5974080" y="2321052"/>
                  <a:ext cx="1878278" cy="1054608"/>
                  <a:chOff x="5974080" y="2321052"/>
                  <a:chExt cx="1878278" cy="1054608"/>
                </a:xfrm>
              </p:grpSpPr>
              <p:grpSp>
                <p:nvGrpSpPr>
                  <p:cNvPr id="506" name="Group 505">
                    <a:extLst>
                      <a:ext uri="{FF2B5EF4-FFF2-40B4-BE49-F238E27FC236}">
                        <a16:creationId xmlns:a16="http://schemas.microsoft.com/office/drawing/2014/main" id="{52F94E6D-D2C5-ED4B-A854-9A2DE1647424}"/>
                      </a:ext>
                    </a:extLst>
                  </p:cNvPr>
                  <p:cNvGrpSpPr/>
                  <p:nvPr/>
                </p:nvGrpSpPr>
                <p:grpSpPr>
                  <a:xfrm>
                    <a:off x="5974080" y="2708148"/>
                    <a:ext cx="491438" cy="266700"/>
                    <a:chOff x="7493876" y="2774731"/>
                    <a:chExt cx="1481958" cy="894622"/>
                  </a:xfrm>
                </p:grpSpPr>
                <p:sp>
                  <p:nvSpPr>
                    <p:cNvPr id="531" name="Freeform 530">
                      <a:extLst>
                        <a:ext uri="{FF2B5EF4-FFF2-40B4-BE49-F238E27FC236}">
                          <a16:creationId xmlns:a16="http://schemas.microsoft.com/office/drawing/2014/main" id="{DC0FF471-B053-A94E-9EE3-2C2616F53DE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2" name="Oval 531">
                      <a:extLst>
                        <a:ext uri="{FF2B5EF4-FFF2-40B4-BE49-F238E27FC236}">
                          <a16:creationId xmlns:a16="http://schemas.microsoft.com/office/drawing/2014/main" id="{194BB483-D6CC-FE4E-8BDB-65B60648A2A5}"/>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3" name="Group 532">
                      <a:extLst>
                        <a:ext uri="{FF2B5EF4-FFF2-40B4-BE49-F238E27FC236}">
                          <a16:creationId xmlns:a16="http://schemas.microsoft.com/office/drawing/2014/main" id="{4E7CE696-6385-564E-B8DA-2AEAD245D327}"/>
                        </a:ext>
                      </a:extLst>
                    </p:cNvPr>
                    <p:cNvGrpSpPr/>
                    <p:nvPr/>
                  </p:nvGrpSpPr>
                  <p:grpSpPr>
                    <a:xfrm>
                      <a:off x="7713663" y="2848339"/>
                      <a:ext cx="1042107" cy="425543"/>
                      <a:chOff x="7786941" y="2884917"/>
                      <a:chExt cx="897649" cy="353919"/>
                    </a:xfrm>
                  </p:grpSpPr>
                  <p:sp>
                    <p:nvSpPr>
                      <p:cNvPr id="534" name="Freeform 533">
                        <a:extLst>
                          <a:ext uri="{FF2B5EF4-FFF2-40B4-BE49-F238E27FC236}">
                            <a16:creationId xmlns:a16="http://schemas.microsoft.com/office/drawing/2014/main" id="{B1AA8AD5-7F1B-2949-B1DF-4A17AE5FE55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8F5E806C-0542-4249-8912-339743FE36A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19BC52EA-49A8-464B-AFBE-1BD32FB0774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7" name="Freeform 536">
                        <a:extLst>
                          <a:ext uri="{FF2B5EF4-FFF2-40B4-BE49-F238E27FC236}">
                            <a16:creationId xmlns:a16="http://schemas.microsoft.com/office/drawing/2014/main" id="{ED70C072-1D79-FA49-8319-F162DD83F80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7" name="Group 506">
                    <a:extLst>
                      <a:ext uri="{FF2B5EF4-FFF2-40B4-BE49-F238E27FC236}">
                        <a16:creationId xmlns:a16="http://schemas.microsoft.com/office/drawing/2014/main" id="{BAFC2167-3F82-CA44-B89F-FA4BC8926902}"/>
                      </a:ext>
                    </a:extLst>
                  </p:cNvPr>
                  <p:cNvGrpSpPr/>
                  <p:nvPr/>
                </p:nvGrpSpPr>
                <p:grpSpPr>
                  <a:xfrm>
                    <a:off x="7360920" y="2697480"/>
                    <a:ext cx="491438" cy="266700"/>
                    <a:chOff x="7493876" y="2774731"/>
                    <a:chExt cx="1481958" cy="894622"/>
                  </a:xfrm>
                </p:grpSpPr>
                <p:sp>
                  <p:nvSpPr>
                    <p:cNvPr id="524" name="Freeform 523">
                      <a:extLst>
                        <a:ext uri="{FF2B5EF4-FFF2-40B4-BE49-F238E27FC236}">
                          <a16:creationId xmlns:a16="http://schemas.microsoft.com/office/drawing/2014/main" id="{8F3F73A6-1620-E74B-B7C3-2C379B955B4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25" name="Oval 524">
                      <a:extLst>
                        <a:ext uri="{FF2B5EF4-FFF2-40B4-BE49-F238E27FC236}">
                          <a16:creationId xmlns:a16="http://schemas.microsoft.com/office/drawing/2014/main" id="{3AC20900-95D7-EB4B-9C42-888BBFC5F039}"/>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26" name="Group 525">
                      <a:extLst>
                        <a:ext uri="{FF2B5EF4-FFF2-40B4-BE49-F238E27FC236}">
                          <a16:creationId xmlns:a16="http://schemas.microsoft.com/office/drawing/2014/main" id="{700CCE16-A6CD-5D40-9B6E-FA433DE49AA2}"/>
                        </a:ext>
                      </a:extLst>
                    </p:cNvPr>
                    <p:cNvGrpSpPr/>
                    <p:nvPr/>
                  </p:nvGrpSpPr>
                  <p:grpSpPr>
                    <a:xfrm>
                      <a:off x="7713663" y="2848339"/>
                      <a:ext cx="1042107" cy="425543"/>
                      <a:chOff x="7786941" y="2884917"/>
                      <a:chExt cx="897649" cy="353919"/>
                    </a:xfrm>
                  </p:grpSpPr>
                  <p:sp>
                    <p:nvSpPr>
                      <p:cNvPr id="527" name="Freeform 526">
                        <a:extLst>
                          <a:ext uri="{FF2B5EF4-FFF2-40B4-BE49-F238E27FC236}">
                            <a16:creationId xmlns:a16="http://schemas.microsoft.com/office/drawing/2014/main" id="{89C1937C-9C1F-B047-874F-893D2B52899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Freeform 527">
                        <a:extLst>
                          <a:ext uri="{FF2B5EF4-FFF2-40B4-BE49-F238E27FC236}">
                            <a16:creationId xmlns:a16="http://schemas.microsoft.com/office/drawing/2014/main" id="{99D4CD0D-1B37-BA45-9DA9-074750C0379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9" name="Freeform 528">
                        <a:extLst>
                          <a:ext uri="{FF2B5EF4-FFF2-40B4-BE49-F238E27FC236}">
                            <a16:creationId xmlns:a16="http://schemas.microsoft.com/office/drawing/2014/main" id="{3E03FF8F-525D-AD4C-A7A2-432F8C1FBDF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0" name="Freeform 529">
                        <a:extLst>
                          <a:ext uri="{FF2B5EF4-FFF2-40B4-BE49-F238E27FC236}">
                            <a16:creationId xmlns:a16="http://schemas.microsoft.com/office/drawing/2014/main" id="{4CAFE4DF-576F-2342-BF99-C4DEE97D2E3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8" name="Group 507">
                    <a:extLst>
                      <a:ext uri="{FF2B5EF4-FFF2-40B4-BE49-F238E27FC236}">
                        <a16:creationId xmlns:a16="http://schemas.microsoft.com/office/drawing/2014/main" id="{FB318CE4-7DA4-4A41-9554-A1B78A74527A}"/>
                      </a:ext>
                    </a:extLst>
                  </p:cNvPr>
                  <p:cNvGrpSpPr/>
                  <p:nvPr/>
                </p:nvGrpSpPr>
                <p:grpSpPr>
                  <a:xfrm>
                    <a:off x="6614160" y="3108960"/>
                    <a:ext cx="491438" cy="266700"/>
                    <a:chOff x="7493876" y="2774731"/>
                    <a:chExt cx="1481958" cy="894622"/>
                  </a:xfrm>
                </p:grpSpPr>
                <p:sp>
                  <p:nvSpPr>
                    <p:cNvPr id="517" name="Freeform 516">
                      <a:extLst>
                        <a:ext uri="{FF2B5EF4-FFF2-40B4-BE49-F238E27FC236}">
                          <a16:creationId xmlns:a16="http://schemas.microsoft.com/office/drawing/2014/main" id="{852B6B81-173A-344A-93A6-A0B8BB76985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18" name="Oval 517">
                      <a:extLst>
                        <a:ext uri="{FF2B5EF4-FFF2-40B4-BE49-F238E27FC236}">
                          <a16:creationId xmlns:a16="http://schemas.microsoft.com/office/drawing/2014/main" id="{9896B737-EC89-4545-841E-5E185FC1D65B}"/>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9" name="Group 518">
                      <a:extLst>
                        <a:ext uri="{FF2B5EF4-FFF2-40B4-BE49-F238E27FC236}">
                          <a16:creationId xmlns:a16="http://schemas.microsoft.com/office/drawing/2014/main" id="{F4DBFAD5-4E96-0748-873E-5522C65E107E}"/>
                        </a:ext>
                      </a:extLst>
                    </p:cNvPr>
                    <p:cNvGrpSpPr/>
                    <p:nvPr/>
                  </p:nvGrpSpPr>
                  <p:grpSpPr>
                    <a:xfrm>
                      <a:off x="7713663" y="2848339"/>
                      <a:ext cx="1042107" cy="425543"/>
                      <a:chOff x="7786941" y="2884917"/>
                      <a:chExt cx="897649" cy="353919"/>
                    </a:xfrm>
                  </p:grpSpPr>
                  <p:sp>
                    <p:nvSpPr>
                      <p:cNvPr id="520" name="Freeform 519">
                        <a:extLst>
                          <a:ext uri="{FF2B5EF4-FFF2-40B4-BE49-F238E27FC236}">
                            <a16:creationId xmlns:a16="http://schemas.microsoft.com/office/drawing/2014/main" id="{3470ECDB-31AB-F140-9FA5-CF439C8B21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1" name="Freeform 520">
                        <a:extLst>
                          <a:ext uri="{FF2B5EF4-FFF2-40B4-BE49-F238E27FC236}">
                            <a16:creationId xmlns:a16="http://schemas.microsoft.com/office/drawing/2014/main" id="{97EC32B7-874F-EB4B-8886-509F6FE4AC9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 name="Freeform 521">
                        <a:extLst>
                          <a:ext uri="{FF2B5EF4-FFF2-40B4-BE49-F238E27FC236}">
                            <a16:creationId xmlns:a16="http://schemas.microsoft.com/office/drawing/2014/main" id="{ED8B1D4F-FE0F-094C-BE00-584F482FB9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3" name="Freeform 522">
                        <a:extLst>
                          <a:ext uri="{FF2B5EF4-FFF2-40B4-BE49-F238E27FC236}">
                            <a16:creationId xmlns:a16="http://schemas.microsoft.com/office/drawing/2014/main" id="{82AC8057-5410-F240-9673-593E954EFBD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9" name="Group 508">
                    <a:extLst>
                      <a:ext uri="{FF2B5EF4-FFF2-40B4-BE49-F238E27FC236}">
                        <a16:creationId xmlns:a16="http://schemas.microsoft.com/office/drawing/2014/main" id="{0A5A6BEA-B591-4C44-BA4B-CFDD4D1BCBC0}"/>
                      </a:ext>
                    </a:extLst>
                  </p:cNvPr>
                  <p:cNvGrpSpPr/>
                  <p:nvPr/>
                </p:nvGrpSpPr>
                <p:grpSpPr>
                  <a:xfrm>
                    <a:off x="6688836" y="2321052"/>
                    <a:ext cx="491438" cy="266700"/>
                    <a:chOff x="7493876" y="2774731"/>
                    <a:chExt cx="1481958" cy="894622"/>
                  </a:xfrm>
                </p:grpSpPr>
                <p:sp>
                  <p:nvSpPr>
                    <p:cNvPr id="510" name="Freeform 509">
                      <a:extLst>
                        <a:ext uri="{FF2B5EF4-FFF2-40B4-BE49-F238E27FC236}">
                          <a16:creationId xmlns:a16="http://schemas.microsoft.com/office/drawing/2014/main" id="{B3CA2360-C1A8-CB48-BD8E-4C20040473F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11" name="Oval 510">
                      <a:extLst>
                        <a:ext uri="{FF2B5EF4-FFF2-40B4-BE49-F238E27FC236}">
                          <a16:creationId xmlns:a16="http://schemas.microsoft.com/office/drawing/2014/main" id="{91E4C545-CC3F-C24B-8339-B5045FB751B2}"/>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2" name="Group 511">
                      <a:extLst>
                        <a:ext uri="{FF2B5EF4-FFF2-40B4-BE49-F238E27FC236}">
                          <a16:creationId xmlns:a16="http://schemas.microsoft.com/office/drawing/2014/main" id="{28A3E9EF-0314-E244-BB9D-29F966A6BBD5}"/>
                        </a:ext>
                      </a:extLst>
                    </p:cNvPr>
                    <p:cNvGrpSpPr/>
                    <p:nvPr/>
                  </p:nvGrpSpPr>
                  <p:grpSpPr>
                    <a:xfrm>
                      <a:off x="7713663" y="2848339"/>
                      <a:ext cx="1042107" cy="425543"/>
                      <a:chOff x="7786941" y="2884917"/>
                      <a:chExt cx="897649" cy="353919"/>
                    </a:xfrm>
                  </p:grpSpPr>
                  <p:sp>
                    <p:nvSpPr>
                      <p:cNvPr id="513" name="Freeform 512">
                        <a:extLst>
                          <a:ext uri="{FF2B5EF4-FFF2-40B4-BE49-F238E27FC236}">
                            <a16:creationId xmlns:a16="http://schemas.microsoft.com/office/drawing/2014/main" id="{F33744E2-2C8F-664D-8A15-5A1A58CEDF0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 name="Freeform 513">
                        <a:extLst>
                          <a:ext uri="{FF2B5EF4-FFF2-40B4-BE49-F238E27FC236}">
                            <a16:creationId xmlns:a16="http://schemas.microsoft.com/office/drawing/2014/main" id="{B120A3AD-A34F-244F-A4DD-D84298C772F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 name="Freeform 514">
                        <a:extLst>
                          <a:ext uri="{FF2B5EF4-FFF2-40B4-BE49-F238E27FC236}">
                            <a16:creationId xmlns:a16="http://schemas.microsoft.com/office/drawing/2014/main" id="{F5851AC2-246D-2448-BE57-5FA08C6263A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Freeform 515">
                        <a:extLst>
                          <a:ext uri="{FF2B5EF4-FFF2-40B4-BE49-F238E27FC236}">
                            <a16:creationId xmlns:a16="http://schemas.microsoft.com/office/drawing/2014/main" id="{313AD300-51C8-EC46-A5B0-83D840C0D9D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grpSp>
        <p:grpSp>
          <p:nvGrpSpPr>
            <p:cNvPr id="170" name="Group 169">
              <a:extLst>
                <a:ext uri="{FF2B5EF4-FFF2-40B4-BE49-F238E27FC236}">
                  <a16:creationId xmlns:a16="http://schemas.microsoft.com/office/drawing/2014/main" id="{5717A5F8-6A67-F94C-8EEA-6348C9FB101E}"/>
                </a:ext>
              </a:extLst>
            </p:cNvPr>
            <p:cNvGrpSpPr/>
            <p:nvPr/>
          </p:nvGrpSpPr>
          <p:grpSpPr>
            <a:xfrm>
              <a:off x="4282206" y="4335896"/>
              <a:ext cx="1830222" cy="967204"/>
              <a:chOff x="3670217" y="2254595"/>
              <a:chExt cx="1830222" cy="967204"/>
            </a:xfrm>
          </p:grpSpPr>
          <p:sp>
            <p:nvSpPr>
              <p:cNvPr id="193" name="Text Box 92">
                <a:extLst>
                  <a:ext uri="{FF2B5EF4-FFF2-40B4-BE49-F238E27FC236}">
                    <a16:creationId xmlns:a16="http://schemas.microsoft.com/office/drawing/2014/main" id="{110A739D-9FA4-5C47-9104-5929CA817F9D}"/>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194" name="Text Box 108">
                <a:extLst>
                  <a:ext uri="{FF2B5EF4-FFF2-40B4-BE49-F238E27FC236}">
                    <a16:creationId xmlns:a16="http://schemas.microsoft.com/office/drawing/2014/main" id="{D710AC33-80F8-0849-B632-29F5506A7A13}"/>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195" name="Line 141">
                <a:extLst>
                  <a:ext uri="{FF2B5EF4-FFF2-40B4-BE49-F238E27FC236}">
                    <a16:creationId xmlns:a16="http://schemas.microsoft.com/office/drawing/2014/main" id="{9A1C543F-3CDB-554A-BF74-D3706C6A874D}"/>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Text Box 143">
                <a:extLst>
                  <a:ext uri="{FF2B5EF4-FFF2-40B4-BE49-F238E27FC236}">
                    <a16:creationId xmlns:a16="http://schemas.microsoft.com/office/drawing/2014/main" id="{41501492-C9AF-D446-A361-BE77117F4623}"/>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197" name="Text Box 144">
                <a:extLst>
                  <a:ext uri="{FF2B5EF4-FFF2-40B4-BE49-F238E27FC236}">
                    <a16:creationId xmlns:a16="http://schemas.microsoft.com/office/drawing/2014/main" id="{402A1172-046E-434C-B078-59701766D9CA}"/>
                  </a:ext>
                </a:extLst>
              </p:cNvPr>
              <p:cNvSpPr txBox="1">
                <a:spLocks noChangeArrowheads="1"/>
              </p:cNvSpPr>
              <p:nvPr/>
            </p:nvSpPr>
            <p:spPr bwMode="auto">
              <a:xfrm>
                <a:off x="4631290" y="2883245"/>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grpSp>
            <p:nvGrpSpPr>
              <p:cNvPr id="198" name="Group 197">
                <a:extLst>
                  <a:ext uri="{FF2B5EF4-FFF2-40B4-BE49-F238E27FC236}">
                    <a16:creationId xmlns:a16="http://schemas.microsoft.com/office/drawing/2014/main" id="{3C95A897-355A-434E-8FC1-AC906BACDFA2}"/>
                  </a:ext>
                </a:extLst>
              </p:cNvPr>
              <p:cNvGrpSpPr/>
              <p:nvPr/>
            </p:nvGrpSpPr>
            <p:grpSpPr>
              <a:xfrm>
                <a:off x="3670217" y="2586162"/>
                <a:ext cx="731126" cy="344556"/>
                <a:chOff x="7493876" y="2774731"/>
                <a:chExt cx="1481958" cy="894622"/>
              </a:xfrm>
            </p:grpSpPr>
            <p:sp>
              <p:nvSpPr>
                <p:cNvPr id="207" name="Freeform 206">
                  <a:extLst>
                    <a:ext uri="{FF2B5EF4-FFF2-40B4-BE49-F238E27FC236}">
                      <a16:creationId xmlns:a16="http://schemas.microsoft.com/office/drawing/2014/main" id="{F5D7D63D-A986-594D-B694-9FF0F91833F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8" name="Oval 207">
                  <a:extLst>
                    <a:ext uri="{FF2B5EF4-FFF2-40B4-BE49-F238E27FC236}">
                      <a16:creationId xmlns:a16="http://schemas.microsoft.com/office/drawing/2014/main" id="{03782CCC-03BC-1347-85AF-252A8230B48E}"/>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9" name="Group 208">
                  <a:extLst>
                    <a:ext uri="{FF2B5EF4-FFF2-40B4-BE49-F238E27FC236}">
                      <a16:creationId xmlns:a16="http://schemas.microsoft.com/office/drawing/2014/main" id="{D0C68AB1-2CD1-EF47-9AC5-019E3F989517}"/>
                    </a:ext>
                  </a:extLst>
                </p:cNvPr>
                <p:cNvGrpSpPr/>
                <p:nvPr/>
              </p:nvGrpSpPr>
              <p:grpSpPr>
                <a:xfrm>
                  <a:off x="7713663" y="2848339"/>
                  <a:ext cx="1042107" cy="425543"/>
                  <a:chOff x="7786941" y="2884917"/>
                  <a:chExt cx="897649" cy="353919"/>
                </a:xfrm>
              </p:grpSpPr>
              <p:sp>
                <p:nvSpPr>
                  <p:cNvPr id="210" name="Freeform 209">
                    <a:extLst>
                      <a:ext uri="{FF2B5EF4-FFF2-40B4-BE49-F238E27FC236}">
                        <a16:creationId xmlns:a16="http://schemas.microsoft.com/office/drawing/2014/main" id="{754B7C8E-ACD3-134F-A641-0F91DB79F6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589DAF1B-A291-514E-BCC4-CC91BB57E76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Freeform 211">
                    <a:extLst>
                      <a:ext uri="{FF2B5EF4-FFF2-40B4-BE49-F238E27FC236}">
                        <a16:creationId xmlns:a16="http://schemas.microsoft.com/office/drawing/2014/main" id="{73F904F0-F412-7046-AFD0-5002E429B42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Freeform 212">
                    <a:extLst>
                      <a:ext uri="{FF2B5EF4-FFF2-40B4-BE49-F238E27FC236}">
                        <a16:creationId xmlns:a16="http://schemas.microsoft.com/office/drawing/2014/main" id="{2CCAAB12-A1D8-6C47-878C-46C3E550321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9" name="Group 198">
                <a:extLst>
                  <a:ext uri="{FF2B5EF4-FFF2-40B4-BE49-F238E27FC236}">
                    <a16:creationId xmlns:a16="http://schemas.microsoft.com/office/drawing/2014/main" id="{4C090431-938E-B942-A193-8E47FD1AF9E2}"/>
                  </a:ext>
                </a:extLst>
              </p:cNvPr>
              <p:cNvGrpSpPr/>
              <p:nvPr/>
            </p:nvGrpSpPr>
            <p:grpSpPr>
              <a:xfrm>
                <a:off x="4703149" y="2589549"/>
                <a:ext cx="731126" cy="344556"/>
                <a:chOff x="7493876" y="2774731"/>
                <a:chExt cx="1481958" cy="894622"/>
              </a:xfrm>
            </p:grpSpPr>
            <p:sp>
              <p:nvSpPr>
                <p:cNvPr id="200" name="Freeform 199">
                  <a:extLst>
                    <a:ext uri="{FF2B5EF4-FFF2-40B4-BE49-F238E27FC236}">
                      <a16:creationId xmlns:a16="http://schemas.microsoft.com/office/drawing/2014/main" id="{49C4F992-971D-C440-8D04-53AAC987516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1" name="Oval 200">
                  <a:extLst>
                    <a:ext uri="{FF2B5EF4-FFF2-40B4-BE49-F238E27FC236}">
                      <a16:creationId xmlns:a16="http://schemas.microsoft.com/office/drawing/2014/main" id="{62AF8A24-58CD-2145-A9F9-90CE2DC79A5F}"/>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2" name="Group 201">
                  <a:extLst>
                    <a:ext uri="{FF2B5EF4-FFF2-40B4-BE49-F238E27FC236}">
                      <a16:creationId xmlns:a16="http://schemas.microsoft.com/office/drawing/2014/main" id="{0A93BC7E-4BC1-2643-93F4-2AD46845796A}"/>
                    </a:ext>
                  </a:extLst>
                </p:cNvPr>
                <p:cNvGrpSpPr/>
                <p:nvPr/>
              </p:nvGrpSpPr>
              <p:grpSpPr>
                <a:xfrm>
                  <a:off x="7713663" y="2848339"/>
                  <a:ext cx="1042107" cy="425543"/>
                  <a:chOff x="7786941" y="2884917"/>
                  <a:chExt cx="897649" cy="353919"/>
                </a:xfrm>
              </p:grpSpPr>
              <p:sp>
                <p:nvSpPr>
                  <p:cNvPr id="203" name="Freeform 202">
                    <a:extLst>
                      <a:ext uri="{FF2B5EF4-FFF2-40B4-BE49-F238E27FC236}">
                        <a16:creationId xmlns:a16="http://schemas.microsoft.com/office/drawing/2014/main" id="{A7323785-B63B-DE4E-A5EC-E9792BB5D5A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DEFF491D-45FE-0644-B21D-93F3232315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Freeform 204">
                    <a:extLst>
                      <a:ext uri="{FF2B5EF4-FFF2-40B4-BE49-F238E27FC236}">
                        <a16:creationId xmlns:a16="http://schemas.microsoft.com/office/drawing/2014/main" id="{D7229D85-BA96-1E47-BEF3-188394D687B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D328D7ED-E4C8-8145-91E9-1697D90D408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71" name="Group 170">
              <a:extLst>
                <a:ext uri="{FF2B5EF4-FFF2-40B4-BE49-F238E27FC236}">
                  <a16:creationId xmlns:a16="http://schemas.microsoft.com/office/drawing/2014/main" id="{E3C42B7A-98CB-6347-8B71-39B750B4AA71}"/>
                </a:ext>
              </a:extLst>
            </p:cNvPr>
            <p:cNvGrpSpPr/>
            <p:nvPr/>
          </p:nvGrpSpPr>
          <p:grpSpPr>
            <a:xfrm>
              <a:off x="8298305" y="4365816"/>
              <a:ext cx="1818668" cy="965617"/>
              <a:chOff x="3615607" y="2254595"/>
              <a:chExt cx="1818668" cy="965617"/>
            </a:xfrm>
          </p:grpSpPr>
          <p:sp>
            <p:nvSpPr>
              <p:cNvPr id="172" name="Text Box 92">
                <a:extLst>
                  <a:ext uri="{FF2B5EF4-FFF2-40B4-BE49-F238E27FC236}">
                    <a16:creationId xmlns:a16="http://schemas.microsoft.com/office/drawing/2014/main" id="{B011A2F8-9695-BA46-8CA9-E35BEA783E25}"/>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173" name="Text Box 108">
                <a:extLst>
                  <a:ext uri="{FF2B5EF4-FFF2-40B4-BE49-F238E27FC236}">
                    <a16:creationId xmlns:a16="http://schemas.microsoft.com/office/drawing/2014/main" id="{7163F02F-17ED-C44F-B86B-A1C3E5B30509}"/>
                  </a:ext>
                </a:extLst>
              </p:cNvPr>
              <p:cNvSpPr txBox="1">
                <a:spLocks noChangeArrowheads="1"/>
              </p:cNvSpPr>
              <p:nvPr/>
            </p:nvSpPr>
            <p:spPr bwMode="auto">
              <a:xfrm>
                <a:off x="4888228"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174" name="Line 141">
                <a:extLst>
                  <a:ext uri="{FF2B5EF4-FFF2-40B4-BE49-F238E27FC236}">
                    <a16:creationId xmlns:a16="http://schemas.microsoft.com/office/drawing/2014/main" id="{CBB88C7C-78E5-2740-AA9E-D60B5912D637}"/>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Text Box 143">
                <a:extLst>
                  <a:ext uri="{FF2B5EF4-FFF2-40B4-BE49-F238E27FC236}">
                    <a16:creationId xmlns:a16="http://schemas.microsoft.com/office/drawing/2014/main" id="{5C6BDB27-D839-A841-8038-49CB793C907E}"/>
                  </a:ext>
                </a:extLst>
              </p:cNvPr>
              <p:cNvSpPr txBox="1">
                <a:spLocks noChangeArrowheads="1"/>
              </p:cNvSpPr>
              <p:nvPr/>
            </p:nvSpPr>
            <p:spPr bwMode="auto">
              <a:xfrm>
                <a:off x="3615607" y="2881658"/>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sp>
            <p:nvSpPr>
              <p:cNvPr id="176" name="Text Box 144">
                <a:extLst>
                  <a:ext uri="{FF2B5EF4-FFF2-40B4-BE49-F238E27FC236}">
                    <a16:creationId xmlns:a16="http://schemas.microsoft.com/office/drawing/2014/main" id="{BFE1AB9B-2EAA-3646-A298-AB413E7A5D26}"/>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177" name="Group 176">
                <a:extLst>
                  <a:ext uri="{FF2B5EF4-FFF2-40B4-BE49-F238E27FC236}">
                    <a16:creationId xmlns:a16="http://schemas.microsoft.com/office/drawing/2014/main" id="{2EEEE9B2-CAF4-4840-9D9B-D6AF0E983459}"/>
                  </a:ext>
                </a:extLst>
              </p:cNvPr>
              <p:cNvGrpSpPr/>
              <p:nvPr/>
            </p:nvGrpSpPr>
            <p:grpSpPr>
              <a:xfrm>
                <a:off x="3670217" y="2586162"/>
                <a:ext cx="731126" cy="344556"/>
                <a:chOff x="7493876" y="2774731"/>
                <a:chExt cx="1481958" cy="894622"/>
              </a:xfrm>
            </p:grpSpPr>
            <p:sp>
              <p:nvSpPr>
                <p:cNvPr id="186" name="Freeform 185">
                  <a:extLst>
                    <a:ext uri="{FF2B5EF4-FFF2-40B4-BE49-F238E27FC236}">
                      <a16:creationId xmlns:a16="http://schemas.microsoft.com/office/drawing/2014/main" id="{7E69BC95-0251-D24F-AD6E-561389FC80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6888D20B-9D89-4B4C-8E8F-1BB165CA61A6}"/>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C11A9864-04B0-C642-975B-2FFEB37EC0C9}"/>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F815E172-DF3B-CB47-8E92-A80C6D3657A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5B86302E-E939-AD4E-AFF9-17636C78971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5C5917F1-E302-CE45-8D20-9819BFA83C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56545F24-94D8-7C4B-9573-CCC90CEF14C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8" name="Group 177">
                <a:extLst>
                  <a:ext uri="{FF2B5EF4-FFF2-40B4-BE49-F238E27FC236}">
                    <a16:creationId xmlns:a16="http://schemas.microsoft.com/office/drawing/2014/main" id="{5E0A2DE7-07A0-1247-98D1-3173BDB98A4B}"/>
                  </a:ext>
                </a:extLst>
              </p:cNvPr>
              <p:cNvGrpSpPr/>
              <p:nvPr/>
            </p:nvGrpSpPr>
            <p:grpSpPr>
              <a:xfrm>
                <a:off x="4703149" y="2589549"/>
                <a:ext cx="731126" cy="344556"/>
                <a:chOff x="7493876" y="2774731"/>
                <a:chExt cx="1481958" cy="894622"/>
              </a:xfrm>
            </p:grpSpPr>
            <p:sp>
              <p:nvSpPr>
                <p:cNvPr id="179" name="Freeform 178">
                  <a:extLst>
                    <a:ext uri="{FF2B5EF4-FFF2-40B4-BE49-F238E27FC236}">
                      <a16:creationId xmlns:a16="http://schemas.microsoft.com/office/drawing/2014/main" id="{10F4D360-E65F-D849-B554-1067764F2A1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0" name="Oval 179">
                  <a:extLst>
                    <a:ext uri="{FF2B5EF4-FFF2-40B4-BE49-F238E27FC236}">
                      <a16:creationId xmlns:a16="http://schemas.microsoft.com/office/drawing/2014/main" id="{A6B447AA-3C49-F74C-844A-DB7E97A9C93A}"/>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1" name="Group 180">
                  <a:extLst>
                    <a:ext uri="{FF2B5EF4-FFF2-40B4-BE49-F238E27FC236}">
                      <a16:creationId xmlns:a16="http://schemas.microsoft.com/office/drawing/2014/main" id="{0EA85C4B-510C-5948-A859-A34940D950C8}"/>
                    </a:ext>
                  </a:extLst>
                </p:cNvPr>
                <p:cNvGrpSpPr/>
                <p:nvPr/>
              </p:nvGrpSpPr>
              <p:grpSpPr>
                <a:xfrm>
                  <a:off x="7713663" y="2848339"/>
                  <a:ext cx="1042107" cy="425543"/>
                  <a:chOff x="7786941" y="2884917"/>
                  <a:chExt cx="897649" cy="353919"/>
                </a:xfrm>
              </p:grpSpPr>
              <p:sp>
                <p:nvSpPr>
                  <p:cNvPr id="182" name="Freeform 181">
                    <a:extLst>
                      <a:ext uri="{FF2B5EF4-FFF2-40B4-BE49-F238E27FC236}">
                        <a16:creationId xmlns:a16="http://schemas.microsoft.com/office/drawing/2014/main" id="{B3CC364E-1AC4-CB48-AA68-0F261278089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B54FBD29-A743-664D-B298-216BFB6A0E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C611F43E-D76E-1C42-8DE4-D6081FCAEA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Freeform 184">
                    <a:extLst>
                      <a:ext uri="{FF2B5EF4-FFF2-40B4-BE49-F238E27FC236}">
                        <a16:creationId xmlns:a16="http://schemas.microsoft.com/office/drawing/2014/main" id="{CAA4831E-FF15-F841-8C6E-C13EB5F994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1" name="TextBox 20">
              <a:extLst>
                <a:ext uri="{FF2B5EF4-FFF2-40B4-BE49-F238E27FC236}">
                  <a16:creationId xmlns:a16="http://schemas.microsoft.com/office/drawing/2014/main" id="{FDF40405-26DE-E04A-AD9E-09DB8BF9FDDC}"/>
                </a:ext>
              </a:extLst>
            </p:cNvPr>
            <p:cNvSpPr txBox="1"/>
            <p:nvPr/>
          </p:nvSpPr>
          <p:spPr>
            <a:xfrm>
              <a:off x="6655028" y="5568409"/>
              <a:ext cx="12829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IPv4 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1" name="Text Box 75">
            <a:extLst>
              <a:ext uri="{FF2B5EF4-FFF2-40B4-BE49-F238E27FC236}">
                <a16:creationId xmlns:a16="http://schemas.microsoft.com/office/drawing/2014/main" id="{9575480C-065E-F445-B98F-75CCDE26D4F5}"/>
              </a:ext>
            </a:extLst>
          </p:cNvPr>
          <p:cNvSpPr txBox="1">
            <a:spLocks noChangeArrowheads="1"/>
          </p:cNvSpPr>
          <p:nvPr/>
        </p:nvSpPr>
        <p:spPr bwMode="auto">
          <a:xfrm>
            <a:off x="861060" y="4222280"/>
            <a:ext cx="25603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IPv4 network connecting two IPv6 routers</a:t>
            </a:r>
          </a:p>
        </p:txBody>
      </p:sp>
      <p:sp>
        <p:nvSpPr>
          <p:cNvPr id="542" name="Rectangle 541">
            <a:extLst>
              <a:ext uri="{FF2B5EF4-FFF2-40B4-BE49-F238E27FC236}">
                <a16:creationId xmlns:a16="http://schemas.microsoft.com/office/drawing/2014/main" id="{76ED368D-E910-AF4A-A7B9-EA73D840E651}"/>
              </a:ext>
            </a:extLst>
          </p:cNvPr>
          <p:cNvSpPr/>
          <p:nvPr/>
        </p:nvSpPr>
        <p:spPr>
          <a:xfrm>
            <a:off x="822960" y="1356360"/>
            <a:ext cx="10058400" cy="240792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4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1"/>
                                        </p:tgtEl>
                                        <p:attrNameLst>
                                          <p:attrName>style.visibility</p:attrName>
                                        </p:attrNameLst>
                                      </p:cBhvr>
                                      <p:to>
                                        <p:strVal val="visible"/>
                                      </p:to>
                                    </p:set>
                                    <p:animEffect transition="in" filter="dissolve">
                                      <p:cBhvr>
                                        <p:cTn id="30" dur="500"/>
                                        <p:tgtEl>
                                          <p:spTgt spid="54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2"/>
                                        </p:tgtEl>
                                        <p:attrNameLst>
                                          <p:attrName>style.visibility</p:attrName>
                                        </p:attrNameLst>
                                      </p:cBhvr>
                                      <p:to>
                                        <p:strVal val="visible"/>
                                      </p:to>
                                    </p:set>
                                    <p:animEffect transition="in" filter="dissolve">
                                      <p:cBhvr>
                                        <p:cTn id="33"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1" grpId="0"/>
      <p:bldP spid="5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a:t>Tunneling and encapsulation</a:t>
            </a:r>
          </a:p>
        </p:txBody>
      </p:sp>
      <p:sp>
        <p:nvSpPr>
          <p:cNvPr id="168" name="Text Box 75">
            <a:extLst>
              <a:ext uri="{FF2B5EF4-FFF2-40B4-BE49-F238E27FC236}">
                <a16:creationId xmlns:a16="http://schemas.microsoft.com/office/drawing/2014/main" id="{9929FFB1-4B85-B14E-8A8D-EE3B2BBCB609}"/>
              </a:ext>
            </a:extLst>
          </p:cNvPr>
          <p:cNvSpPr txBox="1">
            <a:spLocks noChangeArrowheads="1"/>
          </p:cNvSpPr>
          <p:nvPr/>
        </p:nvSpPr>
        <p:spPr bwMode="auto">
          <a:xfrm>
            <a:off x="888274" y="1697883"/>
            <a:ext cx="27595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Ethernet connecting two IPv6 routers:</a:t>
            </a:r>
          </a:p>
        </p:txBody>
      </p:sp>
      <p:grpSp>
        <p:nvGrpSpPr>
          <p:cNvPr id="3" name="Group 2">
            <a:extLst>
              <a:ext uri="{FF2B5EF4-FFF2-40B4-BE49-F238E27FC236}">
                <a16:creationId xmlns:a16="http://schemas.microsoft.com/office/drawing/2014/main" id="{9516739A-1258-BE4F-9C41-77F7DE9A3736}"/>
              </a:ext>
            </a:extLst>
          </p:cNvPr>
          <p:cNvGrpSpPr/>
          <p:nvPr/>
        </p:nvGrpSpPr>
        <p:grpSpPr>
          <a:xfrm>
            <a:off x="4274280" y="1626442"/>
            <a:ext cx="5834767" cy="995120"/>
            <a:chOff x="3663591" y="1108282"/>
            <a:chExt cx="5834767" cy="995120"/>
          </a:xfrm>
        </p:grpSpPr>
        <p:sp>
          <p:nvSpPr>
            <p:cNvPr id="167" name="Rectangle 67">
              <a:extLst>
                <a:ext uri="{FF2B5EF4-FFF2-40B4-BE49-F238E27FC236}">
                  <a16:creationId xmlns:a16="http://schemas.microsoft.com/office/drawing/2014/main" id="{09A35161-06D7-5F46-8581-CAD586A060A0}"/>
                </a:ext>
              </a:extLst>
            </p:cNvPr>
            <p:cNvSpPr>
              <a:spLocks noChangeArrowheads="1"/>
            </p:cNvSpPr>
            <p:nvPr/>
          </p:nvSpPr>
          <p:spPr bwMode="auto">
            <a:xfrm>
              <a:off x="5385352" y="1616420"/>
              <a:ext cx="2405062" cy="66675"/>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69" name="Text Box 244">
              <a:extLst>
                <a:ext uri="{FF2B5EF4-FFF2-40B4-BE49-F238E27FC236}">
                  <a16:creationId xmlns:a16="http://schemas.microsoft.com/office/drawing/2014/main" id="{8F946424-1CCF-1D48-9329-4BE5B2E1BE06}"/>
                </a:ext>
              </a:extLst>
            </p:cNvPr>
            <p:cNvSpPr txBox="1">
              <a:spLocks noChangeArrowheads="1"/>
            </p:cNvSpPr>
            <p:nvPr/>
          </p:nvSpPr>
          <p:spPr bwMode="auto">
            <a:xfrm>
              <a:off x="5480234" y="1110007"/>
              <a:ext cx="247178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Ethernet connects two IPv6 routers</a:t>
              </a:r>
            </a:p>
          </p:txBody>
        </p:sp>
        <p:grpSp>
          <p:nvGrpSpPr>
            <p:cNvPr id="269" name="Group 268">
              <a:extLst>
                <a:ext uri="{FF2B5EF4-FFF2-40B4-BE49-F238E27FC236}">
                  <a16:creationId xmlns:a16="http://schemas.microsoft.com/office/drawing/2014/main" id="{F2AFC9CA-57A7-2A4B-B2A8-73EE2B3D1201}"/>
                </a:ext>
              </a:extLst>
            </p:cNvPr>
            <p:cNvGrpSpPr/>
            <p:nvPr/>
          </p:nvGrpSpPr>
          <p:grpSpPr>
            <a:xfrm>
              <a:off x="3663591" y="1108282"/>
              <a:ext cx="1764058" cy="965200"/>
              <a:chOff x="3670217" y="2254595"/>
              <a:chExt cx="1764058" cy="965200"/>
            </a:xfrm>
          </p:grpSpPr>
          <p:sp>
            <p:nvSpPr>
              <p:cNvPr id="270" name="Text Box 92">
                <a:extLst>
                  <a:ext uri="{FF2B5EF4-FFF2-40B4-BE49-F238E27FC236}">
                    <a16:creationId xmlns:a16="http://schemas.microsoft.com/office/drawing/2014/main" id="{2E0B16B3-F2F3-2C48-B2D9-7825734D0A01}"/>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271" name="Text Box 108">
                <a:extLst>
                  <a:ext uri="{FF2B5EF4-FFF2-40B4-BE49-F238E27FC236}">
                    <a16:creationId xmlns:a16="http://schemas.microsoft.com/office/drawing/2014/main" id="{F159ED48-E177-7C41-B64B-06B2B085521B}"/>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272" name="Line 141">
                <a:extLst>
                  <a:ext uri="{FF2B5EF4-FFF2-40B4-BE49-F238E27FC236}">
                    <a16:creationId xmlns:a16="http://schemas.microsoft.com/office/drawing/2014/main" id="{0635167B-2AF3-A14C-85E2-3598CB9CF52F}"/>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Text Box 143">
                <a:extLst>
                  <a:ext uri="{FF2B5EF4-FFF2-40B4-BE49-F238E27FC236}">
                    <a16:creationId xmlns:a16="http://schemas.microsoft.com/office/drawing/2014/main" id="{87A044D8-2093-0E46-9D20-BAE30730DC1F}"/>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274" name="Text Box 144">
                <a:extLst>
                  <a:ext uri="{FF2B5EF4-FFF2-40B4-BE49-F238E27FC236}">
                    <a16:creationId xmlns:a16="http://schemas.microsoft.com/office/drawing/2014/main" id="{F207BD95-5E7A-4D4E-BE7D-41925B60863F}"/>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275" name="Group 274">
                <a:extLst>
                  <a:ext uri="{FF2B5EF4-FFF2-40B4-BE49-F238E27FC236}">
                    <a16:creationId xmlns:a16="http://schemas.microsoft.com/office/drawing/2014/main" id="{4A073E69-860F-5249-AFC4-C4A38D391439}"/>
                  </a:ext>
                </a:extLst>
              </p:cNvPr>
              <p:cNvGrpSpPr/>
              <p:nvPr/>
            </p:nvGrpSpPr>
            <p:grpSpPr>
              <a:xfrm>
                <a:off x="3670217" y="2586162"/>
                <a:ext cx="731126" cy="344556"/>
                <a:chOff x="7493876" y="2774731"/>
                <a:chExt cx="1481958" cy="894622"/>
              </a:xfrm>
            </p:grpSpPr>
            <p:sp>
              <p:nvSpPr>
                <p:cNvPr id="284" name="Freeform 283">
                  <a:extLst>
                    <a:ext uri="{FF2B5EF4-FFF2-40B4-BE49-F238E27FC236}">
                      <a16:creationId xmlns:a16="http://schemas.microsoft.com/office/drawing/2014/main" id="{F8A16A7C-85C7-A24F-BB87-4093501CBD3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5" name="Oval 284">
                  <a:extLst>
                    <a:ext uri="{FF2B5EF4-FFF2-40B4-BE49-F238E27FC236}">
                      <a16:creationId xmlns:a16="http://schemas.microsoft.com/office/drawing/2014/main" id="{8BC5BF39-F377-5146-97C0-6EF8F1928312}"/>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86" name="Group 285">
                  <a:extLst>
                    <a:ext uri="{FF2B5EF4-FFF2-40B4-BE49-F238E27FC236}">
                      <a16:creationId xmlns:a16="http://schemas.microsoft.com/office/drawing/2014/main" id="{591C4487-83B3-D542-ADA7-A3219B9450D3}"/>
                    </a:ext>
                  </a:extLst>
                </p:cNvPr>
                <p:cNvGrpSpPr/>
                <p:nvPr/>
              </p:nvGrpSpPr>
              <p:grpSpPr>
                <a:xfrm>
                  <a:off x="7713663" y="2848339"/>
                  <a:ext cx="1042107" cy="425543"/>
                  <a:chOff x="7786941" y="2884917"/>
                  <a:chExt cx="897649" cy="353919"/>
                </a:xfrm>
              </p:grpSpPr>
              <p:sp>
                <p:nvSpPr>
                  <p:cNvPr id="287" name="Freeform 286">
                    <a:extLst>
                      <a:ext uri="{FF2B5EF4-FFF2-40B4-BE49-F238E27FC236}">
                        <a16:creationId xmlns:a16="http://schemas.microsoft.com/office/drawing/2014/main" id="{587D49BB-7359-F14F-9FAA-DBE4B215BD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A081F8B5-4855-AD41-8946-CFB9780B4B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12524264-0777-0C42-AF6A-3CBF1F755F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Freeform 289">
                    <a:extLst>
                      <a:ext uri="{FF2B5EF4-FFF2-40B4-BE49-F238E27FC236}">
                        <a16:creationId xmlns:a16="http://schemas.microsoft.com/office/drawing/2014/main" id="{FF4F4DB1-DF2D-BD4D-8E20-DCBADE21EC3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76" name="Group 275">
                <a:extLst>
                  <a:ext uri="{FF2B5EF4-FFF2-40B4-BE49-F238E27FC236}">
                    <a16:creationId xmlns:a16="http://schemas.microsoft.com/office/drawing/2014/main" id="{B5FF489C-4A51-4246-9098-943E871C0053}"/>
                  </a:ext>
                </a:extLst>
              </p:cNvPr>
              <p:cNvGrpSpPr/>
              <p:nvPr/>
            </p:nvGrpSpPr>
            <p:grpSpPr>
              <a:xfrm>
                <a:off x="4703149" y="2589549"/>
                <a:ext cx="731126" cy="344556"/>
                <a:chOff x="7493876" y="2774731"/>
                <a:chExt cx="1481958" cy="894622"/>
              </a:xfrm>
            </p:grpSpPr>
            <p:sp>
              <p:nvSpPr>
                <p:cNvPr id="277" name="Freeform 276">
                  <a:extLst>
                    <a:ext uri="{FF2B5EF4-FFF2-40B4-BE49-F238E27FC236}">
                      <a16:creationId xmlns:a16="http://schemas.microsoft.com/office/drawing/2014/main" id="{DF781C98-CD40-6448-A759-51A33B9B786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8" name="Oval 277">
                  <a:extLst>
                    <a:ext uri="{FF2B5EF4-FFF2-40B4-BE49-F238E27FC236}">
                      <a16:creationId xmlns:a16="http://schemas.microsoft.com/office/drawing/2014/main" id="{1ED403CB-BAEA-6B47-A295-E1B338E8108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79" name="Group 278">
                  <a:extLst>
                    <a:ext uri="{FF2B5EF4-FFF2-40B4-BE49-F238E27FC236}">
                      <a16:creationId xmlns:a16="http://schemas.microsoft.com/office/drawing/2014/main" id="{B654F614-FA15-3B4E-AF13-036BBC0D152E}"/>
                    </a:ext>
                  </a:extLst>
                </p:cNvPr>
                <p:cNvGrpSpPr/>
                <p:nvPr/>
              </p:nvGrpSpPr>
              <p:grpSpPr>
                <a:xfrm>
                  <a:off x="7713663" y="2848339"/>
                  <a:ext cx="1042107" cy="425543"/>
                  <a:chOff x="7786941" y="2884917"/>
                  <a:chExt cx="897649" cy="353919"/>
                </a:xfrm>
              </p:grpSpPr>
              <p:sp>
                <p:nvSpPr>
                  <p:cNvPr id="280" name="Freeform 279">
                    <a:extLst>
                      <a:ext uri="{FF2B5EF4-FFF2-40B4-BE49-F238E27FC236}">
                        <a16:creationId xmlns:a16="http://schemas.microsoft.com/office/drawing/2014/main" id="{3010894A-4D62-8948-8AAC-9B942BF5F27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Freeform 280">
                    <a:extLst>
                      <a:ext uri="{FF2B5EF4-FFF2-40B4-BE49-F238E27FC236}">
                        <a16:creationId xmlns:a16="http://schemas.microsoft.com/office/drawing/2014/main" id="{27D3A458-EB4A-F945-B4E8-15003E8491A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Freeform 281">
                    <a:extLst>
                      <a:ext uri="{FF2B5EF4-FFF2-40B4-BE49-F238E27FC236}">
                        <a16:creationId xmlns:a16="http://schemas.microsoft.com/office/drawing/2014/main" id="{CEF2E442-594C-4E44-B866-4A37719675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Freeform 282">
                    <a:extLst>
                      <a:ext uri="{FF2B5EF4-FFF2-40B4-BE49-F238E27FC236}">
                        <a16:creationId xmlns:a16="http://schemas.microsoft.com/office/drawing/2014/main" id="{4AEACB60-4D98-B143-9AD1-BDCACC68427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291" name="Group 290">
              <a:extLst>
                <a:ext uri="{FF2B5EF4-FFF2-40B4-BE49-F238E27FC236}">
                  <a16:creationId xmlns:a16="http://schemas.microsoft.com/office/drawing/2014/main" id="{6CD9FE67-1834-004F-B7B8-EC2ACE51FC02}"/>
                </a:ext>
              </a:extLst>
            </p:cNvPr>
            <p:cNvGrpSpPr/>
            <p:nvPr/>
          </p:nvGrpSpPr>
          <p:grpSpPr>
            <a:xfrm>
              <a:off x="7734300" y="1138202"/>
              <a:ext cx="1764058" cy="965200"/>
              <a:chOff x="3670217" y="2254595"/>
              <a:chExt cx="1764058" cy="965200"/>
            </a:xfrm>
          </p:grpSpPr>
          <p:sp>
            <p:nvSpPr>
              <p:cNvPr id="292" name="Text Box 92">
                <a:extLst>
                  <a:ext uri="{FF2B5EF4-FFF2-40B4-BE49-F238E27FC236}">
                    <a16:creationId xmlns:a16="http://schemas.microsoft.com/office/drawing/2014/main" id="{4E1422BC-3A6A-6B44-A701-1A4C4A646A43}"/>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293" name="Text Box 108">
                <a:extLst>
                  <a:ext uri="{FF2B5EF4-FFF2-40B4-BE49-F238E27FC236}">
                    <a16:creationId xmlns:a16="http://schemas.microsoft.com/office/drawing/2014/main" id="{6FC6F4F3-504B-0A4C-99EE-AAE5D6AF031D}"/>
                  </a:ext>
                </a:extLst>
              </p:cNvPr>
              <p:cNvSpPr txBox="1">
                <a:spLocks noChangeArrowheads="1"/>
              </p:cNvSpPr>
              <p:nvPr/>
            </p:nvSpPr>
            <p:spPr bwMode="auto">
              <a:xfrm>
                <a:off x="4888228"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294" name="Line 141">
                <a:extLst>
                  <a:ext uri="{FF2B5EF4-FFF2-40B4-BE49-F238E27FC236}">
                    <a16:creationId xmlns:a16="http://schemas.microsoft.com/office/drawing/2014/main" id="{90DCDADB-6394-A84B-BA95-D8E0F9F2E56B}"/>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Text Box 143">
                <a:extLst>
                  <a:ext uri="{FF2B5EF4-FFF2-40B4-BE49-F238E27FC236}">
                    <a16:creationId xmlns:a16="http://schemas.microsoft.com/office/drawing/2014/main" id="{18B62826-F267-0049-A412-8619C591057C}"/>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296" name="Text Box 144">
                <a:extLst>
                  <a:ext uri="{FF2B5EF4-FFF2-40B4-BE49-F238E27FC236}">
                    <a16:creationId xmlns:a16="http://schemas.microsoft.com/office/drawing/2014/main" id="{DB366F83-3A13-0249-80B2-D1CABCF6E95E}"/>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297" name="Group 296">
                <a:extLst>
                  <a:ext uri="{FF2B5EF4-FFF2-40B4-BE49-F238E27FC236}">
                    <a16:creationId xmlns:a16="http://schemas.microsoft.com/office/drawing/2014/main" id="{811A1EE5-9CFA-BD4B-BC78-E2DEBF1097E9}"/>
                  </a:ext>
                </a:extLst>
              </p:cNvPr>
              <p:cNvGrpSpPr/>
              <p:nvPr/>
            </p:nvGrpSpPr>
            <p:grpSpPr>
              <a:xfrm>
                <a:off x="3670217" y="2586162"/>
                <a:ext cx="731126" cy="344556"/>
                <a:chOff x="7493876" y="2774731"/>
                <a:chExt cx="1481958" cy="894622"/>
              </a:xfrm>
            </p:grpSpPr>
            <p:sp>
              <p:nvSpPr>
                <p:cNvPr id="306" name="Freeform 305">
                  <a:extLst>
                    <a:ext uri="{FF2B5EF4-FFF2-40B4-BE49-F238E27FC236}">
                      <a16:creationId xmlns:a16="http://schemas.microsoft.com/office/drawing/2014/main" id="{3A74AED1-F0EA-0349-BE24-8AC41946D59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7" name="Oval 306">
                  <a:extLst>
                    <a:ext uri="{FF2B5EF4-FFF2-40B4-BE49-F238E27FC236}">
                      <a16:creationId xmlns:a16="http://schemas.microsoft.com/office/drawing/2014/main" id="{EBB7616C-F33E-2141-AF35-E0C68F6DA62F}"/>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8" name="Group 307">
                  <a:extLst>
                    <a:ext uri="{FF2B5EF4-FFF2-40B4-BE49-F238E27FC236}">
                      <a16:creationId xmlns:a16="http://schemas.microsoft.com/office/drawing/2014/main" id="{885BD882-BC9B-DD4D-8DDC-9F2AB1102AB3}"/>
                    </a:ext>
                  </a:extLst>
                </p:cNvPr>
                <p:cNvGrpSpPr/>
                <p:nvPr/>
              </p:nvGrpSpPr>
              <p:grpSpPr>
                <a:xfrm>
                  <a:off x="7713663" y="2848339"/>
                  <a:ext cx="1042107" cy="425543"/>
                  <a:chOff x="7786941" y="2884917"/>
                  <a:chExt cx="897649" cy="353919"/>
                </a:xfrm>
              </p:grpSpPr>
              <p:sp>
                <p:nvSpPr>
                  <p:cNvPr id="309" name="Freeform 308">
                    <a:extLst>
                      <a:ext uri="{FF2B5EF4-FFF2-40B4-BE49-F238E27FC236}">
                        <a16:creationId xmlns:a16="http://schemas.microsoft.com/office/drawing/2014/main" id="{B030882F-74FC-2847-B126-520EE17206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Freeform 309">
                    <a:extLst>
                      <a:ext uri="{FF2B5EF4-FFF2-40B4-BE49-F238E27FC236}">
                        <a16:creationId xmlns:a16="http://schemas.microsoft.com/office/drawing/2014/main" id="{0E0B8D53-1472-DA4D-AE29-51DFB53F576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Freeform 310">
                    <a:extLst>
                      <a:ext uri="{FF2B5EF4-FFF2-40B4-BE49-F238E27FC236}">
                        <a16:creationId xmlns:a16="http://schemas.microsoft.com/office/drawing/2014/main" id="{058C9471-DEE6-AE4F-8503-FD801436B8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4F6D32E6-1749-DB4A-918E-98CCCD97251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98" name="Group 297">
                <a:extLst>
                  <a:ext uri="{FF2B5EF4-FFF2-40B4-BE49-F238E27FC236}">
                    <a16:creationId xmlns:a16="http://schemas.microsoft.com/office/drawing/2014/main" id="{1DD98ED7-111E-954C-9872-D507EE1D2233}"/>
                  </a:ext>
                </a:extLst>
              </p:cNvPr>
              <p:cNvGrpSpPr/>
              <p:nvPr/>
            </p:nvGrpSpPr>
            <p:grpSpPr>
              <a:xfrm>
                <a:off x="4703149" y="2589549"/>
                <a:ext cx="731126" cy="344556"/>
                <a:chOff x="7493876" y="2774731"/>
                <a:chExt cx="1481958" cy="894622"/>
              </a:xfrm>
            </p:grpSpPr>
            <p:sp>
              <p:nvSpPr>
                <p:cNvPr id="299" name="Freeform 298">
                  <a:extLst>
                    <a:ext uri="{FF2B5EF4-FFF2-40B4-BE49-F238E27FC236}">
                      <a16:creationId xmlns:a16="http://schemas.microsoft.com/office/drawing/2014/main" id="{CE90818F-F7C9-8A4F-8C28-757575ABCAB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0" name="Oval 299">
                  <a:extLst>
                    <a:ext uri="{FF2B5EF4-FFF2-40B4-BE49-F238E27FC236}">
                      <a16:creationId xmlns:a16="http://schemas.microsoft.com/office/drawing/2014/main" id="{CEC89AC2-BDFD-AC4F-A951-DA4DB8992147}"/>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1" name="Group 300">
                  <a:extLst>
                    <a:ext uri="{FF2B5EF4-FFF2-40B4-BE49-F238E27FC236}">
                      <a16:creationId xmlns:a16="http://schemas.microsoft.com/office/drawing/2014/main" id="{695885FE-D0A9-7145-8BD4-0AB640821495}"/>
                    </a:ext>
                  </a:extLst>
                </p:cNvPr>
                <p:cNvGrpSpPr/>
                <p:nvPr/>
              </p:nvGrpSpPr>
              <p:grpSpPr>
                <a:xfrm>
                  <a:off x="7713663" y="2848339"/>
                  <a:ext cx="1042107" cy="425543"/>
                  <a:chOff x="7786941" y="2884917"/>
                  <a:chExt cx="897649" cy="353919"/>
                </a:xfrm>
              </p:grpSpPr>
              <p:sp>
                <p:nvSpPr>
                  <p:cNvPr id="302" name="Freeform 301">
                    <a:extLst>
                      <a:ext uri="{FF2B5EF4-FFF2-40B4-BE49-F238E27FC236}">
                        <a16:creationId xmlns:a16="http://schemas.microsoft.com/office/drawing/2014/main" id="{C9F1E916-77E1-464F-9DA9-93947467D4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D22EEE39-5B44-8441-8AA6-2DC425C85D5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9DADD220-43C9-0848-95D9-0ED14661FF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Freeform 304">
                    <a:extLst>
                      <a:ext uri="{FF2B5EF4-FFF2-40B4-BE49-F238E27FC236}">
                        <a16:creationId xmlns:a16="http://schemas.microsoft.com/office/drawing/2014/main" id="{FF7D8FD7-6529-FE42-B132-6122472F475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sp>
        <p:nvSpPr>
          <p:cNvPr id="163" name="Text Box 75">
            <a:extLst>
              <a:ext uri="{FF2B5EF4-FFF2-40B4-BE49-F238E27FC236}">
                <a16:creationId xmlns:a16="http://schemas.microsoft.com/office/drawing/2014/main" id="{FB50B50B-04E2-EF4D-9B48-0A32C12C8284}"/>
              </a:ext>
            </a:extLst>
          </p:cNvPr>
          <p:cNvSpPr txBox="1">
            <a:spLocks noChangeArrowheads="1"/>
          </p:cNvSpPr>
          <p:nvPr/>
        </p:nvSpPr>
        <p:spPr bwMode="auto">
          <a:xfrm>
            <a:off x="861060" y="4222280"/>
            <a:ext cx="25603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IPv4 tunnel connecting two IPv6 routers</a:t>
            </a:r>
          </a:p>
        </p:txBody>
      </p:sp>
      <p:grpSp>
        <p:nvGrpSpPr>
          <p:cNvPr id="6" name="Group 5">
            <a:extLst>
              <a:ext uri="{FF2B5EF4-FFF2-40B4-BE49-F238E27FC236}">
                <a16:creationId xmlns:a16="http://schemas.microsoft.com/office/drawing/2014/main" id="{0D8AE034-D79C-534D-95B0-02574300A754}"/>
              </a:ext>
            </a:extLst>
          </p:cNvPr>
          <p:cNvGrpSpPr/>
          <p:nvPr/>
        </p:nvGrpSpPr>
        <p:grpSpPr>
          <a:xfrm>
            <a:off x="6003967" y="4337621"/>
            <a:ext cx="2430462" cy="573088"/>
            <a:chOff x="6003967" y="4337621"/>
            <a:chExt cx="2430462" cy="573088"/>
          </a:xfrm>
        </p:grpSpPr>
        <p:sp>
          <p:nvSpPr>
            <p:cNvPr id="162" name="Rectangle 67">
              <a:extLst>
                <a:ext uri="{FF2B5EF4-FFF2-40B4-BE49-F238E27FC236}">
                  <a16:creationId xmlns:a16="http://schemas.microsoft.com/office/drawing/2014/main" id="{CE8FB727-F1B4-8A44-A551-3B252C50F2DD}"/>
                </a:ext>
              </a:extLst>
            </p:cNvPr>
            <p:cNvSpPr>
              <a:spLocks noChangeArrowheads="1"/>
            </p:cNvSpPr>
            <p:nvPr/>
          </p:nvSpPr>
          <p:spPr bwMode="auto">
            <a:xfrm>
              <a:off x="6003967" y="4844034"/>
              <a:ext cx="2405062" cy="66675"/>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66" name="Text Box 244">
              <a:extLst>
                <a:ext uri="{FF2B5EF4-FFF2-40B4-BE49-F238E27FC236}">
                  <a16:creationId xmlns:a16="http://schemas.microsoft.com/office/drawing/2014/main" id="{A91EB700-6F66-3246-A11B-80477B368243}"/>
                </a:ext>
              </a:extLst>
            </p:cNvPr>
            <p:cNvSpPr txBox="1">
              <a:spLocks noChangeArrowheads="1"/>
            </p:cNvSpPr>
            <p:nvPr/>
          </p:nvSpPr>
          <p:spPr bwMode="auto">
            <a:xfrm>
              <a:off x="6115092" y="4337621"/>
              <a:ext cx="23193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IPv4 tunnel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connecting IPv6 routers</a:t>
              </a:r>
            </a:p>
          </p:txBody>
        </p:sp>
      </p:grpSp>
      <p:grpSp>
        <p:nvGrpSpPr>
          <p:cNvPr id="170" name="Group 169">
            <a:extLst>
              <a:ext uri="{FF2B5EF4-FFF2-40B4-BE49-F238E27FC236}">
                <a16:creationId xmlns:a16="http://schemas.microsoft.com/office/drawing/2014/main" id="{5717A5F8-6A67-F94C-8EEA-6348C9FB101E}"/>
              </a:ext>
            </a:extLst>
          </p:cNvPr>
          <p:cNvGrpSpPr/>
          <p:nvPr/>
        </p:nvGrpSpPr>
        <p:grpSpPr>
          <a:xfrm>
            <a:off x="4282206" y="4335896"/>
            <a:ext cx="1764058" cy="963613"/>
            <a:chOff x="3670217" y="2254595"/>
            <a:chExt cx="1764058" cy="963613"/>
          </a:xfrm>
        </p:grpSpPr>
        <p:sp>
          <p:nvSpPr>
            <p:cNvPr id="193" name="Text Box 92">
              <a:extLst>
                <a:ext uri="{FF2B5EF4-FFF2-40B4-BE49-F238E27FC236}">
                  <a16:creationId xmlns:a16="http://schemas.microsoft.com/office/drawing/2014/main" id="{110A739D-9FA4-5C47-9104-5929CA817F9D}"/>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194" name="Text Box 108">
              <a:extLst>
                <a:ext uri="{FF2B5EF4-FFF2-40B4-BE49-F238E27FC236}">
                  <a16:creationId xmlns:a16="http://schemas.microsoft.com/office/drawing/2014/main" id="{D710AC33-80F8-0849-B632-29F5506A7A13}"/>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195" name="Line 141">
              <a:extLst>
                <a:ext uri="{FF2B5EF4-FFF2-40B4-BE49-F238E27FC236}">
                  <a16:creationId xmlns:a16="http://schemas.microsoft.com/office/drawing/2014/main" id="{9A1C543F-3CDB-554A-BF74-D3706C6A874D}"/>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Text Box 143">
              <a:extLst>
                <a:ext uri="{FF2B5EF4-FFF2-40B4-BE49-F238E27FC236}">
                  <a16:creationId xmlns:a16="http://schemas.microsoft.com/office/drawing/2014/main" id="{41501492-C9AF-D446-A361-BE77117F4623}"/>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198" name="Group 197">
              <a:extLst>
                <a:ext uri="{FF2B5EF4-FFF2-40B4-BE49-F238E27FC236}">
                  <a16:creationId xmlns:a16="http://schemas.microsoft.com/office/drawing/2014/main" id="{3C95A897-355A-434E-8FC1-AC906BACDFA2}"/>
                </a:ext>
              </a:extLst>
            </p:cNvPr>
            <p:cNvGrpSpPr/>
            <p:nvPr/>
          </p:nvGrpSpPr>
          <p:grpSpPr>
            <a:xfrm>
              <a:off x="3670217" y="2586162"/>
              <a:ext cx="731126" cy="344556"/>
              <a:chOff x="7493876" y="2774731"/>
              <a:chExt cx="1481958" cy="894622"/>
            </a:xfrm>
          </p:grpSpPr>
          <p:sp>
            <p:nvSpPr>
              <p:cNvPr id="207" name="Freeform 206">
                <a:extLst>
                  <a:ext uri="{FF2B5EF4-FFF2-40B4-BE49-F238E27FC236}">
                    <a16:creationId xmlns:a16="http://schemas.microsoft.com/office/drawing/2014/main" id="{F5D7D63D-A986-594D-B694-9FF0F91833F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8" name="Oval 207">
                <a:extLst>
                  <a:ext uri="{FF2B5EF4-FFF2-40B4-BE49-F238E27FC236}">
                    <a16:creationId xmlns:a16="http://schemas.microsoft.com/office/drawing/2014/main" id="{03782CCC-03BC-1347-85AF-252A8230B48E}"/>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9" name="Group 208">
                <a:extLst>
                  <a:ext uri="{FF2B5EF4-FFF2-40B4-BE49-F238E27FC236}">
                    <a16:creationId xmlns:a16="http://schemas.microsoft.com/office/drawing/2014/main" id="{D0C68AB1-2CD1-EF47-9AC5-019E3F989517}"/>
                  </a:ext>
                </a:extLst>
              </p:cNvPr>
              <p:cNvGrpSpPr/>
              <p:nvPr/>
            </p:nvGrpSpPr>
            <p:grpSpPr>
              <a:xfrm>
                <a:off x="7713663" y="2848339"/>
                <a:ext cx="1042107" cy="425543"/>
                <a:chOff x="7786941" y="2884917"/>
                <a:chExt cx="897649" cy="353919"/>
              </a:xfrm>
            </p:grpSpPr>
            <p:sp>
              <p:nvSpPr>
                <p:cNvPr id="210" name="Freeform 209">
                  <a:extLst>
                    <a:ext uri="{FF2B5EF4-FFF2-40B4-BE49-F238E27FC236}">
                      <a16:creationId xmlns:a16="http://schemas.microsoft.com/office/drawing/2014/main" id="{754B7C8E-ACD3-134F-A641-0F91DB79F6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589DAF1B-A291-514E-BCC4-CC91BB57E76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Freeform 211">
                  <a:extLst>
                    <a:ext uri="{FF2B5EF4-FFF2-40B4-BE49-F238E27FC236}">
                      <a16:creationId xmlns:a16="http://schemas.microsoft.com/office/drawing/2014/main" id="{73F904F0-F412-7046-AFD0-5002E429B42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Freeform 212">
                  <a:extLst>
                    <a:ext uri="{FF2B5EF4-FFF2-40B4-BE49-F238E27FC236}">
                      <a16:creationId xmlns:a16="http://schemas.microsoft.com/office/drawing/2014/main" id="{2CCAAB12-A1D8-6C47-878C-46C3E550321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9" name="Group 198">
              <a:extLst>
                <a:ext uri="{FF2B5EF4-FFF2-40B4-BE49-F238E27FC236}">
                  <a16:creationId xmlns:a16="http://schemas.microsoft.com/office/drawing/2014/main" id="{4C090431-938E-B942-A193-8E47FD1AF9E2}"/>
                </a:ext>
              </a:extLst>
            </p:cNvPr>
            <p:cNvGrpSpPr/>
            <p:nvPr/>
          </p:nvGrpSpPr>
          <p:grpSpPr>
            <a:xfrm>
              <a:off x="4703149" y="2589549"/>
              <a:ext cx="731126" cy="344556"/>
              <a:chOff x="7493876" y="2774731"/>
              <a:chExt cx="1481958" cy="894622"/>
            </a:xfrm>
          </p:grpSpPr>
          <p:sp>
            <p:nvSpPr>
              <p:cNvPr id="200" name="Freeform 199">
                <a:extLst>
                  <a:ext uri="{FF2B5EF4-FFF2-40B4-BE49-F238E27FC236}">
                    <a16:creationId xmlns:a16="http://schemas.microsoft.com/office/drawing/2014/main" id="{49C4F992-971D-C440-8D04-53AAC987516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1" name="Oval 200">
                <a:extLst>
                  <a:ext uri="{FF2B5EF4-FFF2-40B4-BE49-F238E27FC236}">
                    <a16:creationId xmlns:a16="http://schemas.microsoft.com/office/drawing/2014/main" id="{62AF8A24-58CD-2145-A9F9-90CE2DC79A5F}"/>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2" name="Group 201">
                <a:extLst>
                  <a:ext uri="{FF2B5EF4-FFF2-40B4-BE49-F238E27FC236}">
                    <a16:creationId xmlns:a16="http://schemas.microsoft.com/office/drawing/2014/main" id="{0A93BC7E-4BC1-2643-93F4-2AD46845796A}"/>
                  </a:ext>
                </a:extLst>
              </p:cNvPr>
              <p:cNvGrpSpPr/>
              <p:nvPr/>
            </p:nvGrpSpPr>
            <p:grpSpPr>
              <a:xfrm>
                <a:off x="7713663" y="2848339"/>
                <a:ext cx="1042107" cy="425543"/>
                <a:chOff x="7786941" y="2884917"/>
                <a:chExt cx="897649" cy="353919"/>
              </a:xfrm>
            </p:grpSpPr>
            <p:sp>
              <p:nvSpPr>
                <p:cNvPr id="203" name="Freeform 202">
                  <a:extLst>
                    <a:ext uri="{FF2B5EF4-FFF2-40B4-BE49-F238E27FC236}">
                      <a16:creationId xmlns:a16="http://schemas.microsoft.com/office/drawing/2014/main" id="{A7323785-B63B-DE4E-A5EC-E9792BB5D5A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DEFF491D-45FE-0644-B21D-93F3232315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Freeform 204">
                  <a:extLst>
                    <a:ext uri="{FF2B5EF4-FFF2-40B4-BE49-F238E27FC236}">
                      <a16:creationId xmlns:a16="http://schemas.microsoft.com/office/drawing/2014/main" id="{D7229D85-BA96-1E47-BEF3-188394D687B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D328D7ED-E4C8-8145-91E9-1697D90D408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71" name="Group 170">
            <a:extLst>
              <a:ext uri="{FF2B5EF4-FFF2-40B4-BE49-F238E27FC236}">
                <a16:creationId xmlns:a16="http://schemas.microsoft.com/office/drawing/2014/main" id="{E3C42B7A-98CB-6347-8B71-39B750B4AA71}"/>
              </a:ext>
            </a:extLst>
          </p:cNvPr>
          <p:cNvGrpSpPr/>
          <p:nvPr/>
        </p:nvGrpSpPr>
        <p:grpSpPr>
          <a:xfrm>
            <a:off x="8352915" y="4365816"/>
            <a:ext cx="1764058" cy="965200"/>
            <a:chOff x="3670217" y="2254595"/>
            <a:chExt cx="1764058" cy="965200"/>
          </a:xfrm>
        </p:grpSpPr>
        <p:sp>
          <p:nvSpPr>
            <p:cNvPr id="172" name="Text Box 92">
              <a:extLst>
                <a:ext uri="{FF2B5EF4-FFF2-40B4-BE49-F238E27FC236}">
                  <a16:creationId xmlns:a16="http://schemas.microsoft.com/office/drawing/2014/main" id="{B011A2F8-9695-BA46-8CA9-E35BEA783E25}"/>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173" name="Text Box 108">
              <a:extLst>
                <a:ext uri="{FF2B5EF4-FFF2-40B4-BE49-F238E27FC236}">
                  <a16:creationId xmlns:a16="http://schemas.microsoft.com/office/drawing/2014/main" id="{7163F02F-17ED-C44F-B86B-A1C3E5B30509}"/>
                </a:ext>
              </a:extLst>
            </p:cNvPr>
            <p:cNvSpPr txBox="1">
              <a:spLocks noChangeArrowheads="1"/>
            </p:cNvSpPr>
            <p:nvPr/>
          </p:nvSpPr>
          <p:spPr bwMode="auto">
            <a:xfrm>
              <a:off x="4888228"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174" name="Line 141">
              <a:extLst>
                <a:ext uri="{FF2B5EF4-FFF2-40B4-BE49-F238E27FC236}">
                  <a16:creationId xmlns:a16="http://schemas.microsoft.com/office/drawing/2014/main" id="{CBB88C7C-78E5-2740-AA9E-D60B5912D637}"/>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Text Box 144">
              <a:extLst>
                <a:ext uri="{FF2B5EF4-FFF2-40B4-BE49-F238E27FC236}">
                  <a16:creationId xmlns:a16="http://schemas.microsoft.com/office/drawing/2014/main" id="{BFE1AB9B-2EAA-3646-A298-AB413E7A5D26}"/>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177" name="Group 176">
              <a:extLst>
                <a:ext uri="{FF2B5EF4-FFF2-40B4-BE49-F238E27FC236}">
                  <a16:creationId xmlns:a16="http://schemas.microsoft.com/office/drawing/2014/main" id="{2EEEE9B2-CAF4-4840-9D9B-D6AF0E983459}"/>
                </a:ext>
              </a:extLst>
            </p:cNvPr>
            <p:cNvGrpSpPr/>
            <p:nvPr/>
          </p:nvGrpSpPr>
          <p:grpSpPr>
            <a:xfrm>
              <a:off x="3670217" y="2586162"/>
              <a:ext cx="731126" cy="344556"/>
              <a:chOff x="7493876" y="2774731"/>
              <a:chExt cx="1481958" cy="894622"/>
            </a:xfrm>
          </p:grpSpPr>
          <p:sp>
            <p:nvSpPr>
              <p:cNvPr id="186" name="Freeform 185">
                <a:extLst>
                  <a:ext uri="{FF2B5EF4-FFF2-40B4-BE49-F238E27FC236}">
                    <a16:creationId xmlns:a16="http://schemas.microsoft.com/office/drawing/2014/main" id="{7E69BC95-0251-D24F-AD6E-561389FC80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6888D20B-9D89-4B4C-8E8F-1BB165CA61A6}"/>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C11A9864-04B0-C642-975B-2FFEB37EC0C9}"/>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F815E172-DF3B-CB47-8E92-A80C6D3657A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5B86302E-E939-AD4E-AFF9-17636C78971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5C5917F1-E302-CE45-8D20-9819BFA83C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56545F24-94D8-7C4B-9573-CCC90CEF14C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8" name="Group 177">
              <a:extLst>
                <a:ext uri="{FF2B5EF4-FFF2-40B4-BE49-F238E27FC236}">
                  <a16:creationId xmlns:a16="http://schemas.microsoft.com/office/drawing/2014/main" id="{5E0A2DE7-07A0-1247-98D1-3173BDB98A4B}"/>
                </a:ext>
              </a:extLst>
            </p:cNvPr>
            <p:cNvGrpSpPr/>
            <p:nvPr/>
          </p:nvGrpSpPr>
          <p:grpSpPr>
            <a:xfrm>
              <a:off x="4703149" y="2589549"/>
              <a:ext cx="731126" cy="344556"/>
              <a:chOff x="7493876" y="2774731"/>
              <a:chExt cx="1481958" cy="894622"/>
            </a:xfrm>
          </p:grpSpPr>
          <p:sp>
            <p:nvSpPr>
              <p:cNvPr id="179" name="Freeform 178">
                <a:extLst>
                  <a:ext uri="{FF2B5EF4-FFF2-40B4-BE49-F238E27FC236}">
                    <a16:creationId xmlns:a16="http://schemas.microsoft.com/office/drawing/2014/main" id="{10F4D360-E65F-D849-B554-1067764F2A1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0" name="Oval 179">
                <a:extLst>
                  <a:ext uri="{FF2B5EF4-FFF2-40B4-BE49-F238E27FC236}">
                    <a16:creationId xmlns:a16="http://schemas.microsoft.com/office/drawing/2014/main" id="{A6B447AA-3C49-F74C-844A-DB7E97A9C93A}"/>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1" name="Group 180">
                <a:extLst>
                  <a:ext uri="{FF2B5EF4-FFF2-40B4-BE49-F238E27FC236}">
                    <a16:creationId xmlns:a16="http://schemas.microsoft.com/office/drawing/2014/main" id="{0EA85C4B-510C-5948-A859-A34940D950C8}"/>
                  </a:ext>
                </a:extLst>
              </p:cNvPr>
              <p:cNvGrpSpPr/>
              <p:nvPr/>
            </p:nvGrpSpPr>
            <p:grpSpPr>
              <a:xfrm>
                <a:off x="7713663" y="2848339"/>
                <a:ext cx="1042107" cy="425543"/>
                <a:chOff x="7786941" y="2884917"/>
                <a:chExt cx="897649" cy="353919"/>
              </a:xfrm>
            </p:grpSpPr>
            <p:sp>
              <p:nvSpPr>
                <p:cNvPr id="182" name="Freeform 181">
                  <a:extLst>
                    <a:ext uri="{FF2B5EF4-FFF2-40B4-BE49-F238E27FC236}">
                      <a16:creationId xmlns:a16="http://schemas.microsoft.com/office/drawing/2014/main" id="{B3CC364E-1AC4-CB48-AA68-0F261278089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B54FBD29-A743-664D-B298-216BFB6A0E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C611F43E-D76E-1C42-8DE4-D6081FCAEA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Freeform 184">
                  <a:extLst>
                    <a:ext uri="{FF2B5EF4-FFF2-40B4-BE49-F238E27FC236}">
                      <a16:creationId xmlns:a16="http://schemas.microsoft.com/office/drawing/2014/main" id="{CAA4831E-FF15-F841-8C6E-C13EB5F994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8" name="Group 17">
            <a:extLst>
              <a:ext uri="{FF2B5EF4-FFF2-40B4-BE49-F238E27FC236}">
                <a16:creationId xmlns:a16="http://schemas.microsoft.com/office/drawing/2014/main" id="{CBFD91D7-0B04-D846-BFE6-3B2EB08046BF}"/>
              </a:ext>
            </a:extLst>
          </p:cNvPr>
          <p:cNvGrpSpPr/>
          <p:nvPr/>
        </p:nvGrpSpPr>
        <p:grpSpPr>
          <a:xfrm>
            <a:off x="3244703" y="3195320"/>
            <a:ext cx="1748069" cy="467910"/>
            <a:chOff x="3229463" y="3119120"/>
            <a:chExt cx="1748069" cy="467910"/>
          </a:xfrm>
        </p:grpSpPr>
        <p:sp>
          <p:nvSpPr>
            <p:cNvPr id="260" name="Line 57">
              <a:extLst>
                <a:ext uri="{FF2B5EF4-FFF2-40B4-BE49-F238E27FC236}">
                  <a16:creationId xmlns:a16="http://schemas.microsoft.com/office/drawing/2014/main" id="{444FAB3B-BC2A-474E-B52E-60DB95D89EE7}"/>
                </a:ext>
              </a:extLst>
            </p:cNvPr>
            <p:cNvSpPr>
              <a:spLocks noChangeShapeType="1"/>
            </p:cNvSpPr>
            <p:nvPr/>
          </p:nvSpPr>
          <p:spPr bwMode="auto">
            <a:xfrm flipH="1">
              <a:off x="4023360" y="3119120"/>
              <a:ext cx="954172" cy="18796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Text Box 18">
              <a:extLst>
                <a:ext uri="{FF2B5EF4-FFF2-40B4-BE49-F238E27FC236}">
                  <a16:creationId xmlns:a16="http://schemas.microsoft.com/office/drawing/2014/main" id="{765FA291-F9CB-864C-A7BD-493491891E46}"/>
                </a:ext>
              </a:extLst>
            </p:cNvPr>
            <p:cNvSpPr txBox="1">
              <a:spLocks noChangeArrowheads="1"/>
            </p:cNvSpPr>
            <p:nvPr/>
          </p:nvSpPr>
          <p:spPr bwMode="auto">
            <a:xfrm>
              <a:off x="3229463" y="3311570"/>
              <a:ext cx="1516761"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Link-layer frame</a:t>
              </a:r>
            </a:p>
          </p:txBody>
        </p:sp>
      </p:grpSp>
      <p:grpSp>
        <p:nvGrpSpPr>
          <p:cNvPr id="13" name="Group 12">
            <a:extLst>
              <a:ext uri="{FF2B5EF4-FFF2-40B4-BE49-F238E27FC236}">
                <a16:creationId xmlns:a16="http://schemas.microsoft.com/office/drawing/2014/main" id="{F3A2D044-A80D-BF48-BFF6-B13D3278C64F}"/>
              </a:ext>
            </a:extLst>
          </p:cNvPr>
          <p:cNvGrpSpPr/>
          <p:nvPr/>
        </p:nvGrpSpPr>
        <p:grpSpPr>
          <a:xfrm>
            <a:off x="4809173" y="2446973"/>
            <a:ext cx="4886325" cy="951547"/>
            <a:chOff x="4672013" y="2614613"/>
            <a:chExt cx="4886325" cy="1157209"/>
          </a:xfrm>
        </p:grpSpPr>
        <p:grpSp>
          <p:nvGrpSpPr>
            <p:cNvPr id="5" name="Group 4">
              <a:extLst>
                <a:ext uri="{FF2B5EF4-FFF2-40B4-BE49-F238E27FC236}">
                  <a16:creationId xmlns:a16="http://schemas.microsoft.com/office/drawing/2014/main" id="{A8B018EE-E224-B940-B878-E69EDA1EA956}"/>
                </a:ext>
              </a:extLst>
            </p:cNvPr>
            <p:cNvGrpSpPr/>
            <p:nvPr/>
          </p:nvGrpSpPr>
          <p:grpSpPr>
            <a:xfrm>
              <a:off x="4674002" y="3295572"/>
              <a:ext cx="4854575" cy="476250"/>
              <a:chOff x="1427882" y="4286172"/>
              <a:chExt cx="4854575" cy="476250"/>
            </a:xfrm>
          </p:grpSpPr>
          <p:sp>
            <p:nvSpPr>
              <p:cNvPr id="363" name="Rectangle 26">
                <a:extLst>
                  <a:ext uri="{FF2B5EF4-FFF2-40B4-BE49-F238E27FC236}">
                    <a16:creationId xmlns:a16="http://schemas.microsoft.com/office/drawing/2014/main" id="{6BFDBC4B-8987-6D40-B37D-40C15D4A02DF}"/>
                  </a:ext>
                </a:extLst>
              </p:cNvPr>
              <p:cNvSpPr>
                <a:spLocks noChangeArrowheads="1"/>
              </p:cNvSpPr>
              <p:nvPr/>
            </p:nvSpPr>
            <p:spPr bwMode="auto">
              <a:xfrm>
                <a:off x="1427882" y="4289347"/>
                <a:ext cx="4854575" cy="468313"/>
              </a:xfrm>
              <a:prstGeom prst="rect">
                <a:avLst/>
              </a:prstGeom>
              <a:gradFill rotWithShape="1">
                <a:gsLst>
                  <a:gs pos="0">
                    <a:srgbClr val="CC0000">
                      <a:alpha val="40999"/>
                    </a:srgbClr>
                  </a:gs>
                  <a:gs pos="100000">
                    <a:srgbClr val="CC0000">
                      <a:alpha val="37999"/>
                    </a:srgbClr>
                  </a:gs>
                </a:gsLst>
                <a:lin ang="540000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4" name="Line 27">
                <a:extLst>
                  <a:ext uri="{FF2B5EF4-FFF2-40B4-BE49-F238E27FC236}">
                    <a16:creationId xmlns:a16="http://schemas.microsoft.com/office/drawing/2014/main" id="{41F3CE6F-3D8F-6541-A266-4991BCC28A29}"/>
                  </a:ext>
                </a:extLst>
              </p:cNvPr>
              <p:cNvSpPr>
                <a:spLocks noChangeShapeType="1"/>
              </p:cNvSpPr>
              <p:nvPr/>
            </p:nvSpPr>
            <p:spPr bwMode="auto">
              <a:xfrm>
                <a:off x="2791545" y="4287759"/>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Line 28">
                <a:extLst>
                  <a:ext uri="{FF2B5EF4-FFF2-40B4-BE49-F238E27FC236}">
                    <a16:creationId xmlns:a16="http://schemas.microsoft.com/office/drawing/2014/main" id="{6FA825CB-5465-7D40-B46B-B6CEDF1233D8}"/>
                  </a:ext>
                </a:extLst>
              </p:cNvPr>
              <p:cNvSpPr>
                <a:spLocks noChangeShapeType="1"/>
              </p:cNvSpPr>
              <p:nvPr/>
            </p:nvSpPr>
            <p:spPr bwMode="auto">
              <a:xfrm>
                <a:off x="2313707" y="4286172"/>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Line 29">
                <a:extLst>
                  <a:ext uri="{FF2B5EF4-FFF2-40B4-BE49-F238E27FC236}">
                    <a16:creationId xmlns:a16="http://schemas.microsoft.com/office/drawing/2014/main" id="{5DC15200-24FA-DB49-BEA1-C166763FD829}"/>
                  </a:ext>
                </a:extLst>
              </p:cNvPr>
              <p:cNvSpPr>
                <a:spLocks noChangeShapeType="1"/>
              </p:cNvSpPr>
              <p:nvPr/>
            </p:nvSpPr>
            <p:spPr bwMode="auto">
              <a:xfrm>
                <a:off x="1867620" y="4294109"/>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42ADB5E-2087-8042-9E8E-E6E371A900BA}"/>
                  </a:ext>
                </a:extLst>
              </p:cNvPr>
              <p:cNvGrpSpPr/>
              <p:nvPr/>
            </p:nvGrpSpPr>
            <p:grpSpPr>
              <a:xfrm>
                <a:off x="2865478" y="4319509"/>
                <a:ext cx="3402012" cy="414337"/>
                <a:chOff x="8090620" y="3748009"/>
                <a:chExt cx="3402012" cy="414337"/>
              </a:xfrm>
            </p:grpSpPr>
            <p:sp>
              <p:nvSpPr>
                <p:cNvPr id="357" name="Line 65">
                  <a:extLst>
                    <a:ext uri="{FF2B5EF4-FFF2-40B4-BE49-F238E27FC236}">
                      <a16:creationId xmlns:a16="http://schemas.microsoft.com/office/drawing/2014/main" id="{BD890452-F6E7-4448-B613-CFB0A5846EB1}"/>
                    </a:ext>
                  </a:extLst>
                </p:cNvPr>
                <p:cNvSpPr>
                  <a:spLocks noChangeShapeType="1"/>
                </p:cNvSpPr>
                <p:nvPr/>
              </p:nvSpPr>
              <p:spPr bwMode="auto">
                <a:xfrm>
                  <a:off x="8743763" y="4053716"/>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Rectangle 5">
                  <a:extLst>
                    <a:ext uri="{FF2B5EF4-FFF2-40B4-BE49-F238E27FC236}">
                      <a16:creationId xmlns:a16="http://schemas.microsoft.com/office/drawing/2014/main" id="{5EF7AC7D-7AE1-C241-9F61-F18D9E6049CC}"/>
                    </a:ext>
                  </a:extLst>
                </p:cNvPr>
                <p:cNvSpPr>
                  <a:spLocks noChangeArrowheads="1"/>
                </p:cNvSpPr>
                <p:nvPr/>
              </p:nvSpPr>
              <p:spPr bwMode="auto">
                <a:xfrm>
                  <a:off x="8090620" y="3751184"/>
                  <a:ext cx="3402012" cy="401638"/>
                </a:xfrm>
                <a:prstGeom prst="rect">
                  <a:avLst/>
                </a:prstGeom>
                <a:solidFill>
                  <a:srgbClr val="66CC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1" name="Line 8">
                  <a:extLst>
                    <a:ext uri="{FF2B5EF4-FFF2-40B4-BE49-F238E27FC236}">
                      <a16:creationId xmlns:a16="http://schemas.microsoft.com/office/drawing/2014/main" id="{618C687D-95D3-1A4E-B0FA-FBAF474EB450}"/>
                    </a:ext>
                  </a:extLst>
                </p:cNvPr>
                <p:cNvSpPr>
                  <a:spLocks noChangeShapeType="1"/>
                </p:cNvSpPr>
                <p:nvPr/>
              </p:nvSpPr>
              <p:spPr bwMode="auto">
                <a:xfrm>
                  <a:off x="81747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Line 9">
                  <a:extLst>
                    <a:ext uri="{FF2B5EF4-FFF2-40B4-BE49-F238E27FC236}">
                      <a16:creationId xmlns:a16="http://schemas.microsoft.com/office/drawing/2014/main" id="{AC79F5F7-9AC4-9640-BA5C-522DDD5C0A1A}"/>
                    </a:ext>
                  </a:extLst>
                </p:cNvPr>
                <p:cNvSpPr>
                  <a:spLocks noChangeShapeType="1"/>
                </p:cNvSpPr>
                <p:nvPr/>
              </p:nvSpPr>
              <p:spPr bwMode="auto">
                <a:xfrm>
                  <a:off x="8133482" y="374959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Line 10">
                  <a:extLst>
                    <a:ext uri="{FF2B5EF4-FFF2-40B4-BE49-F238E27FC236}">
                      <a16:creationId xmlns:a16="http://schemas.microsoft.com/office/drawing/2014/main" id="{65704044-79FE-A64A-9FF3-9C238BBA6EBE}"/>
                    </a:ext>
                  </a:extLst>
                </p:cNvPr>
                <p:cNvSpPr>
                  <a:spLocks noChangeShapeType="1"/>
                </p:cNvSpPr>
                <p:nvPr/>
              </p:nvSpPr>
              <p:spPr bwMode="auto">
                <a:xfrm>
                  <a:off x="82509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Line 11">
                  <a:extLst>
                    <a:ext uri="{FF2B5EF4-FFF2-40B4-BE49-F238E27FC236}">
                      <a16:creationId xmlns:a16="http://schemas.microsoft.com/office/drawing/2014/main" id="{DEF1C2BA-CE66-FF4D-9460-A93DC4051AD1}"/>
                    </a:ext>
                  </a:extLst>
                </p:cNvPr>
                <p:cNvSpPr>
                  <a:spLocks noChangeShapeType="1"/>
                </p:cNvSpPr>
                <p:nvPr/>
              </p:nvSpPr>
              <p:spPr bwMode="auto">
                <a:xfrm>
                  <a:off x="829223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Line 12">
                  <a:extLst>
                    <a:ext uri="{FF2B5EF4-FFF2-40B4-BE49-F238E27FC236}">
                      <a16:creationId xmlns:a16="http://schemas.microsoft.com/office/drawing/2014/main" id="{D8887A1E-28D5-0A4F-92E6-4ECCFDBB64BD}"/>
                    </a:ext>
                  </a:extLst>
                </p:cNvPr>
                <p:cNvSpPr>
                  <a:spLocks noChangeShapeType="1"/>
                </p:cNvSpPr>
                <p:nvPr/>
              </p:nvSpPr>
              <p:spPr bwMode="auto">
                <a:xfrm>
                  <a:off x="8346207"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Line 13">
                  <a:extLst>
                    <a:ext uri="{FF2B5EF4-FFF2-40B4-BE49-F238E27FC236}">
                      <a16:creationId xmlns:a16="http://schemas.microsoft.com/office/drawing/2014/main" id="{95560225-2265-4D42-A60A-F3E5B304489D}"/>
                    </a:ext>
                  </a:extLst>
                </p:cNvPr>
                <p:cNvSpPr>
                  <a:spLocks noChangeShapeType="1"/>
                </p:cNvSpPr>
                <p:nvPr/>
              </p:nvSpPr>
              <p:spPr bwMode="auto">
                <a:xfrm>
                  <a:off x="841288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Line 14">
                  <a:extLst>
                    <a:ext uri="{FF2B5EF4-FFF2-40B4-BE49-F238E27FC236}">
                      <a16:creationId xmlns:a16="http://schemas.microsoft.com/office/drawing/2014/main" id="{B139DC60-F2B1-EB4B-9B25-F3D05712A88E}"/>
                    </a:ext>
                  </a:extLst>
                </p:cNvPr>
                <p:cNvSpPr>
                  <a:spLocks noChangeShapeType="1"/>
                </p:cNvSpPr>
                <p:nvPr/>
              </p:nvSpPr>
              <p:spPr bwMode="auto">
                <a:xfrm>
                  <a:off x="872403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Line 15">
                  <a:extLst>
                    <a:ext uri="{FF2B5EF4-FFF2-40B4-BE49-F238E27FC236}">
                      <a16:creationId xmlns:a16="http://schemas.microsoft.com/office/drawing/2014/main" id="{D3E0CBF2-6911-6140-9A17-888FFCCF0907}"/>
                    </a:ext>
                  </a:extLst>
                </p:cNvPr>
                <p:cNvSpPr>
                  <a:spLocks noChangeShapeType="1"/>
                </p:cNvSpPr>
                <p:nvPr/>
              </p:nvSpPr>
              <p:spPr bwMode="auto">
                <a:xfrm>
                  <a:off x="909868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8" name="Rectangle 5">
                <a:extLst>
                  <a:ext uri="{FF2B5EF4-FFF2-40B4-BE49-F238E27FC236}">
                    <a16:creationId xmlns:a16="http://schemas.microsoft.com/office/drawing/2014/main" id="{2B3FAF22-1D43-DB4D-8D8C-2A571BF20F1F}"/>
                  </a:ext>
                </a:extLst>
              </p:cNvPr>
              <p:cNvSpPr>
                <a:spLocks noChangeArrowheads="1"/>
              </p:cNvSpPr>
              <p:nvPr/>
            </p:nvSpPr>
            <p:spPr bwMode="auto">
              <a:xfrm>
                <a:off x="2901848" y="4384275"/>
                <a:ext cx="3244616" cy="285690"/>
              </a:xfrm>
              <a:prstGeom prst="rect">
                <a:avLst/>
              </a:prstGeom>
              <a:solidFill>
                <a:srgbClr val="66CCFF"/>
              </a:solidFill>
              <a:ln w="12700">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6" name="Text Box 64">
                <a:extLst>
                  <a:ext uri="{FF2B5EF4-FFF2-40B4-BE49-F238E27FC236}">
                    <a16:creationId xmlns:a16="http://schemas.microsoft.com/office/drawing/2014/main" id="{E06A4353-7E86-5847-8F31-E80191A371FB}"/>
                  </a:ext>
                </a:extLst>
              </p:cNvPr>
              <p:cNvSpPr txBox="1">
                <a:spLocks noChangeArrowheads="1"/>
              </p:cNvSpPr>
              <p:nvPr/>
            </p:nvSpPr>
            <p:spPr bwMode="auto">
              <a:xfrm>
                <a:off x="4133520" y="430171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datagram</a:t>
                </a:r>
              </a:p>
            </p:txBody>
          </p:sp>
        </p:grpSp>
        <p:sp>
          <p:nvSpPr>
            <p:cNvPr id="10" name="Freeform 9">
              <a:extLst>
                <a:ext uri="{FF2B5EF4-FFF2-40B4-BE49-F238E27FC236}">
                  <a16:creationId xmlns:a16="http://schemas.microsoft.com/office/drawing/2014/main" id="{67D3DA8C-D325-4046-9687-29D212044012}"/>
                </a:ext>
              </a:extLst>
            </p:cNvPr>
            <p:cNvSpPr/>
            <p:nvPr/>
          </p:nvSpPr>
          <p:spPr>
            <a:xfrm>
              <a:off x="4672013" y="2614613"/>
              <a:ext cx="4886325" cy="685800"/>
            </a:xfrm>
            <a:custGeom>
              <a:avLst/>
              <a:gdLst>
                <a:gd name="connsiteX0" fmla="*/ 0 w 4886325"/>
                <a:gd name="connsiteY0" fmla="*/ 685800 h 685800"/>
                <a:gd name="connsiteX1" fmla="*/ 2171700 w 4886325"/>
                <a:gd name="connsiteY1" fmla="*/ 0 h 685800"/>
                <a:gd name="connsiteX2" fmla="*/ 2443162 w 4886325"/>
                <a:gd name="connsiteY2" fmla="*/ 157162 h 685800"/>
                <a:gd name="connsiteX3" fmla="*/ 2493168 w 4886325"/>
                <a:gd name="connsiteY3" fmla="*/ 150018 h 685800"/>
                <a:gd name="connsiteX4" fmla="*/ 4886325 w 4886325"/>
                <a:gd name="connsiteY4" fmla="*/ 685800 h 685800"/>
                <a:gd name="connsiteX5" fmla="*/ 0 w 4886325"/>
                <a:gd name="connsiteY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6325" h="685800">
                  <a:moveTo>
                    <a:pt x="0" y="685800"/>
                  </a:moveTo>
                  <a:lnTo>
                    <a:pt x="2171700" y="0"/>
                  </a:lnTo>
                  <a:lnTo>
                    <a:pt x="2443162" y="157162"/>
                  </a:lnTo>
                  <a:lnTo>
                    <a:pt x="2493168" y="150018"/>
                  </a:lnTo>
                  <a:lnTo>
                    <a:pt x="4886325" y="685800"/>
                  </a:lnTo>
                  <a:lnTo>
                    <a:pt x="0" y="685800"/>
                  </a:lnTo>
                  <a:close/>
                </a:path>
              </a:pathLst>
            </a:custGeom>
            <a:gradFill>
              <a:gsLst>
                <a:gs pos="0">
                  <a:schemeClr val="accent1">
                    <a:lumMod val="5000"/>
                    <a:lumOff val="9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03E5998F-A621-DC4D-AA10-4A3065CB51C8}"/>
              </a:ext>
            </a:extLst>
          </p:cNvPr>
          <p:cNvGrpSpPr/>
          <p:nvPr/>
        </p:nvGrpSpPr>
        <p:grpSpPr>
          <a:xfrm>
            <a:off x="6964680" y="2244777"/>
            <a:ext cx="838200" cy="376503"/>
            <a:chOff x="6827520" y="2412417"/>
            <a:chExt cx="838200" cy="376503"/>
          </a:xfrm>
        </p:grpSpPr>
        <p:sp>
          <p:nvSpPr>
            <p:cNvPr id="4" name="Right Arrow 3">
              <a:extLst>
                <a:ext uri="{FF2B5EF4-FFF2-40B4-BE49-F238E27FC236}">
                  <a16:creationId xmlns:a16="http://schemas.microsoft.com/office/drawing/2014/main" id="{F775AAA1-C68A-6E48-B93F-2EC82451679E}"/>
                </a:ext>
              </a:extLst>
            </p:cNvPr>
            <p:cNvSpPr/>
            <p:nvPr/>
          </p:nvSpPr>
          <p:spPr>
            <a:xfrm>
              <a:off x="7178040" y="2468880"/>
              <a:ext cx="487680" cy="304800"/>
            </a:xfrm>
            <a:prstGeom prst="rightArrow">
              <a:avLst/>
            </a:prstGeom>
            <a:gradFill>
              <a:gsLst>
                <a:gs pos="0">
                  <a:schemeClr val="accent1">
                    <a:lumMod val="5000"/>
                    <a:lumOff val="95000"/>
                  </a:schemeClr>
                </a:gs>
                <a:gs pos="100000">
                  <a:srgbClr val="CC00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3" name="Group 61">
              <a:extLst>
                <a:ext uri="{FF2B5EF4-FFF2-40B4-BE49-F238E27FC236}">
                  <a16:creationId xmlns:a16="http://schemas.microsoft.com/office/drawing/2014/main" id="{DA8A7729-4179-2747-BD0E-4CE16794F2C1}"/>
                </a:ext>
              </a:extLst>
            </p:cNvPr>
            <p:cNvGrpSpPr>
              <a:grpSpLocks/>
            </p:cNvGrpSpPr>
            <p:nvPr/>
          </p:nvGrpSpPr>
          <p:grpSpPr bwMode="auto">
            <a:xfrm>
              <a:off x="6827520" y="2412417"/>
              <a:ext cx="335280" cy="376503"/>
              <a:chOff x="335231" y="4405745"/>
              <a:chExt cx="1252537" cy="2138362"/>
            </a:xfrm>
          </p:grpSpPr>
          <p:sp>
            <p:nvSpPr>
              <p:cNvPr id="415" name="Freeform 414">
                <a:extLst>
                  <a:ext uri="{FF2B5EF4-FFF2-40B4-BE49-F238E27FC236}">
                    <a16:creationId xmlns:a16="http://schemas.microsoft.com/office/drawing/2014/main" id="{00613895-5F49-B341-AE32-45F01EC3F402}"/>
                  </a:ext>
                </a:extLst>
              </p:cNvPr>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C000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6" name="Freeform 415">
                <a:extLst>
                  <a:ext uri="{FF2B5EF4-FFF2-40B4-BE49-F238E27FC236}">
                    <a16:creationId xmlns:a16="http://schemas.microsoft.com/office/drawing/2014/main" id="{43B7ABE8-5D31-7143-AA6A-3AB733CE2DC6}"/>
                  </a:ext>
                </a:extLst>
              </p:cNvPr>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7" name="Rectangle 65">
                <a:extLst>
                  <a:ext uri="{FF2B5EF4-FFF2-40B4-BE49-F238E27FC236}">
                    <a16:creationId xmlns:a16="http://schemas.microsoft.com/office/drawing/2014/main" id="{68F192F6-ED5A-CE43-91EA-B245844A9187}"/>
                  </a:ext>
                </a:extLst>
              </p:cNvPr>
              <p:cNvSpPr>
                <a:spLocks noChangeArrowheads="1"/>
              </p:cNvSpPr>
              <p:nvPr/>
            </p:nvSpPr>
            <p:spPr bwMode="auto">
              <a:xfrm>
                <a:off x="1296825" y="5178575"/>
                <a:ext cx="289686" cy="1351389"/>
              </a:xfrm>
              <a:prstGeom prst="rect">
                <a:avLst/>
              </a:prstGeom>
              <a:solidFill>
                <a:srgbClr val="EBADA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sp>
        <p:nvSpPr>
          <p:cNvPr id="15" name="TextBox 14">
            <a:extLst>
              <a:ext uri="{FF2B5EF4-FFF2-40B4-BE49-F238E27FC236}">
                <a16:creationId xmlns:a16="http://schemas.microsoft.com/office/drawing/2014/main" id="{B24DFD8D-7E45-C14A-98B8-9FDCF13CB43E}"/>
              </a:ext>
            </a:extLst>
          </p:cNvPr>
          <p:cNvSpPr txBox="1"/>
          <p:nvPr/>
        </p:nvSpPr>
        <p:spPr>
          <a:xfrm>
            <a:off x="4831080" y="3383280"/>
            <a:ext cx="48790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usual: datagram as payload in link-layer frame</a:t>
            </a:r>
          </a:p>
        </p:txBody>
      </p:sp>
      <p:grpSp>
        <p:nvGrpSpPr>
          <p:cNvPr id="467" name="Group 466">
            <a:extLst>
              <a:ext uri="{FF2B5EF4-FFF2-40B4-BE49-F238E27FC236}">
                <a16:creationId xmlns:a16="http://schemas.microsoft.com/office/drawing/2014/main" id="{582FCB21-81FE-7B4D-993E-70AE16E2CB72}"/>
              </a:ext>
            </a:extLst>
          </p:cNvPr>
          <p:cNvGrpSpPr/>
          <p:nvPr/>
        </p:nvGrpSpPr>
        <p:grpSpPr>
          <a:xfrm>
            <a:off x="2834599" y="5970990"/>
            <a:ext cx="2306635" cy="467910"/>
            <a:chOff x="2670897" y="3119120"/>
            <a:chExt cx="2306635" cy="467910"/>
          </a:xfrm>
        </p:grpSpPr>
        <p:sp>
          <p:nvSpPr>
            <p:cNvPr id="468" name="Line 57">
              <a:extLst>
                <a:ext uri="{FF2B5EF4-FFF2-40B4-BE49-F238E27FC236}">
                  <a16:creationId xmlns:a16="http://schemas.microsoft.com/office/drawing/2014/main" id="{8CE2752B-6E0C-F84A-9A32-BC1A3D305AAD}"/>
                </a:ext>
              </a:extLst>
            </p:cNvPr>
            <p:cNvSpPr>
              <a:spLocks noChangeShapeType="1"/>
            </p:cNvSpPr>
            <p:nvPr/>
          </p:nvSpPr>
          <p:spPr bwMode="auto">
            <a:xfrm flipH="1">
              <a:off x="4023360" y="3119120"/>
              <a:ext cx="954172" cy="18796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Text Box 18">
              <a:extLst>
                <a:ext uri="{FF2B5EF4-FFF2-40B4-BE49-F238E27FC236}">
                  <a16:creationId xmlns:a16="http://schemas.microsoft.com/office/drawing/2014/main" id="{99B67058-3545-9E43-9FA2-BC1B4BE58044}"/>
                </a:ext>
              </a:extLst>
            </p:cNvPr>
            <p:cNvSpPr txBox="1">
              <a:spLocks noChangeArrowheads="1"/>
            </p:cNvSpPr>
            <p:nvPr/>
          </p:nvSpPr>
          <p:spPr bwMode="auto">
            <a:xfrm>
              <a:off x="2670897" y="3311570"/>
              <a:ext cx="1348447"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IPv4 datagram</a:t>
              </a:r>
            </a:p>
          </p:txBody>
        </p:sp>
      </p:grpSp>
      <p:grpSp>
        <p:nvGrpSpPr>
          <p:cNvPr id="470" name="Group 469">
            <a:extLst>
              <a:ext uri="{FF2B5EF4-FFF2-40B4-BE49-F238E27FC236}">
                <a16:creationId xmlns:a16="http://schemas.microsoft.com/office/drawing/2014/main" id="{58A87233-BB18-2342-80C1-3FDAF4FCF0D6}"/>
              </a:ext>
            </a:extLst>
          </p:cNvPr>
          <p:cNvGrpSpPr/>
          <p:nvPr/>
        </p:nvGrpSpPr>
        <p:grpSpPr>
          <a:xfrm>
            <a:off x="4511040" y="5222642"/>
            <a:ext cx="5332920" cy="956237"/>
            <a:chOff x="4225418" y="2614613"/>
            <a:chExt cx="5332920" cy="1162913"/>
          </a:xfrm>
        </p:grpSpPr>
        <p:grpSp>
          <p:nvGrpSpPr>
            <p:cNvPr id="471" name="Group 470">
              <a:extLst>
                <a:ext uri="{FF2B5EF4-FFF2-40B4-BE49-F238E27FC236}">
                  <a16:creationId xmlns:a16="http://schemas.microsoft.com/office/drawing/2014/main" id="{6417E717-F932-334A-B523-B49F41EEFCEF}"/>
                </a:ext>
              </a:extLst>
            </p:cNvPr>
            <p:cNvGrpSpPr/>
            <p:nvPr/>
          </p:nvGrpSpPr>
          <p:grpSpPr>
            <a:xfrm>
              <a:off x="4225418" y="3289252"/>
              <a:ext cx="5303159" cy="488274"/>
              <a:chOff x="979298" y="4279852"/>
              <a:chExt cx="5303159" cy="488274"/>
            </a:xfrm>
          </p:grpSpPr>
          <p:sp>
            <p:nvSpPr>
              <p:cNvPr id="473" name="Rectangle 26">
                <a:extLst>
                  <a:ext uri="{FF2B5EF4-FFF2-40B4-BE49-F238E27FC236}">
                    <a16:creationId xmlns:a16="http://schemas.microsoft.com/office/drawing/2014/main" id="{E704B502-2B95-9F42-80CE-21EEE1329483}"/>
                  </a:ext>
                </a:extLst>
              </p:cNvPr>
              <p:cNvSpPr>
                <a:spLocks noChangeArrowheads="1"/>
              </p:cNvSpPr>
              <p:nvPr/>
            </p:nvSpPr>
            <p:spPr bwMode="auto">
              <a:xfrm>
                <a:off x="979298" y="4289347"/>
                <a:ext cx="5303159" cy="468314"/>
              </a:xfrm>
              <a:prstGeom prst="rect">
                <a:avLst/>
              </a:prstGeom>
              <a:gradFill rotWithShape="1">
                <a:gsLst>
                  <a:gs pos="0">
                    <a:srgbClr val="CC0000">
                      <a:alpha val="40999"/>
                    </a:srgbClr>
                  </a:gs>
                  <a:gs pos="100000">
                    <a:srgbClr val="CC0000">
                      <a:alpha val="37999"/>
                    </a:srgbClr>
                  </a:gs>
                </a:gsLst>
                <a:lin ang="540000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4" name="Line 27">
                <a:extLst>
                  <a:ext uri="{FF2B5EF4-FFF2-40B4-BE49-F238E27FC236}">
                    <a16:creationId xmlns:a16="http://schemas.microsoft.com/office/drawing/2014/main" id="{38D4C635-FA91-D44D-BD07-BB877820EACA}"/>
                  </a:ext>
                </a:extLst>
              </p:cNvPr>
              <p:cNvSpPr>
                <a:spLocks noChangeShapeType="1"/>
              </p:cNvSpPr>
              <p:nvPr/>
            </p:nvSpPr>
            <p:spPr bwMode="auto">
              <a:xfrm>
                <a:off x="2791545" y="4287759"/>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Line 28">
                <a:extLst>
                  <a:ext uri="{FF2B5EF4-FFF2-40B4-BE49-F238E27FC236}">
                    <a16:creationId xmlns:a16="http://schemas.microsoft.com/office/drawing/2014/main" id="{62A3BDAB-160E-D94B-927D-6AAC72DEDEAD}"/>
                  </a:ext>
                </a:extLst>
              </p:cNvPr>
              <p:cNvSpPr>
                <a:spLocks noChangeShapeType="1"/>
              </p:cNvSpPr>
              <p:nvPr/>
            </p:nvSpPr>
            <p:spPr bwMode="auto">
              <a:xfrm>
                <a:off x="2313707" y="4286172"/>
                <a:ext cx="0" cy="4683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Line 29">
                <a:extLst>
                  <a:ext uri="{FF2B5EF4-FFF2-40B4-BE49-F238E27FC236}">
                    <a16:creationId xmlns:a16="http://schemas.microsoft.com/office/drawing/2014/main" id="{540B2AB8-5EC3-CC45-8B22-9378CEEA1A87}"/>
                  </a:ext>
                </a:extLst>
              </p:cNvPr>
              <p:cNvSpPr>
                <a:spLocks noChangeShapeType="1"/>
              </p:cNvSpPr>
              <p:nvPr/>
            </p:nvSpPr>
            <p:spPr bwMode="auto">
              <a:xfrm>
                <a:off x="2129045" y="4299810"/>
                <a:ext cx="0" cy="46831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7" name="Group 476">
                <a:extLst>
                  <a:ext uri="{FF2B5EF4-FFF2-40B4-BE49-F238E27FC236}">
                    <a16:creationId xmlns:a16="http://schemas.microsoft.com/office/drawing/2014/main" id="{8A3CA284-45CA-7046-A47F-984CA0AEF54A}"/>
                  </a:ext>
                </a:extLst>
              </p:cNvPr>
              <p:cNvGrpSpPr/>
              <p:nvPr/>
            </p:nvGrpSpPr>
            <p:grpSpPr>
              <a:xfrm>
                <a:off x="2865478" y="4319509"/>
                <a:ext cx="3402012" cy="414337"/>
                <a:chOff x="8090620" y="3748009"/>
                <a:chExt cx="3402012" cy="414337"/>
              </a:xfrm>
            </p:grpSpPr>
            <p:sp>
              <p:nvSpPr>
                <p:cNvPr id="480" name="Line 65">
                  <a:extLst>
                    <a:ext uri="{FF2B5EF4-FFF2-40B4-BE49-F238E27FC236}">
                      <a16:creationId xmlns:a16="http://schemas.microsoft.com/office/drawing/2014/main" id="{58CA2B8C-1734-0B42-A1DE-5FF99DFC0046}"/>
                    </a:ext>
                  </a:extLst>
                </p:cNvPr>
                <p:cNvSpPr>
                  <a:spLocks noChangeShapeType="1"/>
                </p:cNvSpPr>
                <p:nvPr/>
              </p:nvSpPr>
              <p:spPr bwMode="auto">
                <a:xfrm>
                  <a:off x="8743763" y="4053716"/>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Rectangle 5">
                  <a:extLst>
                    <a:ext uri="{FF2B5EF4-FFF2-40B4-BE49-F238E27FC236}">
                      <a16:creationId xmlns:a16="http://schemas.microsoft.com/office/drawing/2014/main" id="{083BA3FA-8CB0-B247-8BDD-71A9460BBC83}"/>
                    </a:ext>
                  </a:extLst>
                </p:cNvPr>
                <p:cNvSpPr>
                  <a:spLocks noChangeArrowheads="1"/>
                </p:cNvSpPr>
                <p:nvPr/>
              </p:nvSpPr>
              <p:spPr bwMode="auto">
                <a:xfrm>
                  <a:off x="8090620" y="3751184"/>
                  <a:ext cx="3402012" cy="401638"/>
                </a:xfrm>
                <a:prstGeom prst="rect">
                  <a:avLst/>
                </a:prstGeom>
                <a:solidFill>
                  <a:srgbClr val="66CC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2" name="Line 8">
                  <a:extLst>
                    <a:ext uri="{FF2B5EF4-FFF2-40B4-BE49-F238E27FC236}">
                      <a16:creationId xmlns:a16="http://schemas.microsoft.com/office/drawing/2014/main" id="{350DB54B-5F36-B04C-B44A-9922DAACE4BF}"/>
                    </a:ext>
                  </a:extLst>
                </p:cNvPr>
                <p:cNvSpPr>
                  <a:spLocks noChangeShapeType="1"/>
                </p:cNvSpPr>
                <p:nvPr/>
              </p:nvSpPr>
              <p:spPr bwMode="auto">
                <a:xfrm>
                  <a:off x="81747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Line 9">
                  <a:extLst>
                    <a:ext uri="{FF2B5EF4-FFF2-40B4-BE49-F238E27FC236}">
                      <a16:creationId xmlns:a16="http://schemas.microsoft.com/office/drawing/2014/main" id="{BF3D96E9-0FCE-6146-A7D2-999BEAE4DD65}"/>
                    </a:ext>
                  </a:extLst>
                </p:cNvPr>
                <p:cNvSpPr>
                  <a:spLocks noChangeShapeType="1"/>
                </p:cNvSpPr>
                <p:nvPr/>
              </p:nvSpPr>
              <p:spPr bwMode="auto">
                <a:xfrm>
                  <a:off x="8133482" y="3749596"/>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Line 10">
                  <a:extLst>
                    <a:ext uri="{FF2B5EF4-FFF2-40B4-BE49-F238E27FC236}">
                      <a16:creationId xmlns:a16="http://schemas.microsoft.com/office/drawing/2014/main" id="{FABE8F28-530E-CF4F-9CE5-F9516E73F302}"/>
                    </a:ext>
                  </a:extLst>
                </p:cNvPr>
                <p:cNvSpPr>
                  <a:spLocks noChangeShapeType="1"/>
                </p:cNvSpPr>
                <p:nvPr/>
              </p:nvSpPr>
              <p:spPr bwMode="auto">
                <a:xfrm>
                  <a:off x="8250957" y="3751184"/>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Line 11">
                  <a:extLst>
                    <a:ext uri="{FF2B5EF4-FFF2-40B4-BE49-F238E27FC236}">
                      <a16:creationId xmlns:a16="http://schemas.microsoft.com/office/drawing/2014/main" id="{A52F325C-2ACD-9042-B1E1-02285FB9AEE0}"/>
                    </a:ext>
                  </a:extLst>
                </p:cNvPr>
                <p:cNvSpPr>
                  <a:spLocks noChangeShapeType="1"/>
                </p:cNvSpPr>
                <p:nvPr/>
              </p:nvSpPr>
              <p:spPr bwMode="auto">
                <a:xfrm>
                  <a:off x="829223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Line 12">
                  <a:extLst>
                    <a:ext uri="{FF2B5EF4-FFF2-40B4-BE49-F238E27FC236}">
                      <a16:creationId xmlns:a16="http://schemas.microsoft.com/office/drawing/2014/main" id="{2414715C-3B10-6C4D-8622-E9A6624259EE}"/>
                    </a:ext>
                  </a:extLst>
                </p:cNvPr>
                <p:cNvSpPr>
                  <a:spLocks noChangeShapeType="1"/>
                </p:cNvSpPr>
                <p:nvPr/>
              </p:nvSpPr>
              <p:spPr bwMode="auto">
                <a:xfrm>
                  <a:off x="8346207"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Line 13">
                  <a:extLst>
                    <a:ext uri="{FF2B5EF4-FFF2-40B4-BE49-F238E27FC236}">
                      <a16:creationId xmlns:a16="http://schemas.microsoft.com/office/drawing/2014/main" id="{8951336E-5F7F-0A41-AB9E-17FDE2E72D71}"/>
                    </a:ext>
                  </a:extLst>
                </p:cNvPr>
                <p:cNvSpPr>
                  <a:spLocks noChangeShapeType="1"/>
                </p:cNvSpPr>
                <p:nvPr/>
              </p:nvSpPr>
              <p:spPr bwMode="auto">
                <a:xfrm>
                  <a:off x="8412882" y="3748009"/>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Line 14">
                  <a:extLst>
                    <a:ext uri="{FF2B5EF4-FFF2-40B4-BE49-F238E27FC236}">
                      <a16:creationId xmlns:a16="http://schemas.microsoft.com/office/drawing/2014/main" id="{D109FFC4-0686-BA45-8416-CCA8AE188951}"/>
                    </a:ext>
                  </a:extLst>
                </p:cNvPr>
                <p:cNvSpPr>
                  <a:spLocks noChangeShapeType="1"/>
                </p:cNvSpPr>
                <p:nvPr/>
              </p:nvSpPr>
              <p:spPr bwMode="auto">
                <a:xfrm>
                  <a:off x="872403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Line 15">
                  <a:extLst>
                    <a:ext uri="{FF2B5EF4-FFF2-40B4-BE49-F238E27FC236}">
                      <a16:creationId xmlns:a16="http://schemas.microsoft.com/office/drawing/2014/main" id="{BDE93B63-B7CB-6E4A-980E-E24EA4C058F5}"/>
                    </a:ext>
                  </a:extLst>
                </p:cNvPr>
                <p:cNvSpPr>
                  <a:spLocks noChangeShapeType="1"/>
                </p:cNvSpPr>
                <p:nvPr/>
              </p:nvSpPr>
              <p:spPr bwMode="auto">
                <a:xfrm>
                  <a:off x="9098682" y="3759121"/>
                  <a:ext cx="0"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8" name="Rectangle 5">
                <a:extLst>
                  <a:ext uri="{FF2B5EF4-FFF2-40B4-BE49-F238E27FC236}">
                    <a16:creationId xmlns:a16="http://schemas.microsoft.com/office/drawing/2014/main" id="{B5E41425-B1F8-2445-ADEE-043413AFC1E8}"/>
                  </a:ext>
                </a:extLst>
              </p:cNvPr>
              <p:cNvSpPr>
                <a:spLocks noChangeArrowheads="1"/>
              </p:cNvSpPr>
              <p:nvPr/>
            </p:nvSpPr>
            <p:spPr bwMode="auto">
              <a:xfrm>
                <a:off x="2901848" y="4384275"/>
                <a:ext cx="3244616" cy="285690"/>
              </a:xfrm>
              <a:prstGeom prst="rect">
                <a:avLst/>
              </a:prstGeom>
              <a:solidFill>
                <a:srgbClr val="66CCFF"/>
              </a:solidFill>
              <a:ln w="12700">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9" name="Text Box 64">
                <a:extLst>
                  <a:ext uri="{FF2B5EF4-FFF2-40B4-BE49-F238E27FC236}">
                    <a16:creationId xmlns:a16="http://schemas.microsoft.com/office/drawing/2014/main" id="{A3A8B632-6487-834D-BE46-4579297998B8}"/>
                  </a:ext>
                </a:extLst>
              </p:cNvPr>
              <p:cNvSpPr txBox="1">
                <a:spLocks noChangeArrowheads="1"/>
              </p:cNvSpPr>
              <p:nvPr/>
            </p:nvSpPr>
            <p:spPr bwMode="auto">
              <a:xfrm>
                <a:off x="4133520" y="430171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datagram</a:t>
                </a:r>
              </a:p>
            </p:txBody>
          </p:sp>
          <p:sp>
            <p:nvSpPr>
              <p:cNvPr id="491" name="Line 29">
                <a:extLst>
                  <a:ext uri="{FF2B5EF4-FFF2-40B4-BE49-F238E27FC236}">
                    <a16:creationId xmlns:a16="http://schemas.microsoft.com/office/drawing/2014/main" id="{DAB9ECEA-D85D-1A4F-BA23-45E2EF5BAE7A}"/>
                  </a:ext>
                </a:extLst>
              </p:cNvPr>
              <p:cNvSpPr>
                <a:spLocks noChangeShapeType="1"/>
              </p:cNvSpPr>
              <p:nvPr/>
            </p:nvSpPr>
            <p:spPr bwMode="auto">
              <a:xfrm>
                <a:off x="1141962" y="4285554"/>
                <a:ext cx="0" cy="46831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Line 29">
                <a:extLst>
                  <a:ext uri="{FF2B5EF4-FFF2-40B4-BE49-F238E27FC236}">
                    <a16:creationId xmlns:a16="http://schemas.microsoft.com/office/drawing/2014/main" id="{1835EE88-FFC9-6145-9FA4-024B97A0E0A6}"/>
                  </a:ext>
                </a:extLst>
              </p:cNvPr>
              <p:cNvSpPr>
                <a:spLocks noChangeShapeType="1"/>
              </p:cNvSpPr>
              <p:nvPr/>
            </p:nvSpPr>
            <p:spPr bwMode="auto">
              <a:xfrm>
                <a:off x="1214646" y="4294108"/>
                <a:ext cx="0" cy="46831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Line 29">
                <a:extLst>
                  <a:ext uri="{FF2B5EF4-FFF2-40B4-BE49-F238E27FC236}">
                    <a16:creationId xmlns:a16="http://schemas.microsoft.com/office/drawing/2014/main" id="{DA546E44-2985-B04E-9342-D3FA12D49CE2}"/>
                  </a:ext>
                </a:extLst>
              </p:cNvPr>
              <p:cNvSpPr>
                <a:spLocks noChangeShapeType="1"/>
              </p:cNvSpPr>
              <p:nvPr/>
            </p:nvSpPr>
            <p:spPr bwMode="auto">
              <a:xfrm>
                <a:off x="1024733" y="4279852"/>
                <a:ext cx="0" cy="46831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Line 29">
                <a:extLst>
                  <a:ext uri="{FF2B5EF4-FFF2-40B4-BE49-F238E27FC236}">
                    <a16:creationId xmlns:a16="http://schemas.microsoft.com/office/drawing/2014/main" id="{F68BA5C6-0D09-1A48-9B38-855C654FF9D3}"/>
                  </a:ext>
                </a:extLst>
              </p:cNvPr>
              <p:cNvSpPr>
                <a:spLocks noChangeShapeType="1"/>
              </p:cNvSpPr>
              <p:nvPr/>
            </p:nvSpPr>
            <p:spPr bwMode="auto">
              <a:xfrm>
                <a:off x="1749220" y="4299812"/>
                <a:ext cx="0" cy="46831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2" name="Freeform 471">
              <a:extLst>
                <a:ext uri="{FF2B5EF4-FFF2-40B4-BE49-F238E27FC236}">
                  <a16:creationId xmlns:a16="http://schemas.microsoft.com/office/drawing/2014/main" id="{AAB7D595-0EAC-C340-8646-E5D0558E23D5}"/>
                </a:ext>
              </a:extLst>
            </p:cNvPr>
            <p:cNvSpPr/>
            <p:nvPr/>
          </p:nvSpPr>
          <p:spPr>
            <a:xfrm>
              <a:off x="4672013" y="2614613"/>
              <a:ext cx="4886325" cy="685800"/>
            </a:xfrm>
            <a:custGeom>
              <a:avLst/>
              <a:gdLst>
                <a:gd name="connsiteX0" fmla="*/ 0 w 4886325"/>
                <a:gd name="connsiteY0" fmla="*/ 685800 h 685800"/>
                <a:gd name="connsiteX1" fmla="*/ 2171700 w 4886325"/>
                <a:gd name="connsiteY1" fmla="*/ 0 h 685800"/>
                <a:gd name="connsiteX2" fmla="*/ 2443162 w 4886325"/>
                <a:gd name="connsiteY2" fmla="*/ 157162 h 685800"/>
                <a:gd name="connsiteX3" fmla="*/ 2493168 w 4886325"/>
                <a:gd name="connsiteY3" fmla="*/ 150018 h 685800"/>
                <a:gd name="connsiteX4" fmla="*/ 4886325 w 4886325"/>
                <a:gd name="connsiteY4" fmla="*/ 685800 h 685800"/>
                <a:gd name="connsiteX5" fmla="*/ 0 w 4886325"/>
                <a:gd name="connsiteY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6325" h="685800">
                  <a:moveTo>
                    <a:pt x="0" y="685800"/>
                  </a:moveTo>
                  <a:lnTo>
                    <a:pt x="2171700" y="0"/>
                  </a:lnTo>
                  <a:lnTo>
                    <a:pt x="2443162" y="157162"/>
                  </a:lnTo>
                  <a:lnTo>
                    <a:pt x="2493168" y="150018"/>
                  </a:lnTo>
                  <a:lnTo>
                    <a:pt x="4886325" y="685800"/>
                  </a:lnTo>
                  <a:lnTo>
                    <a:pt x="0" y="685800"/>
                  </a:lnTo>
                  <a:close/>
                </a:path>
              </a:pathLst>
            </a:custGeom>
            <a:gradFill>
              <a:gsLst>
                <a:gs pos="0">
                  <a:schemeClr val="accent1">
                    <a:lumMod val="5000"/>
                    <a:lumOff val="9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0" name="TextBox 489">
            <a:extLst>
              <a:ext uri="{FF2B5EF4-FFF2-40B4-BE49-F238E27FC236}">
                <a16:creationId xmlns:a16="http://schemas.microsoft.com/office/drawing/2014/main" id="{ED951575-6D9E-8444-AF65-4E4F4F15AFAD}"/>
              </a:ext>
            </a:extLst>
          </p:cNvPr>
          <p:cNvSpPr txBox="1"/>
          <p:nvPr/>
        </p:nvSpPr>
        <p:spPr>
          <a:xfrm>
            <a:off x="4979542" y="6158950"/>
            <a:ext cx="5373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tunneling: IPv6 datagram as payload in a IPv4 datagram</a:t>
            </a:r>
          </a:p>
        </p:txBody>
      </p:sp>
      <p:grpSp>
        <p:nvGrpSpPr>
          <p:cNvPr id="460" name="Group 459">
            <a:extLst>
              <a:ext uri="{FF2B5EF4-FFF2-40B4-BE49-F238E27FC236}">
                <a16:creationId xmlns:a16="http://schemas.microsoft.com/office/drawing/2014/main" id="{4D18DF3D-F021-0C48-A36D-4B23F8AAFD1C}"/>
              </a:ext>
            </a:extLst>
          </p:cNvPr>
          <p:cNvGrpSpPr/>
          <p:nvPr/>
        </p:nvGrpSpPr>
        <p:grpSpPr>
          <a:xfrm>
            <a:off x="6903720" y="4965117"/>
            <a:ext cx="838200" cy="376503"/>
            <a:chOff x="6827520" y="2412417"/>
            <a:chExt cx="838200" cy="376503"/>
          </a:xfrm>
        </p:grpSpPr>
        <p:sp>
          <p:nvSpPr>
            <p:cNvPr id="461" name="Right Arrow 460">
              <a:extLst>
                <a:ext uri="{FF2B5EF4-FFF2-40B4-BE49-F238E27FC236}">
                  <a16:creationId xmlns:a16="http://schemas.microsoft.com/office/drawing/2014/main" id="{FEC858D0-05CB-1D47-B1C9-43E27921274B}"/>
                </a:ext>
              </a:extLst>
            </p:cNvPr>
            <p:cNvSpPr/>
            <p:nvPr/>
          </p:nvSpPr>
          <p:spPr>
            <a:xfrm>
              <a:off x="7178040" y="2468880"/>
              <a:ext cx="487680" cy="304800"/>
            </a:xfrm>
            <a:prstGeom prst="rightArrow">
              <a:avLst/>
            </a:prstGeom>
            <a:gradFill>
              <a:gsLst>
                <a:gs pos="0">
                  <a:schemeClr val="accent1">
                    <a:lumMod val="5000"/>
                    <a:lumOff val="95000"/>
                  </a:schemeClr>
                </a:gs>
                <a:gs pos="100000">
                  <a:srgbClr val="CC00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2" name="Group 61">
              <a:extLst>
                <a:ext uri="{FF2B5EF4-FFF2-40B4-BE49-F238E27FC236}">
                  <a16:creationId xmlns:a16="http://schemas.microsoft.com/office/drawing/2014/main" id="{43EB2327-7325-AB41-A3B5-0C0DE2655D45}"/>
                </a:ext>
              </a:extLst>
            </p:cNvPr>
            <p:cNvGrpSpPr>
              <a:grpSpLocks/>
            </p:cNvGrpSpPr>
            <p:nvPr/>
          </p:nvGrpSpPr>
          <p:grpSpPr bwMode="auto">
            <a:xfrm>
              <a:off x="6827520" y="2412417"/>
              <a:ext cx="335280" cy="376503"/>
              <a:chOff x="335231" y="4405745"/>
              <a:chExt cx="1252537" cy="2138362"/>
            </a:xfrm>
          </p:grpSpPr>
          <p:sp>
            <p:nvSpPr>
              <p:cNvPr id="463" name="Freeform 462">
                <a:extLst>
                  <a:ext uri="{FF2B5EF4-FFF2-40B4-BE49-F238E27FC236}">
                    <a16:creationId xmlns:a16="http://schemas.microsoft.com/office/drawing/2014/main" id="{10DEFA56-477A-FB49-8503-F1F4C4F92FF5}"/>
                  </a:ext>
                </a:extLst>
              </p:cNvPr>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C000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4" name="Freeform 463">
                <a:extLst>
                  <a:ext uri="{FF2B5EF4-FFF2-40B4-BE49-F238E27FC236}">
                    <a16:creationId xmlns:a16="http://schemas.microsoft.com/office/drawing/2014/main" id="{2E0154E9-B9C9-C04C-B69D-570B28DA959C}"/>
                  </a:ext>
                </a:extLst>
              </p:cNvPr>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5" name="Rectangle 65">
                <a:extLst>
                  <a:ext uri="{FF2B5EF4-FFF2-40B4-BE49-F238E27FC236}">
                    <a16:creationId xmlns:a16="http://schemas.microsoft.com/office/drawing/2014/main" id="{1C32B141-66A3-F744-B5C1-7283AA1EDE73}"/>
                  </a:ext>
                </a:extLst>
              </p:cNvPr>
              <p:cNvSpPr>
                <a:spLocks noChangeArrowheads="1"/>
              </p:cNvSpPr>
              <p:nvPr/>
            </p:nvSpPr>
            <p:spPr bwMode="auto">
              <a:xfrm>
                <a:off x="1296825" y="5178575"/>
                <a:ext cx="289686" cy="1351389"/>
              </a:xfrm>
              <a:prstGeom prst="rect">
                <a:avLst/>
              </a:prstGeom>
              <a:solidFill>
                <a:srgbClr val="EBADA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sp>
        <p:nvSpPr>
          <p:cNvPr id="20" name="Rectangle 19">
            <a:extLst>
              <a:ext uri="{FF2B5EF4-FFF2-40B4-BE49-F238E27FC236}">
                <a16:creationId xmlns:a16="http://schemas.microsoft.com/office/drawing/2014/main" id="{00DD4844-819E-9E45-B164-6CDFAEE54721}"/>
              </a:ext>
            </a:extLst>
          </p:cNvPr>
          <p:cNvSpPr/>
          <p:nvPr/>
        </p:nvSpPr>
        <p:spPr>
          <a:xfrm>
            <a:off x="822960" y="1356360"/>
            <a:ext cx="10058400" cy="240792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576096C-AF15-BD40-9CA1-5F9A555E20FA}"/>
              </a:ext>
            </a:extLst>
          </p:cNvPr>
          <p:cNvGrpSpPr/>
          <p:nvPr/>
        </p:nvGrpSpPr>
        <p:grpSpPr>
          <a:xfrm>
            <a:off x="5243279" y="4964546"/>
            <a:ext cx="3924175" cy="366887"/>
            <a:chOff x="5243279" y="4964546"/>
            <a:chExt cx="3924175" cy="366887"/>
          </a:xfrm>
        </p:grpSpPr>
        <p:sp>
          <p:nvSpPr>
            <p:cNvPr id="165" name="Text Box 144">
              <a:extLst>
                <a:ext uri="{FF2B5EF4-FFF2-40B4-BE49-F238E27FC236}">
                  <a16:creationId xmlns:a16="http://schemas.microsoft.com/office/drawing/2014/main" id="{5162208E-6A82-C943-B994-B2D4BDC38859}"/>
                </a:ext>
              </a:extLst>
            </p:cNvPr>
            <p:cNvSpPr txBox="1">
              <a:spLocks noChangeArrowheads="1"/>
            </p:cNvSpPr>
            <p:nvPr/>
          </p:nvSpPr>
          <p:spPr bwMode="auto">
            <a:xfrm>
              <a:off x="5243279" y="4964546"/>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sp>
          <p:nvSpPr>
            <p:cNvPr id="214" name="Text Box 143">
              <a:extLst>
                <a:ext uri="{FF2B5EF4-FFF2-40B4-BE49-F238E27FC236}">
                  <a16:creationId xmlns:a16="http://schemas.microsoft.com/office/drawing/2014/main" id="{E4FD710E-6938-5A41-BE72-D4BFF3EB9495}"/>
                </a:ext>
              </a:extLst>
            </p:cNvPr>
            <p:cNvSpPr txBox="1">
              <a:spLocks noChangeArrowheads="1"/>
            </p:cNvSpPr>
            <p:nvPr/>
          </p:nvSpPr>
          <p:spPr bwMode="auto">
            <a:xfrm>
              <a:off x="8298305" y="4992879"/>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grpSp>
    </p:spTree>
    <p:extLst>
      <p:ext uri="{BB962C8B-B14F-4D97-AF65-F5344CB8AC3E}">
        <p14:creationId xmlns:p14="http://schemas.microsoft.com/office/powerpoint/2010/main" val="33833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dissolv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wipe(left)">
                                      <p:cBhvr>
                                        <p:cTn id="15" dur="500"/>
                                        <p:tgtEl>
                                          <p:spTgt spid="4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0"/>
                                        </p:tgtEl>
                                        <p:attrNameLst>
                                          <p:attrName>style.visibility</p:attrName>
                                        </p:attrNameLst>
                                      </p:cBhvr>
                                      <p:to>
                                        <p:strVal val="visible"/>
                                      </p:to>
                                    </p:set>
                                    <p:animEffect transition="in" filter="wipe(up)">
                                      <p:cBhvr>
                                        <p:cTn id="20" dur="500"/>
                                        <p:tgtEl>
                                          <p:spTgt spid="470"/>
                                        </p:tgtEl>
                                      </p:cBhvr>
                                    </p:animEffect>
                                  </p:childTnLst>
                                </p:cTn>
                              </p:par>
                            </p:childTnLst>
                          </p:cTn>
                        </p:par>
                        <p:par>
                          <p:cTn id="21" fill="hold">
                            <p:stCondLst>
                              <p:cond delay="500"/>
                            </p:stCondLst>
                            <p:childTnLst>
                              <p:par>
                                <p:cTn id="22" presetID="9" presetClass="entr" presetSubtype="0" fill="hold" nodeType="afterEffect">
                                  <p:stCondLst>
                                    <p:cond delay="500"/>
                                  </p:stCondLst>
                                  <p:childTnLst>
                                    <p:set>
                                      <p:cBhvr>
                                        <p:cTn id="23" dur="1" fill="hold">
                                          <p:stCondLst>
                                            <p:cond delay="0"/>
                                          </p:stCondLst>
                                        </p:cTn>
                                        <p:tgtEl>
                                          <p:spTgt spid="467"/>
                                        </p:tgtEl>
                                        <p:attrNameLst>
                                          <p:attrName>style.visibility</p:attrName>
                                        </p:attrNameLst>
                                      </p:cBhvr>
                                      <p:to>
                                        <p:strVal val="visible"/>
                                      </p:to>
                                    </p:set>
                                    <p:animEffect transition="in" filter="dissolve">
                                      <p:cBhvr>
                                        <p:cTn id="24" dur="500"/>
                                        <p:tgtEl>
                                          <p:spTgt spid="467"/>
                                        </p:tgtEl>
                                      </p:cBhvr>
                                    </p:animEffect>
                                  </p:childTnLst>
                                </p:cTn>
                              </p:par>
                            </p:childTnLst>
                          </p:cTn>
                        </p:par>
                        <p:par>
                          <p:cTn id="25" fill="hold">
                            <p:stCondLst>
                              <p:cond delay="1500"/>
                            </p:stCondLst>
                            <p:childTnLst>
                              <p:par>
                                <p:cTn id="26" presetID="9" presetClass="entr" presetSubtype="0" fill="hold" grpId="0" nodeType="afterEffect">
                                  <p:stCondLst>
                                    <p:cond delay="500"/>
                                  </p:stCondLst>
                                  <p:childTnLst>
                                    <p:set>
                                      <p:cBhvr>
                                        <p:cTn id="27" dur="1" fill="hold">
                                          <p:stCondLst>
                                            <p:cond delay="0"/>
                                          </p:stCondLst>
                                        </p:cTn>
                                        <p:tgtEl>
                                          <p:spTgt spid="490"/>
                                        </p:tgtEl>
                                        <p:attrNameLst>
                                          <p:attrName>style.visibility</p:attrName>
                                        </p:attrNameLst>
                                      </p:cBhvr>
                                      <p:to>
                                        <p:strVal val="visible"/>
                                      </p:to>
                                    </p:set>
                                    <p:animEffect transition="in" filter="dissolve">
                                      <p:cBhvr>
                                        <p:cTn id="28"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4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354">
            <a:extLst>
              <a:ext uri="{FF2B5EF4-FFF2-40B4-BE49-F238E27FC236}">
                <a16:creationId xmlns:a16="http://schemas.microsoft.com/office/drawing/2014/main" id="{8664861B-122E-9E40-A054-FD448E175B48}"/>
              </a:ext>
            </a:extLst>
          </p:cNvPr>
          <p:cNvGrpSpPr>
            <a:grpSpLocks/>
          </p:cNvGrpSpPr>
          <p:nvPr/>
        </p:nvGrpSpPr>
        <p:grpSpPr bwMode="auto">
          <a:xfrm>
            <a:off x="6285630" y="3268207"/>
            <a:ext cx="1176337" cy="3330575"/>
            <a:chOff x="3507" y="2128"/>
            <a:chExt cx="741" cy="2098"/>
          </a:xfrm>
        </p:grpSpPr>
        <p:sp>
          <p:nvSpPr>
            <p:cNvPr id="171" name="Line 196">
              <a:extLst>
                <a:ext uri="{FF2B5EF4-FFF2-40B4-BE49-F238E27FC236}">
                  <a16:creationId xmlns:a16="http://schemas.microsoft.com/office/drawing/2014/main" id="{5F8A900E-F4A9-C049-BD79-B1EA7B6F499A}"/>
                </a:ext>
              </a:extLst>
            </p:cNvPr>
            <p:cNvSpPr>
              <a:spLocks noChangeShapeType="1"/>
            </p:cNvSpPr>
            <p:nvPr/>
          </p:nvSpPr>
          <p:spPr bwMode="auto">
            <a:xfrm>
              <a:off x="3627" y="2128"/>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Text Box 210">
              <a:extLst>
                <a:ext uri="{FF2B5EF4-FFF2-40B4-BE49-F238E27FC236}">
                  <a16:creationId xmlns:a16="http://schemas.microsoft.com/office/drawing/2014/main" id="{857A6CF4-362B-DD44-B28A-D45F0134BB80}"/>
                </a:ext>
              </a:extLst>
            </p:cNvPr>
            <p:cNvSpPr txBox="1">
              <a:spLocks noChangeArrowheads="1"/>
            </p:cNvSpPr>
            <p:nvPr/>
          </p:nvSpPr>
          <p:spPr bwMode="auto">
            <a:xfrm>
              <a:off x="3507" y="3775"/>
              <a:ext cx="74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B-to-C:</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inside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IPv4</a:t>
              </a:r>
            </a:p>
          </p:txBody>
        </p:sp>
        <p:sp>
          <p:nvSpPr>
            <p:cNvPr id="173" name="Line 211">
              <a:extLst>
                <a:ext uri="{FF2B5EF4-FFF2-40B4-BE49-F238E27FC236}">
                  <a16:creationId xmlns:a16="http://schemas.microsoft.com/office/drawing/2014/main" id="{E8B43FB3-D739-F746-A9FF-D32BF1E82C48}"/>
                </a:ext>
              </a:extLst>
            </p:cNvPr>
            <p:cNvSpPr>
              <a:spLocks noChangeShapeType="1"/>
            </p:cNvSpPr>
            <p:nvPr/>
          </p:nvSpPr>
          <p:spPr bwMode="auto">
            <a:xfrm>
              <a:off x="3883" y="3640"/>
              <a:ext cx="0" cy="1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4" name="Group 217">
              <a:extLst>
                <a:ext uri="{FF2B5EF4-FFF2-40B4-BE49-F238E27FC236}">
                  <a16:creationId xmlns:a16="http://schemas.microsoft.com/office/drawing/2014/main" id="{A90D65B9-F6BA-EE47-BCAA-41FC80D0D98B}"/>
                </a:ext>
              </a:extLst>
            </p:cNvPr>
            <p:cNvGrpSpPr>
              <a:grpSpLocks/>
            </p:cNvGrpSpPr>
            <p:nvPr/>
          </p:nvGrpSpPr>
          <p:grpSpPr bwMode="auto">
            <a:xfrm>
              <a:off x="3558" y="2220"/>
              <a:ext cx="583" cy="1388"/>
              <a:chOff x="478" y="2082"/>
              <a:chExt cx="583" cy="1388"/>
            </a:xfrm>
          </p:grpSpPr>
          <p:sp>
            <p:nvSpPr>
              <p:cNvPr id="175" name="Rectangle 218">
                <a:extLst>
                  <a:ext uri="{FF2B5EF4-FFF2-40B4-BE49-F238E27FC236}">
                    <a16:creationId xmlns:a16="http://schemas.microsoft.com/office/drawing/2014/main" id="{450F7344-AA44-114F-BAED-E52F2048F2A2}"/>
                  </a:ext>
                </a:extLst>
              </p:cNvPr>
              <p:cNvSpPr>
                <a:spLocks noChangeArrowheads="1"/>
              </p:cNvSpPr>
              <p:nvPr/>
            </p:nvSpPr>
            <p:spPr bwMode="auto">
              <a:xfrm>
                <a:off x="478" y="2088"/>
                <a:ext cx="583" cy="1382"/>
              </a:xfrm>
              <a:prstGeom prst="rect">
                <a:avLst/>
              </a:prstGeom>
              <a:solidFill>
                <a:srgbClr val="CC000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19">
                <a:extLst>
                  <a:ext uri="{FF2B5EF4-FFF2-40B4-BE49-F238E27FC236}">
                    <a16:creationId xmlns:a16="http://schemas.microsoft.com/office/drawing/2014/main" id="{1411D276-5368-954A-BD00-E54BD0F43AC9}"/>
                  </a:ext>
                </a:extLst>
              </p:cNvPr>
              <p:cNvGrpSpPr>
                <a:grpSpLocks/>
              </p:cNvGrpSpPr>
              <p:nvPr/>
            </p:nvGrpSpPr>
            <p:grpSpPr bwMode="auto">
              <a:xfrm>
                <a:off x="499" y="2471"/>
                <a:ext cx="493" cy="908"/>
                <a:chOff x="4869" y="143"/>
                <a:chExt cx="493" cy="908"/>
              </a:xfrm>
            </p:grpSpPr>
            <p:sp>
              <p:nvSpPr>
                <p:cNvPr id="178" name="Rectangle 220">
                  <a:extLst>
                    <a:ext uri="{FF2B5EF4-FFF2-40B4-BE49-F238E27FC236}">
                      <a16:creationId xmlns:a16="http://schemas.microsoft.com/office/drawing/2014/main" id="{C5BF02DE-C1F8-BB4A-8D32-290E9B10039C}"/>
                    </a:ext>
                  </a:extLst>
                </p:cNvPr>
                <p:cNvSpPr>
                  <a:spLocks noChangeArrowheads="1"/>
                </p:cNvSpPr>
                <p:nvPr/>
              </p:nvSpPr>
              <p:spPr bwMode="auto">
                <a:xfrm>
                  <a:off x="4893" y="143"/>
                  <a:ext cx="462" cy="908"/>
                </a:xfrm>
                <a:prstGeom prst="rect">
                  <a:avLst/>
                </a:prstGeom>
                <a:solidFill>
                  <a:srgbClr val="B5E7FF"/>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9" name="Text Box 221">
                  <a:extLst>
                    <a:ext uri="{FF2B5EF4-FFF2-40B4-BE49-F238E27FC236}">
                      <a16:creationId xmlns:a16="http://schemas.microsoft.com/office/drawing/2014/main" id="{0AF63432-1868-7041-BC7C-74D54D5D6950}"/>
                    </a:ext>
                  </a:extLst>
                </p:cNvPr>
                <p:cNvSpPr txBox="1">
                  <a:spLocks noChangeArrowheads="1"/>
                </p:cNvSpPr>
                <p:nvPr/>
              </p:nvSpPr>
              <p:spPr bwMode="auto">
                <a:xfrm>
                  <a:off x="4869" y="161"/>
                  <a:ext cx="49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Src: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p:txBody>
            </p:sp>
          </p:grpSp>
          <p:sp>
            <p:nvSpPr>
              <p:cNvPr id="177" name="Text Box 222">
                <a:extLst>
                  <a:ext uri="{FF2B5EF4-FFF2-40B4-BE49-F238E27FC236}">
                    <a16:creationId xmlns:a16="http://schemas.microsoft.com/office/drawing/2014/main" id="{CB089CAC-22C3-6542-8215-15782FB5B57E}"/>
                  </a:ext>
                </a:extLst>
              </p:cNvPr>
              <p:cNvSpPr txBox="1">
                <a:spLocks noChangeArrowheads="1"/>
              </p:cNvSpPr>
              <p:nvPr/>
            </p:nvSpPr>
            <p:spPr bwMode="auto">
              <a:xfrm>
                <a:off x="491" y="2082"/>
                <a:ext cx="5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src:B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dest: E</a:t>
                </a:r>
              </a:p>
            </p:txBody>
          </p:sp>
        </p:grpSp>
      </p:gr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a:t>Tunneling</a:t>
            </a:r>
          </a:p>
        </p:txBody>
      </p:sp>
      <p:sp>
        <p:nvSpPr>
          <p:cNvPr id="94" name="Text Box 76">
            <a:extLst>
              <a:ext uri="{FF2B5EF4-FFF2-40B4-BE49-F238E27FC236}">
                <a16:creationId xmlns:a16="http://schemas.microsoft.com/office/drawing/2014/main" id="{62F1B7C4-0039-A74A-B993-603447F55862}"/>
              </a:ext>
            </a:extLst>
          </p:cNvPr>
          <p:cNvSpPr txBox="1">
            <a:spLocks noChangeArrowheads="1"/>
          </p:cNvSpPr>
          <p:nvPr/>
        </p:nvSpPr>
        <p:spPr bwMode="auto">
          <a:xfrm>
            <a:off x="1638577" y="2479069"/>
            <a:ext cx="1908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physical view:</a:t>
            </a:r>
          </a:p>
        </p:txBody>
      </p:sp>
      <p:sp>
        <p:nvSpPr>
          <p:cNvPr id="95" name="Line 147">
            <a:extLst>
              <a:ext uri="{FF2B5EF4-FFF2-40B4-BE49-F238E27FC236}">
                <a16:creationId xmlns:a16="http://schemas.microsoft.com/office/drawing/2014/main" id="{189F3025-CEBB-CD49-B964-56C598B88309}"/>
              </a:ext>
            </a:extLst>
          </p:cNvPr>
          <p:cNvSpPr>
            <a:spLocks noChangeShapeType="1"/>
          </p:cNvSpPr>
          <p:nvPr/>
        </p:nvSpPr>
        <p:spPr bwMode="auto">
          <a:xfrm flipV="1">
            <a:off x="5432976" y="2762595"/>
            <a:ext cx="2750903" cy="0"/>
          </a:xfrm>
          <a:prstGeom prst="line">
            <a:avLst/>
          </a:prstGeom>
          <a:noFill/>
          <a:ln w="19050">
            <a:solidFill>
              <a:srgbClr val="CC000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 Box 180">
            <a:extLst>
              <a:ext uri="{FF2B5EF4-FFF2-40B4-BE49-F238E27FC236}">
                <a16:creationId xmlns:a16="http://schemas.microsoft.com/office/drawing/2014/main" id="{A633AB40-6115-0148-BF57-58966884971E}"/>
              </a:ext>
            </a:extLst>
          </p:cNvPr>
          <p:cNvSpPr txBox="1">
            <a:spLocks noChangeArrowheads="1"/>
          </p:cNvSpPr>
          <p:nvPr/>
        </p:nvSpPr>
        <p:spPr bwMode="auto">
          <a:xfrm>
            <a:off x="5807990" y="288642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IPv4</a:t>
            </a:r>
          </a:p>
        </p:txBody>
      </p:sp>
      <p:sp>
        <p:nvSpPr>
          <p:cNvPr id="97" name="Text Box 181">
            <a:extLst>
              <a:ext uri="{FF2B5EF4-FFF2-40B4-BE49-F238E27FC236}">
                <a16:creationId xmlns:a16="http://schemas.microsoft.com/office/drawing/2014/main" id="{931D1568-1B10-2D4F-B743-5FD9A1B5FEC0}"/>
              </a:ext>
            </a:extLst>
          </p:cNvPr>
          <p:cNvSpPr txBox="1">
            <a:spLocks noChangeArrowheads="1"/>
          </p:cNvSpPr>
          <p:nvPr/>
        </p:nvSpPr>
        <p:spPr bwMode="auto">
          <a:xfrm>
            <a:off x="7170020" y="2888007"/>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IPv4</a:t>
            </a:r>
          </a:p>
        </p:txBody>
      </p:sp>
      <p:sp>
        <p:nvSpPr>
          <p:cNvPr id="141" name="Text Box 50">
            <a:extLst>
              <a:ext uri="{FF2B5EF4-FFF2-40B4-BE49-F238E27FC236}">
                <a16:creationId xmlns:a16="http://schemas.microsoft.com/office/drawing/2014/main" id="{AEE118FB-311C-E349-8593-792B261584D5}"/>
              </a:ext>
            </a:extLst>
          </p:cNvPr>
          <p:cNvSpPr txBox="1">
            <a:spLocks noChangeArrowheads="1"/>
          </p:cNvSpPr>
          <p:nvPr/>
        </p:nvSpPr>
        <p:spPr bwMode="auto">
          <a:xfrm>
            <a:off x="8317782" y="2256182"/>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142" name="Line 142">
            <a:extLst>
              <a:ext uri="{FF2B5EF4-FFF2-40B4-BE49-F238E27FC236}">
                <a16:creationId xmlns:a16="http://schemas.microsoft.com/office/drawing/2014/main" id="{B207ED6F-0861-6549-ACDE-1CC3A99A2CAC}"/>
              </a:ext>
            </a:extLst>
          </p:cNvPr>
          <p:cNvSpPr>
            <a:spLocks noChangeShapeType="1"/>
          </p:cNvSpPr>
          <p:nvPr/>
        </p:nvSpPr>
        <p:spPr bwMode="auto">
          <a:xfrm flipV="1">
            <a:off x="8857532" y="275307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Text Box 145">
            <a:extLst>
              <a:ext uri="{FF2B5EF4-FFF2-40B4-BE49-F238E27FC236}">
                <a16:creationId xmlns:a16="http://schemas.microsoft.com/office/drawing/2014/main" id="{1227F6DB-46DA-1841-BA2F-8F0DEEC6D107}"/>
              </a:ext>
            </a:extLst>
          </p:cNvPr>
          <p:cNvSpPr txBox="1">
            <a:spLocks noChangeArrowheads="1"/>
          </p:cNvSpPr>
          <p:nvPr/>
        </p:nvSpPr>
        <p:spPr bwMode="auto">
          <a:xfrm>
            <a:off x="8099025" y="2875307"/>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sp>
        <p:nvSpPr>
          <p:cNvPr id="144" name="Text Box 146">
            <a:extLst>
              <a:ext uri="{FF2B5EF4-FFF2-40B4-BE49-F238E27FC236}">
                <a16:creationId xmlns:a16="http://schemas.microsoft.com/office/drawing/2014/main" id="{5E720538-FCCC-3B43-88A3-8D7219A344B6}"/>
              </a:ext>
            </a:extLst>
          </p:cNvPr>
          <p:cNvSpPr txBox="1">
            <a:spLocks noChangeArrowheads="1"/>
          </p:cNvSpPr>
          <p:nvPr/>
        </p:nvSpPr>
        <p:spPr bwMode="auto">
          <a:xfrm>
            <a:off x="9202020" y="2878482"/>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147" name="Text Box 299">
            <a:extLst>
              <a:ext uri="{FF2B5EF4-FFF2-40B4-BE49-F238E27FC236}">
                <a16:creationId xmlns:a16="http://schemas.microsoft.com/office/drawing/2014/main" id="{8CB09BD1-4824-F647-AAE9-42E9C8BCF505}"/>
              </a:ext>
            </a:extLst>
          </p:cNvPr>
          <p:cNvSpPr txBox="1">
            <a:spLocks noChangeArrowheads="1"/>
          </p:cNvSpPr>
          <p:nvPr/>
        </p:nvSpPr>
        <p:spPr bwMode="auto">
          <a:xfrm>
            <a:off x="9334991" y="226253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164" name="Text Box 300">
            <a:extLst>
              <a:ext uri="{FF2B5EF4-FFF2-40B4-BE49-F238E27FC236}">
                <a16:creationId xmlns:a16="http://schemas.microsoft.com/office/drawing/2014/main" id="{0AED3E2E-7EF0-D24B-88E2-E14C6018ACAD}"/>
              </a:ext>
            </a:extLst>
          </p:cNvPr>
          <p:cNvSpPr txBox="1">
            <a:spLocks noChangeArrowheads="1"/>
          </p:cNvSpPr>
          <p:nvPr/>
        </p:nvSpPr>
        <p:spPr bwMode="auto">
          <a:xfrm>
            <a:off x="5923515" y="2249832"/>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a:t>
            </a:r>
          </a:p>
        </p:txBody>
      </p:sp>
      <p:sp>
        <p:nvSpPr>
          <p:cNvPr id="165" name="Text Box 301">
            <a:extLst>
              <a:ext uri="{FF2B5EF4-FFF2-40B4-BE49-F238E27FC236}">
                <a16:creationId xmlns:a16="http://schemas.microsoft.com/office/drawing/2014/main" id="{39A05E3B-A345-BB4E-B350-FFA01EA28B89}"/>
              </a:ext>
            </a:extLst>
          </p:cNvPr>
          <p:cNvSpPr txBox="1">
            <a:spLocks noChangeArrowheads="1"/>
          </p:cNvSpPr>
          <p:nvPr/>
        </p:nvSpPr>
        <p:spPr bwMode="auto">
          <a:xfrm>
            <a:off x="7311307" y="2253007"/>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
            </a:r>
          </a:p>
        </p:txBody>
      </p:sp>
      <p:grpSp>
        <p:nvGrpSpPr>
          <p:cNvPr id="228" name="Group 227">
            <a:extLst>
              <a:ext uri="{FF2B5EF4-FFF2-40B4-BE49-F238E27FC236}">
                <a16:creationId xmlns:a16="http://schemas.microsoft.com/office/drawing/2014/main" id="{39028889-DBAA-3341-BA48-2F577863B977}"/>
              </a:ext>
            </a:extLst>
          </p:cNvPr>
          <p:cNvGrpSpPr/>
          <p:nvPr/>
        </p:nvGrpSpPr>
        <p:grpSpPr>
          <a:xfrm>
            <a:off x="5730326" y="2580911"/>
            <a:ext cx="735192" cy="352789"/>
            <a:chOff x="7493876" y="2774731"/>
            <a:chExt cx="1481958" cy="894622"/>
          </a:xfrm>
        </p:grpSpPr>
        <p:sp>
          <p:nvSpPr>
            <p:cNvPr id="229" name="Freeform 228">
              <a:extLst>
                <a:ext uri="{FF2B5EF4-FFF2-40B4-BE49-F238E27FC236}">
                  <a16:creationId xmlns:a16="http://schemas.microsoft.com/office/drawing/2014/main" id="{CB310358-E859-094E-BA99-37FCB4BFEAE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30" name="Oval 229">
              <a:extLst>
                <a:ext uri="{FF2B5EF4-FFF2-40B4-BE49-F238E27FC236}">
                  <a16:creationId xmlns:a16="http://schemas.microsoft.com/office/drawing/2014/main" id="{BDD1722D-BC4F-C74B-9D5B-6930831E774E}"/>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31" name="Group 230">
              <a:extLst>
                <a:ext uri="{FF2B5EF4-FFF2-40B4-BE49-F238E27FC236}">
                  <a16:creationId xmlns:a16="http://schemas.microsoft.com/office/drawing/2014/main" id="{365AE07F-5A02-F246-9B95-59DB9423D00E}"/>
                </a:ext>
              </a:extLst>
            </p:cNvPr>
            <p:cNvGrpSpPr/>
            <p:nvPr/>
          </p:nvGrpSpPr>
          <p:grpSpPr>
            <a:xfrm>
              <a:off x="7713663" y="2848339"/>
              <a:ext cx="1042107" cy="425543"/>
              <a:chOff x="7786941" y="2884917"/>
              <a:chExt cx="897649" cy="353919"/>
            </a:xfrm>
          </p:grpSpPr>
          <p:sp>
            <p:nvSpPr>
              <p:cNvPr id="232" name="Freeform 231">
                <a:extLst>
                  <a:ext uri="{FF2B5EF4-FFF2-40B4-BE49-F238E27FC236}">
                    <a16:creationId xmlns:a16="http://schemas.microsoft.com/office/drawing/2014/main" id="{14FD44EE-3757-4A4D-A18D-C61EFBB439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Freeform 232">
                <a:extLst>
                  <a:ext uri="{FF2B5EF4-FFF2-40B4-BE49-F238E27FC236}">
                    <a16:creationId xmlns:a16="http://schemas.microsoft.com/office/drawing/2014/main" id="{226F2D87-B266-FA4E-A83F-3DC6A4A918A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Freeform 233">
                <a:extLst>
                  <a:ext uri="{FF2B5EF4-FFF2-40B4-BE49-F238E27FC236}">
                    <a16:creationId xmlns:a16="http://schemas.microsoft.com/office/drawing/2014/main" id="{1C9C26E9-F250-174F-B690-FE783CED195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Freeform 234">
                <a:extLst>
                  <a:ext uri="{FF2B5EF4-FFF2-40B4-BE49-F238E27FC236}">
                    <a16:creationId xmlns:a16="http://schemas.microsoft.com/office/drawing/2014/main" id="{059C9F2E-BB6A-0F4E-9FD4-EF90C4B9491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2014D45D-C451-BD45-B3E1-5D0E9F0BB121}"/>
              </a:ext>
            </a:extLst>
          </p:cNvPr>
          <p:cNvGrpSpPr/>
          <p:nvPr/>
        </p:nvGrpSpPr>
        <p:grpSpPr>
          <a:xfrm>
            <a:off x="3670217" y="2228091"/>
            <a:ext cx="1845462" cy="967204"/>
            <a:chOff x="3670217" y="2254595"/>
            <a:chExt cx="1845462" cy="967204"/>
          </a:xfrm>
        </p:grpSpPr>
        <p:sp>
          <p:nvSpPr>
            <p:cNvPr id="108" name="Text Box 92">
              <a:extLst>
                <a:ext uri="{FF2B5EF4-FFF2-40B4-BE49-F238E27FC236}">
                  <a16:creationId xmlns:a16="http://schemas.microsoft.com/office/drawing/2014/main" id="{DC72D4CE-728B-FA4B-B59D-377BAA1C8D48}"/>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109" name="Text Box 108">
              <a:extLst>
                <a:ext uri="{FF2B5EF4-FFF2-40B4-BE49-F238E27FC236}">
                  <a16:creationId xmlns:a16="http://schemas.microsoft.com/office/drawing/2014/main" id="{85A19B03-1473-714F-9887-6504518B21C6}"/>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110" name="Line 141">
              <a:extLst>
                <a:ext uri="{FF2B5EF4-FFF2-40B4-BE49-F238E27FC236}">
                  <a16:creationId xmlns:a16="http://schemas.microsoft.com/office/drawing/2014/main" id="{F2FAFBC3-4C7D-C642-A947-11DC85620955}"/>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143">
              <a:extLst>
                <a:ext uri="{FF2B5EF4-FFF2-40B4-BE49-F238E27FC236}">
                  <a16:creationId xmlns:a16="http://schemas.microsoft.com/office/drawing/2014/main" id="{00EF4233-9EC3-844D-8E2A-77960111BBD8}"/>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112" name="Text Box 144">
              <a:extLst>
                <a:ext uri="{FF2B5EF4-FFF2-40B4-BE49-F238E27FC236}">
                  <a16:creationId xmlns:a16="http://schemas.microsoft.com/office/drawing/2014/main" id="{5E2FA2CC-4EA4-AD41-95CA-1861738152CB}"/>
                </a:ext>
              </a:extLst>
            </p:cNvPr>
            <p:cNvSpPr txBox="1">
              <a:spLocks noChangeArrowheads="1"/>
            </p:cNvSpPr>
            <p:nvPr/>
          </p:nvSpPr>
          <p:spPr bwMode="auto">
            <a:xfrm>
              <a:off x="4646530" y="2883245"/>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grpSp>
          <p:nvGrpSpPr>
            <p:cNvPr id="220" name="Group 219">
              <a:extLst>
                <a:ext uri="{FF2B5EF4-FFF2-40B4-BE49-F238E27FC236}">
                  <a16:creationId xmlns:a16="http://schemas.microsoft.com/office/drawing/2014/main" id="{74CC5104-3EFC-E748-9B0E-5926A004A103}"/>
                </a:ext>
              </a:extLst>
            </p:cNvPr>
            <p:cNvGrpSpPr/>
            <p:nvPr/>
          </p:nvGrpSpPr>
          <p:grpSpPr>
            <a:xfrm>
              <a:off x="3670217" y="2586162"/>
              <a:ext cx="731126" cy="344556"/>
              <a:chOff x="7493876" y="2774731"/>
              <a:chExt cx="1481958" cy="894622"/>
            </a:xfrm>
          </p:grpSpPr>
          <p:sp>
            <p:nvSpPr>
              <p:cNvPr id="221" name="Freeform 220">
                <a:extLst>
                  <a:ext uri="{FF2B5EF4-FFF2-40B4-BE49-F238E27FC236}">
                    <a16:creationId xmlns:a16="http://schemas.microsoft.com/office/drawing/2014/main" id="{0BF917FE-20F1-4D4B-96F5-AD639F32363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22" name="Oval 221">
                <a:extLst>
                  <a:ext uri="{FF2B5EF4-FFF2-40B4-BE49-F238E27FC236}">
                    <a16:creationId xmlns:a16="http://schemas.microsoft.com/office/drawing/2014/main" id="{18C3CC32-D6FE-ED4C-AD44-2E0696436D35}"/>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23" name="Group 222">
                <a:extLst>
                  <a:ext uri="{FF2B5EF4-FFF2-40B4-BE49-F238E27FC236}">
                    <a16:creationId xmlns:a16="http://schemas.microsoft.com/office/drawing/2014/main" id="{050D50AB-99F7-7848-816D-ACDFFEBC137C}"/>
                  </a:ext>
                </a:extLst>
              </p:cNvPr>
              <p:cNvGrpSpPr/>
              <p:nvPr/>
            </p:nvGrpSpPr>
            <p:grpSpPr>
              <a:xfrm>
                <a:off x="7713663" y="2848339"/>
                <a:ext cx="1042107" cy="425543"/>
                <a:chOff x="7786941" y="2884917"/>
                <a:chExt cx="897649" cy="353919"/>
              </a:xfrm>
            </p:grpSpPr>
            <p:sp>
              <p:nvSpPr>
                <p:cNvPr id="224" name="Freeform 223">
                  <a:extLst>
                    <a:ext uri="{FF2B5EF4-FFF2-40B4-BE49-F238E27FC236}">
                      <a16:creationId xmlns:a16="http://schemas.microsoft.com/office/drawing/2014/main" id="{FB5F5580-B0CB-AA4B-8DF1-EEE382384D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Freeform 224">
                  <a:extLst>
                    <a:ext uri="{FF2B5EF4-FFF2-40B4-BE49-F238E27FC236}">
                      <a16:creationId xmlns:a16="http://schemas.microsoft.com/office/drawing/2014/main" id="{25BB82A7-BED3-A344-8C34-8B87559B06A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Freeform 225">
                  <a:extLst>
                    <a:ext uri="{FF2B5EF4-FFF2-40B4-BE49-F238E27FC236}">
                      <a16:creationId xmlns:a16="http://schemas.microsoft.com/office/drawing/2014/main" id="{D4F8AB81-DCE9-9446-8DA1-C8D6725E7FE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B92654A9-F3B1-4D42-9026-275B3599AE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6" name="Group 235">
              <a:extLst>
                <a:ext uri="{FF2B5EF4-FFF2-40B4-BE49-F238E27FC236}">
                  <a16:creationId xmlns:a16="http://schemas.microsoft.com/office/drawing/2014/main" id="{DB5F07A2-77E1-3F44-82A2-FAFB1D6E8265}"/>
                </a:ext>
              </a:extLst>
            </p:cNvPr>
            <p:cNvGrpSpPr/>
            <p:nvPr/>
          </p:nvGrpSpPr>
          <p:grpSpPr>
            <a:xfrm>
              <a:off x="4703149" y="2589549"/>
              <a:ext cx="731126" cy="344556"/>
              <a:chOff x="7493876" y="2774731"/>
              <a:chExt cx="1481958" cy="894622"/>
            </a:xfrm>
          </p:grpSpPr>
          <p:sp>
            <p:nvSpPr>
              <p:cNvPr id="237" name="Freeform 236">
                <a:extLst>
                  <a:ext uri="{FF2B5EF4-FFF2-40B4-BE49-F238E27FC236}">
                    <a16:creationId xmlns:a16="http://schemas.microsoft.com/office/drawing/2014/main" id="{E0C1A841-EEA2-9245-81BC-B16DAB8EF22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38" name="Oval 237">
                <a:extLst>
                  <a:ext uri="{FF2B5EF4-FFF2-40B4-BE49-F238E27FC236}">
                    <a16:creationId xmlns:a16="http://schemas.microsoft.com/office/drawing/2014/main" id="{944A78DE-8BD9-704D-89D8-A35BDB21560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39" name="Group 238">
                <a:extLst>
                  <a:ext uri="{FF2B5EF4-FFF2-40B4-BE49-F238E27FC236}">
                    <a16:creationId xmlns:a16="http://schemas.microsoft.com/office/drawing/2014/main" id="{F0C4EB01-0400-2141-BFB2-C0309A22DF76}"/>
                  </a:ext>
                </a:extLst>
              </p:cNvPr>
              <p:cNvGrpSpPr/>
              <p:nvPr/>
            </p:nvGrpSpPr>
            <p:grpSpPr>
              <a:xfrm>
                <a:off x="7713663" y="2848339"/>
                <a:ext cx="1042107" cy="425543"/>
                <a:chOff x="7786941" y="2884917"/>
                <a:chExt cx="897649" cy="353919"/>
              </a:xfrm>
            </p:grpSpPr>
            <p:sp>
              <p:nvSpPr>
                <p:cNvPr id="240" name="Freeform 239">
                  <a:extLst>
                    <a:ext uri="{FF2B5EF4-FFF2-40B4-BE49-F238E27FC236}">
                      <a16:creationId xmlns:a16="http://schemas.microsoft.com/office/drawing/2014/main" id="{B8D4A940-A832-3241-98A7-BB1908240A0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Freeform 240">
                  <a:extLst>
                    <a:ext uri="{FF2B5EF4-FFF2-40B4-BE49-F238E27FC236}">
                      <a16:creationId xmlns:a16="http://schemas.microsoft.com/office/drawing/2014/main" id="{00FF0D0E-05AB-944C-A79B-3423CEB491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2" name="Freeform 241">
                  <a:extLst>
                    <a:ext uri="{FF2B5EF4-FFF2-40B4-BE49-F238E27FC236}">
                      <a16:creationId xmlns:a16="http://schemas.microsoft.com/office/drawing/2014/main" id="{8CD9AC42-4B77-F74D-86DE-346EA94EAF0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Freeform 242">
                  <a:extLst>
                    <a:ext uri="{FF2B5EF4-FFF2-40B4-BE49-F238E27FC236}">
                      <a16:creationId xmlns:a16="http://schemas.microsoft.com/office/drawing/2014/main" id="{5305C70E-2DCA-0E47-AAFF-96E48AEB60D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244" name="Group 243">
            <a:extLst>
              <a:ext uri="{FF2B5EF4-FFF2-40B4-BE49-F238E27FC236}">
                <a16:creationId xmlns:a16="http://schemas.microsoft.com/office/drawing/2014/main" id="{260C4F26-23D6-9242-8BE5-74523DD9653A}"/>
              </a:ext>
            </a:extLst>
          </p:cNvPr>
          <p:cNvGrpSpPr/>
          <p:nvPr/>
        </p:nvGrpSpPr>
        <p:grpSpPr>
          <a:xfrm>
            <a:off x="8149080" y="2589144"/>
            <a:ext cx="731126" cy="344556"/>
            <a:chOff x="7493876" y="2774731"/>
            <a:chExt cx="1481958" cy="894622"/>
          </a:xfrm>
        </p:grpSpPr>
        <p:sp>
          <p:nvSpPr>
            <p:cNvPr id="245" name="Freeform 244">
              <a:extLst>
                <a:ext uri="{FF2B5EF4-FFF2-40B4-BE49-F238E27FC236}">
                  <a16:creationId xmlns:a16="http://schemas.microsoft.com/office/drawing/2014/main" id="{F105FE72-06AE-6B4F-96BE-504B2FAEC5B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46" name="Oval 245">
              <a:extLst>
                <a:ext uri="{FF2B5EF4-FFF2-40B4-BE49-F238E27FC236}">
                  <a16:creationId xmlns:a16="http://schemas.microsoft.com/office/drawing/2014/main" id="{B7217426-8714-C946-9C1A-40D47C566BA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47" name="Group 246">
              <a:extLst>
                <a:ext uri="{FF2B5EF4-FFF2-40B4-BE49-F238E27FC236}">
                  <a16:creationId xmlns:a16="http://schemas.microsoft.com/office/drawing/2014/main" id="{0DEF368C-5725-BB4C-AB45-C0FF709C0A05}"/>
                </a:ext>
              </a:extLst>
            </p:cNvPr>
            <p:cNvGrpSpPr/>
            <p:nvPr/>
          </p:nvGrpSpPr>
          <p:grpSpPr>
            <a:xfrm>
              <a:off x="7713663" y="2848339"/>
              <a:ext cx="1042107" cy="425543"/>
              <a:chOff x="7786941" y="2884917"/>
              <a:chExt cx="897649" cy="353919"/>
            </a:xfrm>
          </p:grpSpPr>
          <p:sp>
            <p:nvSpPr>
              <p:cNvPr id="248" name="Freeform 247">
                <a:extLst>
                  <a:ext uri="{FF2B5EF4-FFF2-40B4-BE49-F238E27FC236}">
                    <a16:creationId xmlns:a16="http://schemas.microsoft.com/office/drawing/2014/main" id="{BCB05907-54A9-3F40-AB68-756B29FC9B3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Freeform 248">
                <a:extLst>
                  <a:ext uri="{FF2B5EF4-FFF2-40B4-BE49-F238E27FC236}">
                    <a16:creationId xmlns:a16="http://schemas.microsoft.com/office/drawing/2014/main" id="{79501DF3-6EA0-C949-A4D8-B34748F5CFB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Freeform 249">
                <a:extLst>
                  <a:ext uri="{FF2B5EF4-FFF2-40B4-BE49-F238E27FC236}">
                    <a16:creationId xmlns:a16="http://schemas.microsoft.com/office/drawing/2014/main" id="{2FF40264-FA3D-8E42-BDB3-D20205B748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Freeform 250">
                <a:extLst>
                  <a:ext uri="{FF2B5EF4-FFF2-40B4-BE49-F238E27FC236}">
                    <a16:creationId xmlns:a16="http://schemas.microsoft.com/office/drawing/2014/main" id="{2F811DAE-742A-554D-98AE-297E33C3AF7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2" name="Group 251">
            <a:extLst>
              <a:ext uri="{FF2B5EF4-FFF2-40B4-BE49-F238E27FC236}">
                <a16:creationId xmlns:a16="http://schemas.microsoft.com/office/drawing/2014/main" id="{73DAB662-46A3-1740-895A-C9F59057714E}"/>
              </a:ext>
            </a:extLst>
          </p:cNvPr>
          <p:cNvGrpSpPr/>
          <p:nvPr/>
        </p:nvGrpSpPr>
        <p:grpSpPr>
          <a:xfrm>
            <a:off x="9154917" y="2589144"/>
            <a:ext cx="731126" cy="344556"/>
            <a:chOff x="7493876" y="2774731"/>
            <a:chExt cx="1481958" cy="894622"/>
          </a:xfrm>
        </p:grpSpPr>
        <p:sp>
          <p:nvSpPr>
            <p:cNvPr id="253" name="Freeform 252">
              <a:extLst>
                <a:ext uri="{FF2B5EF4-FFF2-40B4-BE49-F238E27FC236}">
                  <a16:creationId xmlns:a16="http://schemas.microsoft.com/office/drawing/2014/main" id="{1F23325B-DEF1-D147-BA2A-F13EB3A20B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54" name="Oval 253">
              <a:extLst>
                <a:ext uri="{FF2B5EF4-FFF2-40B4-BE49-F238E27FC236}">
                  <a16:creationId xmlns:a16="http://schemas.microsoft.com/office/drawing/2014/main" id="{5AB66852-5B5D-6043-B152-508CF80D02A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55" name="Group 254">
              <a:extLst>
                <a:ext uri="{FF2B5EF4-FFF2-40B4-BE49-F238E27FC236}">
                  <a16:creationId xmlns:a16="http://schemas.microsoft.com/office/drawing/2014/main" id="{48443CFC-B0D9-0140-AE3D-34EF9D94A9B9}"/>
                </a:ext>
              </a:extLst>
            </p:cNvPr>
            <p:cNvGrpSpPr/>
            <p:nvPr/>
          </p:nvGrpSpPr>
          <p:grpSpPr>
            <a:xfrm>
              <a:off x="7713663" y="2848339"/>
              <a:ext cx="1042107" cy="425543"/>
              <a:chOff x="7786941" y="2884917"/>
              <a:chExt cx="897649" cy="353919"/>
            </a:xfrm>
          </p:grpSpPr>
          <p:sp>
            <p:nvSpPr>
              <p:cNvPr id="256" name="Freeform 255">
                <a:extLst>
                  <a:ext uri="{FF2B5EF4-FFF2-40B4-BE49-F238E27FC236}">
                    <a16:creationId xmlns:a16="http://schemas.microsoft.com/office/drawing/2014/main" id="{CD09D57E-4177-1D43-9D16-CF4BB72D4E5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Freeform 256">
                <a:extLst>
                  <a:ext uri="{FF2B5EF4-FFF2-40B4-BE49-F238E27FC236}">
                    <a16:creationId xmlns:a16="http://schemas.microsoft.com/office/drawing/2014/main" id="{17840F7D-2E73-6B4D-A846-155663EFFC4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Freeform 257">
                <a:extLst>
                  <a:ext uri="{FF2B5EF4-FFF2-40B4-BE49-F238E27FC236}">
                    <a16:creationId xmlns:a16="http://schemas.microsoft.com/office/drawing/2014/main" id="{D154457B-75BC-3744-B03C-20ED7891E27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Freeform 258">
                <a:extLst>
                  <a:ext uri="{FF2B5EF4-FFF2-40B4-BE49-F238E27FC236}">
                    <a16:creationId xmlns:a16="http://schemas.microsoft.com/office/drawing/2014/main" id="{BD794E38-3FFD-774D-ABE1-907A2A8AE37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61" name="Group 260">
            <a:extLst>
              <a:ext uri="{FF2B5EF4-FFF2-40B4-BE49-F238E27FC236}">
                <a16:creationId xmlns:a16="http://schemas.microsoft.com/office/drawing/2014/main" id="{DE5BA2A6-B0B3-FF49-992D-05869D73B8DF}"/>
              </a:ext>
            </a:extLst>
          </p:cNvPr>
          <p:cNvGrpSpPr/>
          <p:nvPr/>
        </p:nvGrpSpPr>
        <p:grpSpPr>
          <a:xfrm>
            <a:off x="7115503" y="2580911"/>
            <a:ext cx="735192" cy="352789"/>
            <a:chOff x="7493876" y="2774731"/>
            <a:chExt cx="1481958" cy="894622"/>
          </a:xfrm>
        </p:grpSpPr>
        <p:sp>
          <p:nvSpPr>
            <p:cNvPr id="262" name="Freeform 261">
              <a:extLst>
                <a:ext uri="{FF2B5EF4-FFF2-40B4-BE49-F238E27FC236}">
                  <a16:creationId xmlns:a16="http://schemas.microsoft.com/office/drawing/2014/main" id="{557EE858-39ED-F647-8008-B12C2A120AA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63" name="Oval 262">
              <a:extLst>
                <a:ext uri="{FF2B5EF4-FFF2-40B4-BE49-F238E27FC236}">
                  <a16:creationId xmlns:a16="http://schemas.microsoft.com/office/drawing/2014/main" id="{F1649AEA-C6EA-AC4F-9B25-9370FAD9086B}"/>
                </a:ext>
              </a:extLst>
            </p:cNvPr>
            <p:cNvSpPr/>
            <p:nvPr/>
          </p:nvSpPr>
          <p:spPr>
            <a:xfrm>
              <a:off x="7494729" y="2774731"/>
              <a:ext cx="1480163" cy="579140"/>
            </a:xfrm>
            <a:prstGeom prst="ellipse">
              <a:avLst/>
            </a:prstGeom>
            <a:solidFill>
              <a:srgbClr val="B8C2C9"/>
            </a:soli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64" name="Group 263">
              <a:extLst>
                <a:ext uri="{FF2B5EF4-FFF2-40B4-BE49-F238E27FC236}">
                  <a16:creationId xmlns:a16="http://schemas.microsoft.com/office/drawing/2014/main" id="{C9DE58EE-1FB9-3E4E-B762-21A246C09B13}"/>
                </a:ext>
              </a:extLst>
            </p:cNvPr>
            <p:cNvGrpSpPr/>
            <p:nvPr/>
          </p:nvGrpSpPr>
          <p:grpSpPr>
            <a:xfrm>
              <a:off x="7713663" y="2848339"/>
              <a:ext cx="1042107" cy="425543"/>
              <a:chOff x="7786941" y="2884917"/>
              <a:chExt cx="897649" cy="353919"/>
            </a:xfrm>
          </p:grpSpPr>
          <p:sp>
            <p:nvSpPr>
              <p:cNvPr id="265" name="Freeform 264">
                <a:extLst>
                  <a:ext uri="{FF2B5EF4-FFF2-40B4-BE49-F238E27FC236}">
                    <a16:creationId xmlns:a16="http://schemas.microsoft.com/office/drawing/2014/main" id="{DF8564C7-5BDF-0F46-B18C-70B1E7AE832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Freeform 265">
                <a:extLst>
                  <a:ext uri="{FF2B5EF4-FFF2-40B4-BE49-F238E27FC236}">
                    <a16:creationId xmlns:a16="http://schemas.microsoft.com/office/drawing/2014/main" id="{25151B35-6950-F04D-B899-96D24ECA1CB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Freeform 266">
                <a:extLst>
                  <a:ext uri="{FF2B5EF4-FFF2-40B4-BE49-F238E27FC236}">
                    <a16:creationId xmlns:a16="http://schemas.microsoft.com/office/drawing/2014/main" id="{6F57A9C6-B303-3D43-B30F-B41EDFD88EB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Freeform 267">
                <a:extLst>
                  <a:ext uri="{FF2B5EF4-FFF2-40B4-BE49-F238E27FC236}">
                    <a16:creationId xmlns:a16="http://schemas.microsoft.com/office/drawing/2014/main" id="{370B2DF2-4F6B-1147-8ED0-B7B0F512B4B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7" name="Rectangle 67">
            <a:extLst>
              <a:ext uri="{FF2B5EF4-FFF2-40B4-BE49-F238E27FC236}">
                <a16:creationId xmlns:a16="http://schemas.microsoft.com/office/drawing/2014/main" id="{09A35161-06D7-5F46-8581-CAD586A060A0}"/>
              </a:ext>
            </a:extLst>
          </p:cNvPr>
          <p:cNvSpPr>
            <a:spLocks noChangeArrowheads="1"/>
          </p:cNvSpPr>
          <p:nvPr/>
        </p:nvSpPr>
        <p:spPr bwMode="auto">
          <a:xfrm>
            <a:off x="5385351" y="1603264"/>
            <a:ext cx="2751341" cy="76275"/>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68" name="Text Box 75">
            <a:extLst>
              <a:ext uri="{FF2B5EF4-FFF2-40B4-BE49-F238E27FC236}">
                <a16:creationId xmlns:a16="http://schemas.microsoft.com/office/drawing/2014/main" id="{9929FFB1-4B85-B14E-8A8D-EE3B2BBCB609}"/>
              </a:ext>
            </a:extLst>
          </p:cNvPr>
          <p:cNvSpPr txBox="1">
            <a:spLocks noChangeArrowheads="1"/>
          </p:cNvSpPr>
          <p:nvPr/>
        </p:nvSpPr>
        <p:spPr bwMode="auto">
          <a:xfrm>
            <a:off x="1850265" y="1375666"/>
            <a:ext cx="1709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logical view:</a:t>
            </a:r>
          </a:p>
        </p:txBody>
      </p:sp>
      <p:sp>
        <p:nvSpPr>
          <p:cNvPr id="169" name="Text Box 244">
            <a:extLst>
              <a:ext uri="{FF2B5EF4-FFF2-40B4-BE49-F238E27FC236}">
                <a16:creationId xmlns:a16="http://schemas.microsoft.com/office/drawing/2014/main" id="{8F946424-1CCF-1D48-9329-4BE5B2E1BE06}"/>
              </a:ext>
            </a:extLst>
          </p:cNvPr>
          <p:cNvSpPr txBox="1">
            <a:spLocks noChangeArrowheads="1"/>
          </p:cNvSpPr>
          <p:nvPr/>
        </p:nvSpPr>
        <p:spPr bwMode="auto">
          <a:xfrm>
            <a:off x="5677401" y="1119786"/>
            <a:ext cx="23193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IPv4 tunnel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connecting IPv6 routers</a:t>
            </a:r>
          </a:p>
        </p:txBody>
      </p:sp>
      <p:grpSp>
        <p:nvGrpSpPr>
          <p:cNvPr id="269" name="Group 268">
            <a:extLst>
              <a:ext uri="{FF2B5EF4-FFF2-40B4-BE49-F238E27FC236}">
                <a16:creationId xmlns:a16="http://schemas.microsoft.com/office/drawing/2014/main" id="{F2AFC9CA-57A7-2A4B-B2A8-73EE2B3D1201}"/>
              </a:ext>
            </a:extLst>
          </p:cNvPr>
          <p:cNvGrpSpPr/>
          <p:nvPr/>
        </p:nvGrpSpPr>
        <p:grpSpPr>
          <a:xfrm>
            <a:off x="3663591" y="1108282"/>
            <a:ext cx="1860702" cy="967204"/>
            <a:chOff x="3670217" y="2254595"/>
            <a:chExt cx="1860702" cy="967204"/>
          </a:xfrm>
        </p:grpSpPr>
        <p:sp>
          <p:nvSpPr>
            <p:cNvPr id="270" name="Text Box 92">
              <a:extLst>
                <a:ext uri="{FF2B5EF4-FFF2-40B4-BE49-F238E27FC236}">
                  <a16:creationId xmlns:a16="http://schemas.microsoft.com/office/drawing/2014/main" id="{2E0B16B3-F2F3-2C48-B2D9-7825734D0A01}"/>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271" name="Text Box 108">
              <a:extLst>
                <a:ext uri="{FF2B5EF4-FFF2-40B4-BE49-F238E27FC236}">
                  <a16:creationId xmlns:a16="http://schemas.microsoft.com/office/drawing/2014/main" id="{F159ED48-E177-7C41-B64B-06B2B085521B}"/>
                </a:ext>
              </a:extLst>
            </p:cNvPr>
            <p:cNvSpPr txBox="1">
              <a:spLocks noChangeArrowheads="1"/>
            </p:cNvSpPr>
            <p:nvPr/>
          </p:nvSpPr>
          <p:spPr bwMode="auto">
            <a:xfrm>
              <a:off x="4904340"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272" name="Line 141">
              <a:extLst>
                <a:ext uri="{FF2B5EF4-FFF2-40B4-BE49-F238E27FC236}">
                  <a16:creationId xmlns:a16="http://schemas.microsoft.com/office/drawing/2014/main" id="{0635167B-2AF3-A14C-85E2-3598CB9CF52F}"/>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Text Box 143">
              <a:extLst>
                <a:ext uri="{FF2B5EF4-FFF2-40B4-BE49-F238E27FC236}">
                  <a16:creationId xmlns:a16="http://schemas.microsoft.com/office/drawing/2014/main" id="{87A044D8-2093-0E46-9D20-BAE30730DC1F}"/>
                </a:ext>
              </a:extLst>
            </p:cNvPr>
            <p:cNvSpPr txBox="1">
              <a:spLocks noChangeArrowheads="1"/>
            </p:cNvSpPr>
            <p:nvPr/>
          </p:nvSpPr>
          <p:spPr bwMode="auto">
            <a:xfrm>
              <a:off x="3737527" y="288165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274" name="Text Box 144">
              <a:extLst>
                <a:ext uri="{FF2B5EF4-FFF2-40B4-BE49-F238E27FC236}">
                  <a16:creationId xmlns:a16="http://schemas.microsoft.com/office/drawing/2014/main" id="{F207BD95-5E7A-4D4E-BE7D-41925B60863F}"/>
                </a:ext>
              </a:extLst>
            </p:cNvPr>
            <p:cNvSpPr txBox="1">
              <a:spLocks noChangeArrowheads="1"/>
            </p:cNvSpPr>
            <p:nvPr/>
          </p:nvSpPr>
          <p:spPr bwMode="auto">
            <a:xfrm>
              <a:off x="4661770" y="2883245"/>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grpSp>
          <p:nvGrpSpPr>
            <p:cNvPr id="275" name="Group 274">
              <a:extLst>
                <a:ext uri="{FF2B5EF4-FFF2-40B4-BE49-F238E27FC236}">
                  <a16:creationId xmlns:a16="http://schemas.microsoft.com/office/drawing/2014/main" id="{4A073E69-860F-5249-AFC4-C4A38D391439}"/>
                </a:ext>
              </a:extLst>
            </p:cNvPr>
            <p:cNvGrpSpPr/>
            <p:nvPr/>
          </p:nvGrpSpPr>
          <p:grpSpPr>
            <a:xfrm>
              <a:off x="3670217" y="2586162"/>
              <a:ext cx="731126" cy="344556"/>
              <a:chOff x="7493876" y="2774731"/>
              <a:chExt cx="1481958" cy="894622"/>
            </a:xfrm>
          </p:grpSpPr>
          <p:sp>
            <p:nvSpPr>
              <p:cNvPr id="284" name="Freeform 283">
                <a:extLst>
                  <a:ext uri="{FF2B5EF4-FFF2-40B4-BE49-F238E27FC236}">
                    <a16:creationId xmlns:a16="http://schemas.microsoft.com/office/drawing/2014/main" id="{F8A16A7C-85C7-A24F-BB87-4093501CBD3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5" name="Oval 284">
                <a:extLst>
                  <a:ext uri="{FF2B5EF4-FFF2-40B4-BE49-F238E27FC236}">
                    <a16:creationId xmlns:a16="http://schemas.microsoft.com/office/drawing/2014/main" id="{8BC5BF39-F377-5146-97C0-6EF8F1928312}"/>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86" name="Group 285">
                <a:extLst>
                  <a:ext uri="{FF2B5EF4-FFF2-40B4-BE49-F238E27FC236}">
                    <a16:creationId xmlns:a16="http://schemas.microsoft.com/office/drawing/2014/main" id="{591C4487-83B3-D542-ADA7-A3219B9450D3}"/>
                  </a:ext>
                </a:extLst>
              </p:cNvPr>
              <p:cNvGrpSpPr/>
              <p:nvPr/>
            </p:nvGrpSpPr>
            <p:grpSpPr>
              <a:xfrm>
                <a:off x="7713663" y="2848339"/>
                <a:ext cx="1042107" cy="425543"/>
                <a:chOff x="7786941" y="2884917"/>
                <a:chExt cx="897649" cy="353919"/>
              </a:xfrm>
            </p:grpSpPr>
            <p:sp>
              <p:nvSpPr>
                <p:cNvPr id="287" name="Freeform 286">
                  <a:extLst>
                    <a:ext uri="{FF2B5EF4-FFF2-40B4-BE49-F238E27FC236}">
                      <a16:creationId xmlns:a16="http://schemas.microsoft.com/office/drawing/2014/main" id="{587D49BB-7359-F14F-9FAA-DBE4B215BD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A081F8B5-4855-AD41-8946-CFB9780B4B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12524264-0777-0C42-AF6A-3CBF1F755F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Freeform 289">
                  <a:extLst>
                    <a:ext uri="{FF2B5EF4-FFF2-40B4-BE49-F238E27FC236}">
                      <a16:creationId xmlns:a16="http://schemas.microsoft.com/office/drawing/2014/main" id="{FF4F4DB1-DF2D-BD4D-8E20-DCBADE21EC3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76" name="Group 275">
              <a:extLst>
                <a:ext uri="{FF2B5EF4-FFF2-40B4-BE49-F238E27FC236}">
                  <a16:creationId xmlns:a16="http://schemas.microsoft.com/office/drawing/2014/main" id="{B5FF489C-4A51-4246-9098-943E871C0053}"/>
                </a:ext>
              </a:extLst>
            </p:cNvPr>
            <p:cNvGrpSpPr/>
            <p:nvPr/>
          </p:nvGrpSpPr>
          <p:grpSpPr>
            <a:xfrm>
              <a:off x="4703149" y="2589549"/>
              <a:ext cx="731126" cy="344556"/>
              <a:chOff x="7493876" y="2774731"/>
              <a:chExt cx="1481958" cy="894622"/>
            </a:xfrm>
          </p:grpSpPr>
          <p:sp>
            <p:nvSpPr>
              <p:cNvPr id="277" name="Freeform 276">
                <a:extLst>
                  <a:ext uri="{FF2B5EF4-FFF2-40B4-BE49-F238E27FC236}">
                    <a16:creationId xmlns:a16="http://schemas.microsoft.com/office/drawing/2014/main" id="{DF781C98-CD40-6448-A759-51A33B9B786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8" name="Oval 277">
                <a:extLst>
                  <a:ext uri="{FF2B5EF4-FFF2-40B4-BE49-F238E27FC236}">
                    <a16:creationId xmlns:a16="http://schemas.microsoft.com/office/drawing/2014/main" id="{1ED403CB-BAEA-6B47-A295-E1B338E8108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79" name="Group 278">
                <a:extLst>
                  <a:ext uri="{FF2B5EF4-FFF2-40B4-BE49-F238E27FC236}">
                    <a16:creationId xmlns:a16="http://schemas.microsoft.com/office/drawing/2014/main" id="{B654F614-FA15-3B4E-AF13-036BBC0D152E}"/>
                  </a:ext>
                </a:extLst>
              </p:cNvPr>
              <p:cNvGrpSpPr/>
              <p:nvPr/>
            </p:nvGrpSpPr>
            <p:grpSpPr>
              <a:xfrm>
                <a:off x="7713663" y="2848339"/>
                <a:ext cx="1042107" cy="425543"/>
                <a:chOff x="7786941" y="2884917"/>
                <a:chExt cx="897649" cy="353919"/>
              </a:xfrm>
            </p:grpSpPr>
            <p:sp>
              <p:nvSpPr>
                <p:cNvPr id="280" name="Freeform 279">
                  <a:extLst>
                    <a:ext uri="{FF2B5EF4-FFF2-40B4-BE49-F238E27FC236}">
                      <a16:creationId xmlns:a16="http://schemas.microsoft.com/office/drawing/2014/main" id="{3010894A-4D62-8948-8AAC-9B942BF5F27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Freeform 280">
                  <a:extLst>
                    <a:ext uri="{FF2B5EF4-FFF2-40B4-BE49-F238E27FC236}">
                      <a16:creationId xmlns:a16="http://schemas.microsoft.com/office/drawing/2014/main" id="{27D3A458-EB4A-F945-B4E8-15003E8491A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Freeform 281">
                  <a:extLst>
                    <a:ext uri="{FF2B5EF4-FFF2-40B4-BE49-F238E27FC236}">
                      <a16:creationId xmlns:a16="http://schemas.microsoft.com/office/drawing/2014/main" id="{CEF2E442-594C-4E44-B866-4A37719675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Freeform 282">
                  <a:extLst>
                    <a:ext uri="{FF2B5EF4-FFF2-40B4-BE49-F238E27FC236}">
                      <a16:creationId xmlns:a16="http://schemas.microsoft.com/office/drawing/2014/main" id="{4AEACB60-4D98-B143-9AD1-BDCACC68427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291" name="Group 290">
            <a:extLst>
              <a:ext uri="{FF2B5EF4-FFF2-40B4-BE49-F238E27FC236}">
                <a16:creationId xmlns:a16="http://schemas.microsoft.com/office/drawing/2014/main" id="{6CD9FE67-1834-004F-B7B8-EC2ACE51FC02}"/>
              </a:ext>
            </a:extLst>
          </p:cNvPr>
          <p:cNvGrpSpPr/>
          <p:nvPr/>
        </p:nvGrpSpPr>
        <p:grpSpPr>
          <a:xfrm>
            <a:off x="8121650" y="1138202"/>
            <a:ext cx="1788188" cy="965617"/>
            <a:chOff x="3646087" y="2254595"/>
            <a:chExt cx="1788188" cy="965617"/>
          </a:xfrm>
        </p:grpSpPr>
        <p:sp>
          <p:nvSpPr>
            <p:cNvPr id="292" name="Text Box 92">
              <a:extLst>
                <a:ext uri="{FF2B5EF4-FFF2-40B4-BE49-F238E27FC236}">
                  <a16:creationId xmlns:a16="http://schemas.microsoft.com/office/drawing/2014/main" id="{4E1422BC-3A6A-6B44-A701-1A4C4A646A43}"/>
                </a:ext>
              </a:extLst>
            </p:cNvPr>
            <p:cNvSpPr txBox="1">
              <a:spLocks noChangeArrowheads="1"/>
            </p:cNvSpPr>
            <p:nvPr/>
          </p:nvSpPr>
          <p:spPr bwMode="auto">
            <a:xfrm>
              <a:off x="3858177" y="225459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a:t>
              </a:r>
            </a:p>
          </p:txBody>
        </p:sp>
        <p:sp>
          <p:nvSpPr>
            <p:cNvPr id="293" name="Text Box 108">
              <a:extLst>
                <a:ext uri="{FF2B5EF4-FFF2-40B4-BE49-F238E27FC236}">
                  <a16:creationId xmlns:a16="http://schemas.microsoft.com/office/drawing/2014/main" id="{6FC6F4F3-504B-0A4C-99EE-AAE5D6AF031D}"/>
                </a:ext>
              </a:extLst>
            </p:cNvPr>
            <p:cNvSpPr txBox="1">
              <a:spLocks noChangeArrowheads="1"/>
            </p:cNvSpPr>
            <p:nvPr/>
          </p:nvSpPr>
          <p:spPr bwMode="auto">
            <a:xfrm>
              <a:off x="4888228" y="2259358"/>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a:t>
              </a:r>
            </a:p>
          </p:txBody>
        </p:sp>
        <p:sp>
          <p:nvSpPr>
            <p:cNvPr id="294" name="Line 141">
              <a:extLst>
                <a:ext uri="{FF2B5EF4-FFF2-40B4-BE49-F238E27FC236}">
                  <a16:creationId xmlns:a16="http://schemas.microsoft.com/office/drawing/2014/main" id="{90DCDADB-6394-A84B-BA95-D8E0F9F2E56B}"/>
                </a:ext>
              </a:extLst>
            </p:cNvPr>
            <p:cNvSpPr>
              <a:spLocks noChangeShapeType="1"/>
            </p:cNvSpPr>
            <p:nvPr/>
          </p:nvSpPr>
          <p:spPr bwMode="auto">
            <a:xfrm flipV="1">
              <a:off x="4399515" y="2772120"/>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Text Box 143">
              <a:extLst>
                <a:ext uri="{FF2B5EF4-FFF2-40B4-BE49-F238E27FC236}">
                  <a16:creationId xmlns:a16="http://schemas.microsoft.com/office/drawing/2014/main" id="{18B62826-F267-0049-A412-8619C591057C}"/>
                </a:ext>
              </a:extLst>
            </p:cNvPr>
            <p:cNvSpPr txBox="1">
              <a:spLocks noChangeArrowheads="1"/>
            </p:cNvSpPr>
            <p:nvPr/>
          </p:nvSpPr>
          <p:spPr bwMode="auto">
            <a:xfrm>
              <a:off x="3646087" y="2881658"/>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v4</a:t>
              </a:r>
            </a:p>
          </p:txBody>
        </p:sp>
        <p:sp>
          <p:nvSpPr>
            <p:cNvPr id="296" name="Text Box 144">
              <a:extLst>
                <a:ext uri="{FF2B5EF4-FFF2-40B4-BE49-F238E27FC236}">
                  <a16:creationId xmlns:a16="http://schemas.microsoft.com/office/drawing/2014/main" id="{DB366F83-3A13-0249-80B2-D1CABCF6E95E}"/>
                </a:ext>
              </a:extLst>
            </p:cNvPr>
            <p:cNvSpPr txBox="1">
              <a:spLocks noChangeArrowheads="1"/>
            </p:cNvSpPr>
            <p:nvPr/>
          </p:nvSpPr>
          <p:spPr bwMode="auto">
            <a:xfrm>
              <a:off x="4783690" y="288324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grpSp>
          <p:nvGrpSpPr>
            <p:cNvPr id="297" name="Group 296">
              <a:extLst>
                <a:ext uri="{FF2B5EF4-FFF2-40B4-BE49-F238E27FC236}">
                  <a16:creationId xmlns:a16="http://schemas.microsoft.com/office/drawing/2014/main" id="{811A1EE5-9CFA-BD4B-BC78-E2DEBF1097E9}"/>
                </a:ext>
              </a:extLst>
            </p:cNvPr>
            <p:cNvGrpSpPr/>
            <p:nvPr/>
          </p:nvGrpSpPr>
          <p:grpSpPr>
            <a:xfrm>
              <a:off x="3670217" y="2586162"/>
              <a:ext cx="731126" cy="344556"/>
              <a:chOff x="7493876" y="2774731"/>
              <a:chExt cx="1481958" cy="894622"/>
            </a:xfrm>
          </p:grpSpPr>
          <p:sp>
            <p:nvSpPr>
              <p:cNvPr id="306" name="Freeform 305">
                <a:extLst>
                  <a:ext uri="{FF2B5EF4-FFF2-40B4-BE49-F238E27FC236}">
                    <a16:creationId xmlns:a16="http://schemas.microsoft.com/office/drawing/2014/main" id="{3A74AED1-F0EA-0349-BE24-8AC41946D59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7" name="Oval 306">
                <a:extLst>
                  <a:ext uri="{FF2B5EF4-FFF2-40B4-BE49-F238E27FC236}">
                    <a16:creationId xmlns:a16="http://schemas.microsoft.com/office/drawing/2014/main" id="{EBB7616C-F33E-2141-AF35-E0C68F6DA62F}"/>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8" name="Group 307">
                <a:extLst>
                  <a:ext uri="{FF2B5EF4-FFF2-40B4-BE49-F238E27FC236}">
                    <a16:creationId xmlns:a16="http://schemas.microsoft.com/office/drawing/2014/main" id="{885BD882-BC9B-DD4D-8DDC-9F2AB1102AB3}"/>
                  </a:ext>
                </a:extLst>
              </p:cNvPr>
              <p:cNvGrpSpPr/>
              <p:nvPr/>
            </p:nvGrpSpPr>
            <p:grpSpPr>
              <a:xfrm>
                <a:off x="7713663" y="2848339"/>
                <a:ext cx="1042107" cy="425543"/>
                <a:chOff x="7786941" y="2884917"/>
                <a:chExt cx="897649" cy="353919"/>
              </a:xfrm>
            </p:grpSpPr>
            <p:sp>
              <p:nvSpPr>
                <p:cNvPr id="309" name="Freeform 308">
                  <a:extLst>
                    <a:ext uri="{FF2B5EF4-FFF2-40B4-BE49-F238E27FC236}">
                      <a16:creationId xmlns:a16="http://schemas.microsoft.com/office/drawing/2014/main" id="{B030882F-74FC-2847-B126-520EE17206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Freeform 309">
                  <a:extLst>
                    <a:ext uri="{FF2B5EF4-FFF2-40B4-BE49-F238E27FC236}">
                      <a16:creationId xmlns:a16="http://schemas.microsoft.com/office/drawing/2014/main" id="{0E0B8D53-1472-DA4D-AE29-51DFB53F576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Freeform 310">
                  <a:extLst>
                    <a:ext uri="{FF2B5EF4-FFF2-40B4-BE49-F238E27FC236}">
                      <a16:creationId xmlns:a16="http://schemas.microsoft.com/office/drawing/2014/main" id="{058C9471-DEE6-AE4F-8503-FD801436B8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4F6D32E6-1749-DB4A-918E-98CCCD97251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98" name="Group 297">
              <a:extLst>
                <a:ext uri="{FF2B5EF4-FFF2-40B4-BE49-F238E27FC236}">
                  <a16:creationId xmlns:a16="http://schemas.microsoft.com/office/drawing/2014/main" id="{1DD98ED7-111E-954C-9872-D507EE1D2233}"/>
                </a:ext>
              </a:extLst>
            </p:cNvPr>
            <p:cNvGrpSpPr/>
            <p:nvPr/>
          </p:nvGrpSpPr>
          <p:grpSpPr>
            <a:xfrm>
              <a:off x="4703149" y="2589549"/>
              <a:ext cx="731126" cy="344556"/>
              <a:chOff x="7493876" y="2774731"/>
              <a:chExt cx="1481958" cy="894622"/>
            </a:xfrm>
          </p:grpSpPr>
          <p:sp>
            <p:nvSpPr>
              <p:cNvPr id="299" name="Freeform 298">
                <a:extLst>
                  <a:ext uri="{FF2B5EF4-FFF2-40B4-BE49-F238E27FC236}">
                    <a16:creationId xmlns:a16="http://schemas.microsoft.com/office/drawing/2014/main" id="{CE90818F-F7C9-8A4F-8C28-757575ABCAB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0" name="Oval 299">
                <a:extLst>
                  <a:ext uri="{FF2B5EF4-FFF2-40B4-BE49-F238E27FC236}">
                    <a16:creationId xmlns:a16="http://schemas.microsoft.com/office/drawing/2014/main" id="{CEC89AC2-BDFD-AC4F-A951-DA4DB8992147}"/>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1" name="Group 300">
                <a:extLst>
                  <a:ext uri="{FF2B5EF4-FFF2-40B4-BE49-F238E27FC236}">
                    <a16:creationId xmlns:a16="http://schemas.microsoft.com/office/drawing/2014/main" id="{695885FE-D0A9-7145-8BD4-0AB640821495}"/>
                  </a:ext>
                </a:extLst>
              </p:cNvPr>
              <p:cNvGrpSpPr/>
              <p:nvPr/>
            </p:nvGrpSpPr>
            <p:grpSpPr>
              <a:xfrm>
                <a:off x="7713663" y="2848339"/>
                <a:ext cx="1042107" cy="425543"/>
                <a:chOff x="7786941" y="2884917"/>
                <a:chExt cx="897649" cy="353919"/>
              </a:xfrm>
            </p:grpSpPr>
            <p:sp>
              <p:nvSpPr>
                <p:cNvPr id="302" name="Freeform 301">
                  <a:extLst>
                    <a:ext uri="{FF2B5EF4-FFF2-40B4-BE49-F238E27FC236}">
                      <a16:creationId xmlns:a16="http://schemas.microsoft.com/office/drawing/2014/main" id="{C9F1E916-77E1-464F-9DA9-93947467D4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D22EEE39-5B44-8441-8AA6-2DC425C85D5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9DADD220-43C9-0848-95D9-0ED14661FF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Freeform 304">
                  <a:extLst>
                    <a:ext uri="{FF2B5EF4-FFF2-40B4-BE49-F238E27FC236}">
                      <a16:creationId xmlns:a16="http://schemas.microsoft.com/office/drawing/2014/main" id="{FF7D8FD7-6529-FE42-B132-6122472F475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313" name="Group 352">
            <a:extLst>
              <a:ext uri="{FF2B5EF4-FFF2-40B4-BE49-F238E27FC236}">
                <a16:creationId xmlns:a16="http://schemas.microsoft.com/office/drawing/2014/main" id="{6D9D1049-F44E-3F4A-80FD-2483C456DB03}"/>
              </a:ext>
            </a:extLst>
          </p:cNvPr>
          <p:cNvGrpSpPr>
            <a:grpSpLocks/>
          </p:cNvGrpSpPr>
          <p:nvPr/>
        </p:nvGrpSpPr>
        <p:grpSpPr bwMode="auto">
          <a:xfrm>
            <a:off x="4068210" y="3305037"/>
            <a:ext cx="817562" cy="2981325"/>
            <a:chOff x="1611" y="2132"/>
            <a:chExt cx="515" cy="1878"/>
          </a:xfrm>
        </p:grpSpPr>
        <p:grpSp>
          <p:nvGrpSpPr>
            <p:cNvPr id="314" name="Group 212">
              <a:extLst>
                <a:ext uri="{FF2B5EF4-FFF2-40B4-BE49-F238E27FC236}">
                  <a16:creationId xmlns:a16="http://schemas.microsoft.com/office/drawing/2014/main" id="{08296943-CF65-6046-A639-281DB2B4159A}"/>
                </a:ext>
              </a:extLst>
            </p:cNvPr>
            <p:cNvGrpSpPr>
              <a:grpSpLocks/>
            </p:cNvGrpSpPr>
            <p:nvPr/>
          </p:nvGrpSpPr>
          <p:grpSpPr bwMode="auto">
            <a:xfrm>
              <a:off x="1634" y="2200"/>
              <a:ext cx="476" cy="908"/>
              <a:chOff x="652" y="2144"/>
              <a:chExt cx="476" cy="908"/>
            </a:xfrm>
          </p:grpSpPr>
          <p:sp>
            <p:nvSpPr>
              <p:cNvPr id="318" name="Rectangle 183">
                <a:extLst>
                  <a:ext uri="{FF2B5EF4-FFF2-40B4-BE49-F238E27FC236}">
                    <a16:creationId xmlns:a16="http://schemas.microsoft.com/office/drawing/2014/main" id="{BFBED704-56E4-AA44-8C48-A95A3F1E9ECC}"/>
                  </a:ext>
                </a:extLst>
              </p:cNvPr>
              <p:cNvSpPr>
                <a:spLocks noChangeArrowheads="1"/>
              </p:cNvSpPr>
              <p:nvPr/>
            </p:nvSpPr>
            <p:spPr bwMode="auto">
              <a:xfrm>
                <a:off x="652" y="2144"/>
                <a:ext cx="462" cy="908"/>
              </a:xfrm>
              <a:prstGeom prst="rect">
                <a:avLst/>
              </a:prstGeom>
              <a:solidFill>
                <a:srgbClr val="B5E7FF"/>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9" name="Text Box 184">
                <a:extLst>
                  <a:ext uri="{FF2B5EF4-FFF2-40B4-BE49-F238E27FC236}">
                    <a16:creationId xmlns:a16="http://schemas.microsoft.com/office/drawing/2014/main" id="{582CD7EF-8435-564C-A54E-C5300FC7AE01}"/>
                  </a:ext>
                </a:extLst>
              </p:cNvPr>
              <p:cNvSpPr txBox="1">
                <a:spLocks noChangeArrowheads="1"/>
              </p:cNvSpPr>
              <p:nvPr/>
            </p:nvSpPr>
            <p:spPr bwMode="auto">
              <a:xfrm>
                <a:off x="667" y="2162"/>
                <a:ext cx="461"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src: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p:txBody>
          </p:sp>
        </p:grpSp>
        <p:sp>
          <p:nvSpPr>
            <p:cNvPr id="315" name="Line 194">
              <a:extLst>
                <a:ext uri="{FF2B5EF4-FFF2-40B4-BE49-F238E27FC236}">
                  <a16:creationId xmlns:a16="http://schemas.microsoft.com/office/drawing/2014/main" id="{502430B4-5780-C542-8B2D-1CF5A6D0F224}"/>
                </a:ext>
              </a:extLst>
            </p:cNvPr>
            <p:cNvSpPr>
              <a:spLocks noChangeShapeType="1"/>
            </p:cNvSpPr>
            <p:nvPr/>
          </p:nvSpPr>
          <p:spPr bwMode="auto">
            <a:xfrm>
              <a:off x="1661" y="2132"/>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Text Box 204">
              <a:extLst>
                <a:ext uri="{FF2B5EF4-FFF2-40B4-BE49-F238E27FC236}">
                  <a16:creationId xmlns:a16="http://schemas.microsoft.com/office/drawing/2014/main" id="{BF78DD92-AFFB-9349-A4B6-0E5E3DC0C488}"/>
                </a:ext>
              </a:extLst>
            </p:cNvPr>
            <p:cNvSpPr txBox="1">
              <a:spLocks noChangeArrowheads="1"/>
            </p:cNvSpPr>
            <p:nvPr/>
          </p:nvSpPr>
          <p:spPr bwMode="auto">
            <a:xfrm>
              <a:off x="1611" y="3690"/>
              <a:ext cx="51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A-to-B:</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317" name="Line 205">
              <a:extLst>
                <a:ext uri="{FF2B5EF4-FFF2-40B4-BE49-F238E27FC236}">
                  <a16:creationId xmlns:a16="http://schemas.microsoft.com/office/drawing/2014/main" id="{563E255C-9996-4045-82D6-10D683D9A50A}"/>
                </a:ext>
              </a:extLst>
            </p:cNvPr>
            <p:cNvSpPr>
              <a:spLocks noChangeShapeType="1"/>
            </p:cNvSpPr>
            <p:nvPr/>
          </p:nvSpPr>
          <p:spPr bwMode="auto">
            <a:xfrm>
              <a:off x="1856" y="3230"/>
              <a:ext cx="0" cy="49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0" name="Group 353">
            <a:extLst>
              <a:ext uri="{FF2B5EF4-FFF2-40B4-BE49-F238E27FC236}">
                <a16:creationId xmlns:a16="http://schemas.microsoft.com/office/drawing/2014/main" id="{A328CA0B-F627-524F-A2DA-8DD10274F500}"/>
              </a:ext>
            </a:extLst>
          </p:cNvPr>
          <p:cNvGrpSpPr>
            <a:grpSpLocks/>
          </p:cNvGrpSpPr>
          <p:nvPr/>
        </p:nvGrpSpPr>
        <p:grpSpPr bwMode="auto">
          <a:xfrm>
            <a:off x="5052460" y="3297100"/>
            <a:ext cx="1176337" cy="3319462"/>
            <a:chOff x="2231" y="2127"/>
            <a:chExt cx="741" cy="2091"/>
          </a:xfrm>
        </p:grpSpPr>
        <p:grpSp>
          <p:nvGrpSpPr>
            <p:cNvPr id="321" name="Group 216">
              <a:extLst>
                <a:ext uri="{FF2B5EF4-FFF2-40B4-BE49-F238E27FC236}">
                  <a16:creationId xmlns:a16="http://schemas.microsoft.com/office/drawing/2014/main" id="{B4FDDA2F-9F53-A94C-93FE-47EAA7C6BAC0}"/>
                </a:ext>
              </a:extLst>
            </p:cNvPr>
            <p:cNvGrpSpPr>
              <a:grpSpLocks/>
            </p:cNvGrpSpPr>
            <p:nvPr/>
          </p:nvGrpSpPr>
          <p:grpSpPr bwMode="auto">
            <a:xfrm>
              <a:off x="2262" y="2194"/>
              <a:ext cx="583" cy="1388"/>
              <a:chOff x="478" y="2082"/>
              <a:chExt cx="583" cy="1388"/>
            </a:xfrm>
          </p:grpSpPr>
          <p:sp>
            <p:nvSpPr>
              <p:cNvPr id="325" name="Rectangle 189">
                <a:extLst>
                  <a:ext uri="{FF2B5EF4-FFF2-40B4-BE49-F238E27FC236}">
                    <a16:creationId xmlns:a16="http://schemas.microsoft.com/office/drawing/2014/main" id="{70B74872-C217-FC41-88E4-62EA004C8BB5}"/>
                  </a:ext>
                </a:extLst>
              </p:cNvPr>
              <p:cNvSpPr>
                <a:spLocks noChangeArrowheads="1"/>
              </p:cNvSpPr>
              <p:nvPr/>
            </p:nvSpPr>
            <p:spPr bwMode="auto">
              <a:xfrm>
                <a:off x="478" y="2088"/>
                <a:ext cx="583" cy="1382"/>
              </a:xfrm>
              <a:prstGeom prst="rect">
                <a:avLst/>
              </a:prstGeom>
              <a:solidFill>
                <a:srgbClr val="CC000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26" name="Group 190">
                <a:extLst>
                  <a:ext uri="{FF2B5EF4-FFF2-40B4-BE49-F238E27FC236}">
                    <a16:creationId xmlns:a16="http://schemas.microsoft.com/office/drawing/2014/main" id="{CF809BF0-4E65-1B40-AB07-4F110FD0C354}"/>
                  </a:ext>
                </a:extLst>
              </p:cNvPr>
              <p:cNvGrpSpPr>
                <a:grpSpLocks/>
              </p:cNvGrpSpPr>
              <p:nvPr/>
            </p:nvGrpSpPr>
            <p:grpSpPr bwMode="auto">
              <a:xfrm>
                <a:off x="499" y="2471"/>
                <a:ext cx="493" cy="908"/>
                <a:chOff x="4869" y="143"/>
                <a:chExt cx="493" cy="908"/>
              </a:xfrm>
            </p:grpSpPr>
            <p:sp>
              <p:nvSpPr>
                <p:cNvPr id="328" name="Rectangle 191">
                  <a:extLst>
                    <a:ext uri="{FF2B5EF4-FFF2-40B4-BE49-F238E27FC236}">
                      <a16:creationId xmlns:a16="http://schemas.microsoft.com/office/drawing/2014/main" id="{A8B5E821-E51C-5E4F-B431-DA1FBAC1A13F}"/>
                    </a:ext>
                  </a:extLst>
                </p:cNvPr>
                <p:cNvSpPr>
                  <a:spLocks noChangeArrowheads="1"/>
                </p:cNvSpPr>
                <p:nvPr/>
              </p:nvSpPr>
              <p:spPr bwMode="auto">
                <a:xfrm>
                  <a:off x="4893" y="143"/>
                  <a:ext cx="462" cy="908"/>
                </a:xfrm>
                <a:prstGeom prst="rect">
                  <a:avLst/>
                </a:prstGeom>
                <a:solidFill>
                  <a:srgbClr val="B5E7FF"/>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9" name="Text Box 192">
                  <a:extLst>
                    <a:ext uri="{FF2B5EF4-FFF2-40B4-BE49-F238E27FC236}">
                      <a16:creationId xmlns:a16="http://schemas.microsoft.com/office/drawing/2014/main" id="{35AB2FDE-8EF6-194F-8B89-3E69A80B07F1}"/>
                    </a:ext>
                  </a:extLst>
                </p:cNvPr>
                <p:cNvSpPr txBox="1">
                  <a:spLocks noChangeArrowheads="1"/>
                </p:cNvSpPr>
                <p:nvPr/>
              </p:nvSpPr>
              <p:spPr bwMode="auto">
                <a:xfrm>
                  <a:off x="4869" y="161"/>
                  <a:ext cx="49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Src: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p:txBody>
            </p:sp>
          </p:grpSp>
          <p:sp>
            <p:nvSpPr>
              <p:cNvPr id="327" name="Text Box 193">
                <a:extLst>
                  <a:ext uri="{FF2B5EF4-FFF2-40B4-BE49-F238E27FC236}">
                    <a16:creationId xmlns:a16="http://schemas.microsoft.com/office/drawing/2014/main" id="{2B7B6EF8-F396-7A49-BF06-3BB5819D48AC}"/>
                  </a:ext>
                </a:extLst>
              </p:cNvPr>
              <p:cNvSpPr txBox="1">
                <a:spLocks noChangeArrowheads="1"/>
              </p:cNvSpPr>
              <p:nvPr/>
            </p:nvSpPr>
            <p:spPr bwMode="auto">
              <a:xfrm>
                <a:off x="481" y="2082"/>
                <a:ext cx="5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src:B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dest: E</a:t>
                </a:r>
              </a:p>
            </p:txBody>
          </p:sp>
        </p:grpSp>
        <p:sp>
          <p:nvSpPr>
            <p:cNvPr id="322" name="Line 195">
              <a:extLst>
                <a:ext uri="{FF2B5EF4-FFF2-40B4-BE49-F238E27FC236}">
                  <a16:creationId xmlns:a16="http://schemas.microsoft.com/office/drawing/2014/main" id="{8310E25A-1203-8D49-8C94-6972726DCA5F}"/>
                </a:ext>
              </a:extLst>
            </p:cNvPr>
            <p:cNvSpPr>
              <a:spLocks noChangeShapeType="1"/>
            </p:cNvSpPr>
            <p:nvPr/>
          </p:nvSpPr>
          <p:spPr bwMode="auto">
            <a:xfrm>
              <a:off x="2345" y="2127"/>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Text Box 208">
              <a:extLst>
                <a:ext uri="{FF2B5EF4-FFF2-40B4-BE49-F238E27FC236}">
                  <a16:creationId xmlns:a16="http://schemas.microsoft.com/office/drawing/2014/main" id="{DF910F24-596F-2549-BDA0-45F975CF1772}"/>
                </a:ext>
              </a:extLst>
            </p:cNvPr>
            <p:cNvSpPr txBox="1">
              <a:spLocks noChangeArrowheads="1"/>
            </p:cNvSpPr>
            <p:nvPr/>
          </p:nvSpPr>
          <p:spPr bwMode="auto">
            <a:xfrm>
              <a:off x="2231" y="3767"/>
              <a:ext cx="74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B-to-C:</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inside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IPv4</a:t>
              </a:r>
            </a:p>
          </p:txBody>
        </p:sp>
        <p:sp>
          <p:nvSpPr>
            <p:cNvPr id="324" name="Line 209">
              <a:extLst>
                <a:ext uri="{FF2B5EF4-FFF2-40B4-BE49-F238E27FC236}">
                  <a16:creationId xmlns:a16="http://schemas.microsoft.com/office/drawing/2014/main" id="{770F9B39-DA00-7740-A72A-70BC8C220591}"/>
                </a:ext>
              </a:extLst>
            </p:cNvPr>
            <p:cNvSpPr>
              <a:spLocks noChangeShapeType="1"/>
            </p:cNvSpPr>
            <p:nvPr/>
          </p:nvSpPr>
          <p:spPr bwMode="auto">
            <a:xfrm>
              <a:off x="2588" y="3604"/>
              <a:ext cx="0" cy="1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0" name="Group 355">
            <a:extLst>
              <a:ext uri="{FF2B5EF4-FFF2-40B4-BE49-F238E27FC236}">
                <a16:creationId xmlns:a16="http://schemas.microsoft.com/office/drawing/2014/main" id="{1860701B-D666-A942-B647-446429C42779}"/>
              </a:ext>
            </a:extLst>
          </p:cNvPr>
          <p:cNvGrpSpPr>
            <a:grpSpLocks/>
          </p:cNvGrpSpPr>
          <p:nvPr/>
        </p:nvGrpSpPr>
        <p:grpSpPr bwMode="auto">
          <a:xfrm>
            <a:off x="8670690" y="3300275"/>
            <a:ext cx="881062" cy="2998787"/>
            <a:chOff x="4251" y="2129"/>
            <a:chExt cx="555" cy="1889"/>
          </a:xfrm>
        </p:grpSpPr>
        <p:sp>
          <p:nvSpPr>
            <p:cNvPr id="331" name="Line 197">
              <a:extLst>
                <a:ext uri="{FF2B5EF4-FFF2-40B4-BE49-F238E27FC236}">
                  <a16:creationId xmlns:a16="http://schemas.microsoft.com/office/drawing/2014/main" id="{9838CAC1-9152-ED45-9E04-F02ADCA7725C}"/>
                </a:ext>
              </a:extLst>
            </p:cNvPr>
            <p:cNvSpPr>
              <a:spLocks noChangeShapeType="1"/>
            </p:cNvSpPr>
            <p:nvPr/>
          </p:nvSpPr>
          <p:spPr bwMode="auto">
            <a:xfrm>
              <a:off x="4292" y="2129"/>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Text Box 206">
              <a:extLst>
                <a:ext uri="{FF2B5EF4-FFF2-40B4-BE49-F238E27FC236}">
                  <a16:creationId xmlns:a16="http://schemas.microsoft.com/office/drawing/2014/main" id="{0791224F-29E6-2344-A509-946FF13DB5AB}"/>
                </a:ext>
              </a:extLst>
            </p:cNvPr>
            <p:cNvSpPr txBox="1">
              <a:spLocks noChangeArrowheads="1"/>
            </p:cNvSpPr>
            <p:nvPr/>
          </p:nvSpPr>
          <p:spPr bwMode="auto">
            <a:xfrm>
              <a:off x="4298" y="3698"/>
              <a:ext cx="50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E-to-F:</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a:t>
              </a:r>
            </a:p>
          </p:txBody>
        </p:sp>
        <p:sp>
          <p:nvSpPr>
            <p:cNvPr id="333" name="Line 207">
              <a:extLst>
                <a:ext uri="{FF2B5EF4-FFF2-40B4-BE49-F238E27FC236}">
                  <a16:creationId xmlns:a16="http://schemas.microsoft.com/office/drawing/2014/main" id="{8802785F-9EA9-AC4C-866D-E933ACDFA815}"/>
                </a:ext>
              </a:extLst>
            </p:cNvPr>
            <p:cNvSpPr>
              <a:spLocks noChangeShapeType="1"/>
            </p:cNvSpPr>
            <p:nvPr/>
          </p:nvSpPr>
          <p:spPr bwMode="auto">
            <a:xfrm>
              <a:off x="4540" y="3238"/>
              <a:ext cx="0" cy="49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4" name="Group 213">
              <a:extLst>
                <a:ext uri="{FF2B5EF4-FFF2-40B4-BE49-F238E27FC236}">
                  <a16:creationId xmlns:a16="http://schemas.microsoft.com/office/drawing/2014/main" id="{00A04B74-FADB-AF47-AE24-A5BC92AC0F69}"/>
                </a:ext>
              </a:extLst>
            </p:cNvPr>
            <p:cNvGrpSpPr>
              <a:grpSpLocks/>
            </p:cNvGrpSpPr>
            <p:nvPr/>
          </p:nvGrpSpPr>
          <p:grpSpPr bwMode="auto">
            <a:xfrm>
              <a:off x="4251" y="2205"/>
              <a:ext cx="471" cy="908"/>
              <a:chOff x="643" y="2144"/>
              <a:chExt cx="471" cy="908"/>
            </a:xfrm>
          </p:grpSpPr>
          <p:sp>
            <p:nvSpPr>
              <p:cNvPr id="335" name="Rectangle 214">
                <a:extLst>
                  <a:ext uri="{FF2B5EF4-FFF2-40B4-BE49-F238E27FC236}">
                    <a16:creationId xmlns:a16="http://schemas.microsoft.com/office/drawing/2014/main" id="{92ABE520-4D89-5243-B8E0-AA1832554DE2}"/>
                  </a:ext>
                </a:extLst>
              </p:cNvPr>
              <p:cNvSpPr>
                <a:spLocks noChangeArrowheads="1"/>
              </p:cNvSpPr>
              <p:nvPr/>
            </p:nvSpPr>
            <p:spPr bwMode="auto">
              <a:xfrm>
                <a:off x="652" y="2144"/>
                <a:ext cx="462" cy="908"/>
              </a:xfrm>
              <a:prstGeom prst="rect">
                <a:avLst/>
              </a:prstGeom>
              <a:solidFill>
                <a:srgbClr val="B5E7FF"/>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6" name="Text Box 215">
                <a:extLst>
                  <a:ext uri="{FF2B5EF4-FFF2-40B4-BE49-F238E27FC236}">
                    <a16:creationId xmlns:a16="http://schemas.microsoft.com/office/drawing/2014/main" id="{8DB6921A-514A-DF40-AA1D-5E33B5A17AC8}"/>
                  </a:ext>
                </a:extLst>
              </p:cNvPr>
              <p:cNvSpPr txBox="1">
                <a:spLocks noChangeArrowheads="1"/>
              </p:cNvSpPr>
              <p:nvPr/>
            </p:nvSpPr>
            <p:spPr bwMode="auto">
              <a:xfrm>
                <a:off x="643" y="2169"/>
                <a:ext cx="461"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src: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p:txBody>
          </p:sp>
        </p:grpSp>
      </p:grpSp>
      <p:grpSp>
        <p:nvGrpSpPr>
          <p:cNvPr id="337" name="Group 354">
            <a:extLst>
              <a:ext uri="{FF2B5EF4-FFF2-40B4-BE49-F238E27FC236}">
                <a16:creationId xmlns:a16="http://schemas.microsoft.com/office/drawing/2014/main" id="{AEF5EEBA-1CC2-1D45-968E-5F8EE015BEB7}"/>
              </a:ext>
            </a:extLst>
          </p:cNvPr>
          <p:cNvGrpSpPr>
            <a:grpSpLocks/>
          </p:cNvGrpSpPr>
          <p:nvPr/>
        </p:nvGrpSpPr>
        <p:grpSpPr bwMode="auto">
          <a:xfrm>
            <a:off x="7489590" y="3298687"/>
            <a:ext cx="1176337" cy="3330575"/>
            <a:chOff x="3507" y="2128"/>
            <a:chExt cx="741" cy="2098"/>
          </a:xfrm>
        </p:grpSpPr>
        <p:sp>
          <p:nvSpPr>
            <p:cNvPr id="338" name="Line 196">
              <a:extLst>
                <a:ext uri="{FF2B5EF4-FFF2-40B4-BE49-F238E27FC236}">
                  <a16:creationId xmlns:a16="http://schemas.microsoft.com/office/drawing/2014/main" id="{ACF5DC03-9E4C-804F-8AE9-B7190FB2EA8F}"/>
                </a:ext>
              </a:extLst>
            </p:cNvPr>
            <p:cNvSpPr>
              <a:spLocks noChangeShapeType="1"/>
            </p:cNvSpPr>
            <p:nvPr/>
          </p:nvSpPr>
          <p:spPr bwMode="auto">
            <a:xfrm>
              <a:off x="3627" y="2128"/>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Text Box 210">
              <a:extLst>
                <a:ext uri="{FF2B5EF4-FFF2-40B4-BE49-F238E27FC236}">
                  <a16:creationId xmlns:a16="http://schemas.microsoft.com/office/drawing/2014/main" id="{700C4A8D-C752-F544-9167-054CECEB980A}"/>
                </a:ext>
              </a:extLst>
            </p:cNvPr>
            <p:cNvSpPr txBox="1">
              <a:spLocks noChangeArrowheads="1"/>
            </p:cNvSpPr>
            <p:nvPr/>
          </p:nvSpPr>
          <p:spPr bwMode="auto">
            <a:xfrm>
              <a:off x="3507" y="3775"/>
              <a:ext cx="74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B-to-C:</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IPv6 inside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IPv4</a:t>
              </a:r>
            </a:p>
          </p:txBody>
        </p:sp>
        <p:sp>
          <p:nvSpPr>
            <p:cNvPr id="340" name="Line 211">
              <a:extLst>
                <a:ext uri="{FF2B5EF4-FFF2-40B4-BE49-F238E27FC236}">
                  <a16:creationId xmlns:a16="http://schemas.microsoft.com/office/drawing/2014/main" id="{18667784-6243-834D-8EEA-D006E122B854}"/>
                </a:ext>
              </a:extLst>
            </p:cNvPr>
            <p:cNvSpPr>
              <a:spLocks noChangeShapeType="1"/>
            </p:cNvSpPr>
            <p:nvPr/>
          </p:nvSpPr>
          <p:spPr bwMode="auto">
            <a:xfrm>
              <a:off x="3883" y="3640"/>
              <a:ext cx="0" cy="1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1" name="Group 217">
              <a:extLst>
                <a:ext uri="{FF2B5EF4-FFF2-40B4-BE49-F238E27FC236}">
                  <a16:creationId xmlns:a16="http://schemas.microsoft.com/office/drawing/2014/main" id="{FF2C4C60-AABF-3B4E-B780-B25D35F6F447}"/>
                </a:ext>
              </a:extLst>
            </p:cNvPr>
            <p:cNvGrpSpPr>
              <a:grpSpLocks/>
            </p:cNvGrpSpPr>
            <p:nvPr/>
          </p:nvGrpSpPr>
          <p:grpSpPr bwMode="auto">
            <a:xfrm>
              <a:off x="3558" y="2220"/>
              <a:ext cx="583" cy="1388"/>
              <a:chOff x="478" y="2082"/>
              <a:chExt cx="583" cy="1388"/>
            </a:xfrm>
          </p:grpSpPr>
          <p:sp>
            <p:nvSpPr>
              <p:cNvPr id="342" name="Rectangle 218">
                <a:extLst>
                  <a:ext uri="{FF2B5EF4-FFF2-40B4-BE49-F238E27FC236}">
                    <a16:creationId xmlns:a16="http://schemas.microsoft.com/office/drawing/2014/main" id="{0FAC5552-F17D-B849-AA73-E78F0E6B9790}"/>
                  </a:ext>
                </a:extLst>
              </p:cNvPr>
              <p:cNvSpPr>
                <a:spLocks noChangeArrowheads="1"/>
              </p:cNvSpPr>
              <p:nvPr/>
            </p:nvSpPr>
            <p:spPr bwMode="auto">
              <a:xfrm>
                <a:off x="478" y="2088"/>
                <a:ext cx="583" cy="1382"/>
              </a:xfrm>
              <a:prstGeom prst="rect">
                <a:avLst/>
              </a:prstGeom>
              <a:solidFill>
                <a:srgbClr val="CC000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43" name="Group 219">
                <a:extLst>
                  <a:ext uri="{FF2B5EF4-FFF2-40B4-BE49-F238E27FC236}">
                    <a16:creationId xmlns:a16="http://schemas.microsoft.com/office/drawing/2014/main" id="{DD102A9F-6EC4-4241-BD0B-7E5E1621B859}"/>
                  </a:ext>
                </a:extLst>
              </p:cNvPr>
              <p:cNvGrpSpPr>
                <a:grpSpLocks/>
              </p:cNvGrpSpPr>
              <p:nvPr/>
            </p:nvGrpSpPr>
            <p:grpSpPr bwMode="auto">
              <a:xfrm>
                <a:off x="499" y="2471"/>
                <a:ext cx="493" cy="908"/>
                <a:chOff x="4869" y="143"/>
                <a:chExt cx="493" cy="908"/>
              </a:xfrm>
            </p:grpSpPr>
            <p:sp>
              <p:nvSpPr>
                <p:cNvPr id="345" name="Rectangle 220">
                  <a:extLst>
                    <a:ext uri="{FF2B5EF4-FFF2-40B4-BE49-F238E27FC236}">
                      <a16:creationId xmlns:a16="http://schemas.microsoft.com/office/drawing/2014/main" id="{2A2FB562-2D33-8042-ADAD-FFE91DA662B3}"/>
                    </a:ext>
                  </a:extLst>
                </p:cNvPr>
                <p:cNvSpPr>
                  <a:spLocks noChangeArrowheads="1"/>
                </p:cNvSpPr>
                <p:nvPr/>
              </p:nvSpPr>
              <p:spPr bwMode="auto">
                <a:xfrm>
                  <a:off x="4893" y="143"/>
                  <a:ext cx="462" cy="908"/>
                </a:xfrm>
                <a:prstGeom prst="rect">
                  <a:avLst/>
                </a:prstGeom>
                <a:solidFill>
                  <a:srgbClr val="B5E7FF"/>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6" name="Text Box 221">
                  <a:extLst>
                    <a:ext uri="{FF2B5EF4-FFF2-40B4-BE49-F238E27FC236}">
                      <a16:creationId xmlns:a16="http://schemas.microsoft.com/office/drawing/2014/main" id="{E5FF5A8B-3342-274C-8146-5A2A1B7BC2CE}"/>
                    </a:ext>
                  </a:extLst>
                </p:cNvPr>
                <p:cNvSpPr txBox="1">
                  <a:spLocks noChangeArrowheads="1"/>
                </p:cNvSpPr>
                <p:nvPr/>
              </p:nvSpPr>
              <p:spPr bwMode="auto">
                <a:xfrm>
                  <a:off x="4869" y="161"/>
                  <a:ext cx="49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Flow: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Src: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Dest: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p:txBody>
            </p:sp>
          </p:grpSp>
          <p:sp>
            <p:nvSpPr>
              <p:cNvPr id="344" name="Text Box 222">
                <a:extLst>
                  <a:ext uri="{FF2B5EF4-FFF2-40B4-BE49-F238E27FC236}">
                    <a16:creationId xmlns:a16="http://schemas.microsoft.com/office/drawing/2014/main" id="{8FCCEF0D-286B-C44E-BA22-94BF032AFDCB}"/>
                  </a:ext>
                </a:extLst>
              </p:cNvPr>
              <p:cNvSpPr txBox="1">
                <a:spLocks noChangeArrowheads="1"/>
              </p:cNvSpPr>
              <p:nvPr/>
            </p:nvSpPr>
            <p:spPr bwMode="auto">
              <a:xfrm>
                <a:off x="481" y="2082"/>
                <a:ext cx="5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src:B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dest: E</a:t>
                </a:r>
              </a:p>
            </p:txBody>
          </p:sp>
        </p:grpSp>
      </p:grpSp>
      <p:sp>
        <p:nvSpPr>
          <p:cNvPr id="2" name="Rectangle 1">
            <a:extLst>
              <a:ext uri="{FF2B5EF4-FFF2-40B4-BE49-F238E27FC236}">
                <a16:creationId xmlns:a16="http://schemas.microsoft.com/office/drawing/2014/main" id="{F10D6C81-F7CD-4C46-8149-0FAE399F43DE}"/>
              </a:ext>
            </a:extLst>
          </p:cNvPr>
          <p:cNvSpPr/>
          <p:nvPr/>
        </p:nvSpPr>
        <p:spPr>
          <a:xfrm>
            <a:off x="5400881" y="1522904"/>
            <a:ext cx="45719" cy="210509"/>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30D76FC4-6C07-EB4A-BCF2-E2B2EEF8B9EB}"/>
              </a:ext>
            </a:extLst>
          </p:cNvPr>
          <p:cNvSpPr/>
          <p:nvPr/>
        </p:nvSpPr>
        <p:spPr>
          <a:xfrm>
            <a:off x="8135639" y="1540447"/>
            <a:ext cx="45719" cy="210509"/>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BB8DC798-AC4D-764E-B057-214B9D5D3927}"/>
              </a:ext>
            </a:extLst>
          </p:cNvPr>
          <p:cNvSpPr/>
          <p:nvPr/>
        </p:nvSpPr>
        <p:spPr>
          <a:xfrm>
            <a:off x="5408555" y="2639042"/>
            <a:ext cx="45719" cy="210509"/>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92559629-838F-3942-9672-3BDCF8B24153}"/>
              </a:ext>
            </a:extLst>
          </p:cNvPr>
          <p:cNvSpPr/>
          <p:nvPr/>
        </p:nvSpPr>
        <p:spPr>
          <a:xfrm>
            <a:off x="8123579" y="2663164"/>
            <a:ext cx="45719" cy="210509"/>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D068552-57F0-AF4C-8DA3-019ACF254CBF}"/>
              </a:ext>
            </a:extLst>
          </p:cNvPr>
          <p:cNvGrpSpPr/>
          <p:nvPr/>
        </p:nvGrpSpPr>
        <p:grpSpPr>
          <a:xfrm>
            <a:off x="1285129" y="3401170"/>
            <a:ext cx="8091447" cy="2055959"/>
            <a:chOff x="-2159111" y="3797410"/>
            <a:chExt cx="8091447" cy="2055959"/>
          </a:xfrm>
        </p:grpSpPr>
        <p:grpSp>
          <p:nvGrpSpPr>
            <p:cNvPr id="17" name="Group 16">
              <a:extLst>
                <a:ext uri="{FF2B5EF4-FFF2-40B4-BE49-F238E27FC236}">
                  <a16:creationId xmlns:a16="http://schemas.microsoft.com/office/drawing/2014/main" id="{BE531892-4CBC-8C43-A56C-AA850071412B}"/>
                </a:ext>
              </a:extLst>
            </p:cNvPr>
            <p:cNvGrpSpPr/>
            <p:nvPr/>
          </p:nvGrpSpPr>
          <p:grpSpPr>
            <a:xfrm>
              <a:off x="-2159111" y="3797410"/>
              <a:ext cx="8091447" cy="2055959"/>
              <a:chOff x="1300369" y="3385930"/>
              <a:chExt cx="8091447" cy="2055959"/>
            </a:xfrm>
          </p:grpSpPr>
          <p:grpSp>
            <p:nvGrpSpPr>
              <p:cNvPr id="16" name="Group 15">
                <a:extLst>
                  <a:ext uri="{FF2B5EF4-FFF2-40B4-BE49-F238E27FC236}">
                    <a16:creationId xmlns:a16="http://schemas.microsoft.com/office/drawing/2014/main" id="{45CCC299-2C28-0048-B84B-B11820EAC0CD}"/>
                  </a:ext>
                </a:extLst>
              </p:cNvPr>
              <p:cNvGrpSpPr/>
              <p:nvPr/>
            </p:nvGrpSpPr>
            <p:grpSpPr>
              <a:xfrm>
                <a:off x="1300369" y="3385930"/>
                <a:ext cx="8091447" cy="2055959"/>
                <a:chOff x="1300369" y="3385930"/>
                <a:chExt cx="8091447" cy="2055959"/>
              </a:xfrm>
            </p:grpSpPr>
            <p:sp>
              <p:nvSpPr>
                <p:cNvPr id="8" name="Oval 7">
                  <a:extLst>
                    <a:ext uri="{FF2B5EF4-FFF2-40B4-BE49-F238E27FC236}">
                      <a16:creationId xmlns:a16="http://schemas.microsoft.com/office/drawing/2014/main" id="{7AB1942A-9DAD-1745-8163-6ABEF5D1D8C1}"/>
                    </a:ext>
                  </a:extLst>
                </p:cNvPr>
                <p:cNvSpPr/>
                <p:nvPr/>
              </p:nvSpPr>
              <p:spPr>
                <a:xfrm>
                  <a:off x="4108174" y="3670852"/>
                  <a:ext cx="715617" cy="5300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 name="Oval 347">
                  <a:extLst>
                    <a:ext uri="{FF2B5EF4-FFF2-40B4-BE49-F238E27FC236}">
                      <a16:creationId xmlns:a16="http://schemas.microsoft.com/office/drawing/2014/main" id="{A1900E9C-BBC0-3445-AD24-FF5DCAD23CF4}"/>
                    </a:ext>
                  </a:extLst>
                </p:cNvPr>
                <p:cNvSpPr/>
                <p:nvPr/>
              </p:nvSpPr>
              <p:spPr>
                <a:xfrm>
                  <a:off x="5044440" y="3385930"/>
                  <a:ext cx="1023731" cy="6692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Oval 348">
                  <a:extLst>
                    <a:ext uri="{FF2B5EF4-FFF2-40B4-BE49-F238E27FC236}">
                      <a16:creationId xmlns:a16="http://schemas.microsoft.com/office/drawing/2014/main" id="{0C87EC48-1316-A84D-8E62-504A6DA4E80B}"/>
                    </a:ext>
                  </a:extLst>
                </p:cNvPr>
                <p:cNvSpPr/>
                <p:nvPr/>
              </p:nvSpPr>
              <p:spPr>
                <a:xfrm>
                  <a:off x="7533861" y="3432312"/>
                  <a:ext cx="974035" cy="6692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Oval 349">
                  <a:extLst>
                    <a:ext uri="{FF2B5EF4-FFF2-40B4-BE49-F238E27FC236}">
                      <a16:creationId xmlns:a16="http://schemas.microsoft.com/office/drawing/2014/main" id="{EF61C189-2330-9440-9F7E-120291CCA148}"/>
                    </a:ext>
                  </a:extLst>
                </p:cNvPr>
                <p:cNvSpPr/>
                <p:nvPr/>
              </p:nvSpPr>
              <p:spPr>
                <a:xfrm>
                  <a:off x="8676199" y="3678803"/>
                  <a:ext cx="715617" cy="5426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10F548-95FC-9F46-8B84-BCF5664002EC}"/>
                    </a:ext>
                  </a:extLst>
                </p:cNvPr>
                <p:cNvSpPr txBox="1"/>
                <p:nvPr/>
              </p:nvSpPr>
              <p:spPr>
                <a:xfrm>
                  <a:off x="1300369" y="4426226"/>
                  <a:ext cx="1933161"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Note source and destination addresses!</a:t>
                  </a:r>
                </a:p>
              </p:txBody>
            </p:sp>
            <p:cxnSp>
              <p:nvCxnSpPr>
                <p:cNvPr id="12" name="Straight Connector 11">
                  <a:extLst>
                    <a:ext uri="{FF2B5EF4-FFF2-40B4-BE49-F238E27FC236}">
                      <a16:creationId xmlns:a16="http://schemas.microsoft.com/office/drawing/2014/main" id="{54D692D2-3154-2C43-AEBC-48FED218407D}"/>
                    </a:ext>
                  </a:extLst>
                </p:cNvPr>
                <p:cNvCxnSpPr>
                  <a:stCxn id="8" idx="2"/>
                  <a:endCxn id="9" idx="3"/>
                </p:cNvCxnSpPr>
                <p:nvPr/>
              </p:nvCxnSpPr>
              <p:spPr>
                <a:xfrm flipH="1">
                  <a:off x="3233530" y="3935896"/>
                  <a:ext cx="874644" cy="99816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397E0575-92AD-B245-B180-8310A054B81F}"/>
                    </a:ext>
                  </a:extLst>
                </p:cNvPr>
                <p:cNvCxnSpPr>
                  <a:cxnSpLocks/>
                  <a:endCxn id="9" idx="3"/>
                </p:cNvCxnSpPr>
                <p:nvPr/>
              </p:nvCxnSpPr>
              <p:spPr>
                <a:xfrm flipH="1">
                  <a:off x="3233530" y="3690731"/>
                  <a:ext cx="1769166" cy="1243327"/>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A8FC108-BC9B-7B4F-8C30-B1B2FB0B6630}"/>
                    </a:ext>
                  </a:extLst>
                </p:cNvPr>
                <p:cNvCxnSpPr>
                  <a:cxnSpLocks/>
                  <a:stCxn id="349" idx="2"/>
                  <a:endCxn id="9" idx="3"/>
                </p:cNvCxnSpPr>
                <p:nvPr/>
              </p:nvCxnSpPr>
              <p:spPr>
                <a:xfrm flipH="1">
                  <a:off x="3233530" y="3766930"/>
                  <a:ext cx="4300331" cy="116712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3" name="Straight Connector 352">
                <a:extLst>
                  <a:ext uri="{FF2B5EF4-FFF2-40B4-BE49-F238E27FC236}">
                    <a16:creationId xmlns:a16="http://schemas.microsoft.com/office/drawing/2014/main" id="{2E34DF7B-8B1F-9A49-9DCA-13E9621EB46A}"/>
                  </a:ext>
                </a:extLst>
              </p:cNvPr>
              <p:cNvCxnSpPr>
                <a:cxnSpLocks/>
                <a:stCxn id="350" idx="2"/>
                <a:endCxn id="9" idx="3"/>
              </p:cNvCxnSpPr>
              <p:nvPr/>
            </p:nvCxnSpPr>
            <p:spPr>
              <a:xfrm flipH="1">
                <a:off x="3233530" y="3950142"/>
                <a:ext cx="5442669" cy="983916"/>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Oval 184">
              <a:extLst>
                <a:ext uri="{FF2B5EF4-FFF2-40B4-BE49-F238E27FC236}">
                  <a16:creationId xmlns:a16="http://schemas.microsoft.com/office/drawing/2014/main" id="{6AAC3EC9-4867-0941-8198-7A4C70909795}"/>
                </a:ext>
              </a:extLst>
            </p:cNvPr>
            <p:cNvSpPr/>
            <p:nvPr/>
          </p:nvSpPr>
          <p:spPr>
            <a:xfrm>
              <a:off x="2880360" y="3803100"/>
              <a:ext cx="1023731" cy="6692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1" name="Straight Connector 190">
              <a:extLst>
                <a:ext uri="{FF2B5EF4-FFF2-40B4-BE49-F238E27FC236}">
                  <a16:creationId xmlns:a16="http://schemas.microsoft.com/office/drawing/2014/main" id="{F52F217E-25A4-774F-89E1-664523F0BE3E}"/>
                </a:ext>
              </a:extLst>
            </p:cNvPr>
            <p:cNvCxnSpPr>
              <a:cxnSpLocks/>
              <a:endCxn id="9" idx="3"/>
            </p:cNvCxnSpPr>
            <p:nvPr/>
          </p:nvCxnSpPr>
          <p:spPr>
            <a:xfrm flipH="1">
              <a:off x="-225950" y="4267200"/>
              <a:ext cx="3182510" cy="107833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7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wipe(left)">
                                      <p:cBhvr>
                                        <p:cTn id="7" dur="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wipe(left)">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wipe(left)">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
                                        </p:tgtEl>
                                        <p:attrNameLst>
                                          <p:attrName>style.visibility</p:attrName>
                                        </p:attrNameLst>
                                      </p:cBhvr>
                                      <p:to>
                                        <p:strVal val="visible"/>
                                      </p:to>
                                    </p:set>
                                    <p:animEffect transition="in" filter="wipe(left)">
                                      <p:cBhvr>
                                        <p:cTn id="22" dur="500"/>
                                        <p:tgtEl>
                                          <p:spTgt spid="3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0"/>
                                        </p:tgtEl>
                                        <p:attrNameLst>
                                          <p:attrName>style.visibility</p:attrName>
                                        </p:attrNameLst>
                                      </p:cBhvr>
                                      <p:to>
                                        <p:strVal val="visible"/>
                                      </p:to>
                                    </p:set>
                                    <p:animEffect transition="in" filter="wipe(left)">
                                      <p:cBhvr>
                                        <p:cTn id="27" dur="500"/>
                                        <p:tgtEl>
                                          <p:spTgt spid="3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719438-0C98-CC4E-B2A6-DFB0F8C5A663}"/>
              </a:ext>
            </a:extLst>
          </p:cNvPr>
          <p:cNvSpPr>
            <a:spLocks noGrp="1"/>
          </p:cNvSpPr>
          <p:nvPr>
            <p:ph idx="1"/>
          </p:nvPr>
        </p:nvSpPr>
        <p:spPr>
          <a:xfrm>
            <a:off x="838200" y="1379475"/>
            <a:ext cx="10515600" cy="1149413"/>
          </a:xfrm>
        </p:spPr>
        <p:txBody>
          <a:bodyPr>
            <a:normAutofit/>
          </a:bodyPr>
          <a:lstStyle/>
          <a:p>
            <a:pPr marL="471488" indent="-341313"/>
            <a:r>
              <a:rPr lang="en-US" altLang="en-US" sz="3200" dirty="0">
                <a:ea typeface="ＭＳ Ｐゴシック" panose="020B0600070205080204" pitchFamily="34" charset="-128"/>
                <a:cs typeface="ＭＳ Ｐゴシック" panose="020B0600070205080204" pitchFamily="34" charset="-128"/>
              </a:rPr>
              <a:t>Google</a:t>
            </a:r>
            <a:r>
              <a:rPr lang="en-US" altLang="en-US" sz="3200" baseline="30000" dirty="0">
                <a:ea typeface="ＭＳ Ｐゴシック" panose="020B0600070205080204" pitchFamily="34" charset="-128"/>
                <a:cs typeface="ＭＳ Ｐゴシック" panose="020B0600070205080204" pitchFamily="34" charset="-128"/>
              </a:rPr>
              <a:t>1</a:t>
            </a:r>
            <a:r>
              <a:rPr lang="en-US" altLang="en-US" sz="3200" dirty="0">
                <a:ea typeface="ＭＳ Ｐゴシック" panose="020B0600070205080204" pitchFamily="34" charset="-128"/>
                <a:cs typeface="ＭＳ Ｐゴシック" panose="020B0600070205080204" pitchFamily="34" charset="-128"/>
              </a:rPr>
              <a:t>: ~ 50% of clients access services via IPv6 </a:t>
            </a:r>
            <a:r>
              <a:rPr lang="en-US" altLang="en-US" sz="2000" dirty="0">
                <a:ea typeface="ＭＳ Ｐゴシック" panose="020B0600070205080204" pitchFamily="34" charset="-128"/>
                <a:cs typeface="ＭＳ Ｐゴシック" panose="020B0600070205080204" pitchFamily="34" charset="-128"/>
              </a:rPr>
              <a:t>(2024)</a:t>
            </a:r>
          </a:p>
          <a:p>
            <a:pPr marL="471488" indent="-341313"/>
            <a:r>
              <a:rPr lang="en-US" altLang="en-US" sz="3200" dirty="0">
                <a:ea typeface="ＭＳ Ｐゴシック" panose="020B0600070205080204" pitchFamily="34" charset="-128"/>
                <a:cs typeface="ＭＳ Ｐゴシック" panose="020B0600070205080204" pitchFamily="34" charset="-128"/>
              </a:rPr>
              <a:t>NIST: 1/3 of all US government domains are IPv6 capable</a:t>
            </a: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dirty="0"/>
              <a:t>IPv6 adoption</a:t>
            </a:r>
          </a:p>
        </p:txBody>
      </p:sp>
      <p:pic>
        <p:nvPicPr>
          <p:cNvPr id="4" name="Picture 3">
            <a:extLst>
              <a:ext uri="{FF2B5EF4-FFF2-40B4-BE49-F238E27FC236}">
                <a16:creationId xmlns:a16="http://schemas.microsoft.com/office/drawing/2014/main" id="{A6FFC14C-530F-013A-807F-832026B0D46F}"/>
              </a:ext>
            </a:extLst>
          </p:cNvPr>
          <p:cNvPicPr>
            <a:picLocks noChangeAspect="1"/>
          </p:cNvPicPr>
          <p:nvPr/>
        </p:nvPicPr>
        <p:blipFill>
          <a:blip r:embed="rId3"/>
          <a:stretch>
            <a:fillRect/>
          </a:stretch>
        </p:blipFill>
        <p:spPr>
          <a:xfrm>
            <a:off x="2221496" y="2566982"/>
            <a:ext cx="7749008" cy="4065901"/>
          </a:xfrm>
          <a:prstGeom prst="rect">
            <a:avLst/>
          </a:prstGeom>
        </p:spPr>
      </p:pic>
    </p:spTree>
    <p:extLst>
      <p:ext uri="{BB962C8B-B14F-4D97-AF65-F5344CB8AC3E}">
        <p14:creationId xmlns:p14="http://schemas.microsoft.com/office/powerpoint/2010/main" val="49934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A585C-DAE2-D9C1-AB45-1707C5EE8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1D8ED-44A5-C322-AFD9-122AA25EC04A}"/>
              </a:ext>
            </a:extLst>
          </p:cNvPr>
          <p:cNvSpPr>
            <a:spLocks noGrp="1"/>
          </p:cNvSpPr>
          <p:nvPr>
            <p:ph type="title"/>
          </p:nvPr>
        </p:nvSpPr>
        <p:spPr>
          <a:xfrm>
            <a:off x="798691" y="289325"/>
            <a:ext cx="10515600" cy="894622"/>
          </a:xfrm>
        </p:spPr>
        <p:txBody>
          <a:bodyPr>
            <a:normAutofit/>
          </a:bodyPr>
          <a:lstStyle/>
          <a:p>
            <a:r>
              <a:rPr lang="en-US" dirty="0">
                <a:cs typeface="Calibri" panose="020F0502020204030204" pitchFamily="34" charset="0"/>
              </a:rPr>
              <a:t>Network Layer in the Internet</a:t>
            </a:r>
            <a:endParaRPr lang="en-US" sz="4400" dirty="0"/>
          </a:p>
        </p:txBody>
      </p:sp>
      <p:sp>
        <p:nvSpPr>
          <p:cNvPr id="6" name="Rectangle 3">
            <a:extLst>
              <a:ext uri="{FF2B5EF4-FFF2-40B4-BE49-F238E27FC236}">
                <a16:creationId xmlns:a16="http://schemas.microsoft.com/office/drawing/2014/main" id="{2F3C7FE9-7D10-05E4-7C74-51687FB0F491}"/>
              </a:ext>
            </a:extLst>
          </p:cNvPr>
          <p:cNvSpPr txBox="1">
            <a:spLocks noChangeArrowheads="1"/>
          </p:cNvSpPr>
          <p:nvPr/>
        </p:nvSpPr>
        <p:spPr>
          <a:xfrm>
            <a:off x="681218" y="1443831"/>
            <a:ext cx="5617981" cy="528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Suppose you want to connect billions of end points together</a:t>
            </a:r>
            <a:r>
              <a:rPr kumimoji="0" lang="en-US" altLang="en-US" sz="2600" b="0" i="0" u="none" strike="noStrike" kern="1200" cap="none" spc="0" normalizeH="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600" noProof="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How does this affect addressing, routing, and forwarding in the network layer?</a:t>
            </a:r>
          </a:p>
        </p:txBody>
      </p:sp>
      <p:pic>
        <p:nvPicPr>
          <p:cNvPr id="3" name="Picture 2">
            <a:extLst>
              <a:ext uri="{FF2B5EF4-FFF2-40B4-BE49-F238E27FC236}">
                <a16:creationId xmlns:a16="http://schemas.microsoft.com/office/drawing/2014/main" id="{10F446F4-0740-BD87-602F-72B0820164E5}"/>
              </a:ext>
            </a:extLst>
          </p:cNvPr>
          <p:cNvPicPr>
            <a:picLocks noChangeAspect="1"/>
          </p:cNvPicPr>
          <p:nvPr/>
        </p:nvPicPr>
        <p:blipFill>
          <a:blip r:embed="rId3"/>
          <a:stretch>
            <a:fillRect/>
          </a:stretch>
        </p:blipFill>
        <p:spPr>
          <a:xfrm>
            <a:off x="5547610" y="1801274"/>
            <a:ext cx="6557423" cy="4417059"/>
          </a:xfrm>
          <a:prstGeom prst="rect">
            <a:avLst/>
          </a:prstGeom>
        </p:spPr>
      </p:pic>
    </p:spTree>
    <p:extLst>
      <p:ext uri="{BB962C8B-B14F-4D97-AF65-F5344CB8AC3E}">
        <p14:creationId xmlns:p14="http://schemas.microsoft.com/office/powerpoint/2010/main" val="37041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719438-0C98-CC4E-B2A6-DFB0F8C5A663}"/>
              </a:ext>
            </a:extLst>
          </p:cNvPr>
          <p:cNvSpPr>
            <a:spLocks noGrp="1"/>
          </p:cNvSpPr>
          <p:nvPr>
            <p:ph idx="1"/>
          </p:nvPr>
        </p:nvSpPr>
        <p:spPr>
          <a:xfrm>
            <a:off x="838200" y="1379475"/>
            <a:ext cx="10515600" cy="4663516"/>
          </a:xfrm>
        </p:spPr>
        <p:txBody>
          <a:bodyPr>
            <a:normAutofit/>
          </a:bodyPr>
          <a:lstStyle/>
          <a:p>
            <a:pPr marL="471488" indent="-341313"/>
            <a:r>
              <a:rPr lang="en-US" altLang="en-US" sz="3200" dirty="0">
                <a:ea typeface="ＭＳ Ｐゴシック" panose="020B0600070205080204" pitchFamily="34" charset="-128"/>
                <a:cs typeface="ＭＳ Ｐゴシック" panose="020B0600070205080204" pitchFamily="34" charset="-128"/>
              </a:rPr>
              <a:t>Google</a:t>
            </a:r>
            <a:r>
              <a:rPr lang="en-US" altLang="en-US" sz="3200" baseline="30000" dirty="0">
                <a:ea typeface="ＭＳ Ｐゴシック" panose="020B0600070205080204" pitchFamily="34" charset="-128"/>
                <a:cs typeface="ＭＳ Ｐゴシック" panose="020B0600070205080204" pitchFamily="34" charset="-128"/>
              </a:rPr>
              <a:t>1</a:t>
            </a:r>
            <a:r>
              <a:rPr lang="en-US" altLang="en-US" sz="3200" dirty="0">
                <a:ea typeface="ＭＳ Ｐゴシック" panose="020B0600070205080204" pitchFamily="34" charset="-128"/>
                <a:cs typeface="ＭＳ Ｐゴシック" panose="020B0600070205080204" pitchFamily="34" charset="-128"/>
              </a:rPr>
              <a:t>: ~ 30% of clients access services via IPv6</a:t>
            </a:r>
          </a:p>
          <a:p>
            <a:pPr marL="471488" indent="-341313"/>
            <a:r>
              <a:rPr lang="en-US" altLang="en-US" sz="3200" dirty="0">
                <a:ea typeface="ＭＳ Ｐゴシック" panose="020B0600070205080204" pitchFamily="34" charset="-128"/>
                <a:cs typeface="ＭＳ Ｐゴシック" panose="020B0600070205080204" pitchFamily="34" charset="-128"/>
              </a:rPr>
              <a:t>NIST: 1/3 of all US government domains are IPv6 capable</a:t>
            </a:r>
          </a:p>
          <a:p>
            <a:pPr marL="471488" indent="-341313"/>
            <a:r>
              <a:rPr lang="en-US" altLang="en-US" sz="3200" dirty="0">
                <a:ea typeface="ＭＳ Ｐゴシック" panose="020B0600070205080204" pitchFamily="34" charset="-128"/>
                <a:cs typeface="ＭＳ Ｐゴシック" panose="020B0600070205080204" pitchFamily="34" charset="-128"/>
              </a:rPr>
              <a:t>Long (long!) time for deployment, use</a:t>
            </a:r>
          </a:p>
          <a:p>
            <a:pPr marL="914400" lvl="1" indent="-328613"/>
            <a:r>
              <a:rPr lang="en-US" altLang="en-US" sz="2800" dirty="0">
                <a:ea typeface="ＭＳ Ｐゴシック" panose="020B0600070205080204" pitchFamily="34" charset="-128"/>
              </a:rPr>
              <a:t>25 years and counting!</a:t>
            </a:r>
          </a:p>
          <a:p>
            <a:pPr marL="914400" lvl="1" indent="-328613"/>
            <a:r>
              <a:rPr lang="en-US" altLang="en-US" sz="2800" dirty="0">
                <a:ea typeface="ＭＳ Ｐゴシック" panose="020B0600070205080204" pitchFamily="34" charset="-128"/>
              </a:rPr>
              <a:t>think of application-level changes in last 25 years: WWW, social media, streaming media, gaming, telepresence, …</a:t>
            </a:r>
          </a:p>
          <a:p>
            <a:pPr marL="914400" lvl="1" indent="-328613"/>
            <a:r>
              <a:rPr lang="en-US" altLang="en-US" sz="2800" i="1" dirty="0">
                <a:solidFill>
                  <a:srgbClr val="CC0000"/>
                </a:solidFill>
                <a:ea typeface="ＭＳ Ｐゴシック" panose="020B0600070205080204" pitchFamily="34" charset="-128"/>
              </a:rPr>
              <a:t>Why?</a:t>
            </a:r>
          </a:p>
        </p:txBody>
      </p:sp>
      <p:sp>
        <p:nvSpPr>
          <p:cNvPr id="4" name="TextBox 3">
            <a:extLst>
              <a:ext uri="{FF2B5EF4-FFF2-40B4-BE49-F238E27FC236}">
                <a16:creationId xmlns:a16="http://schemas.microsoft.com/office/drawing/2014/main" id="{80A49F01-0502-D745-8771-4AE4FBD24A44}"/>
              </a:ext>
            </a:extLst>
          </p:cNvPr>
          <p:cNvSpPr txBox="1"/>
          <p:nvPr/>
        </p:nvSpPr>
        <p:spPr>
          <a:xfrm>
            <a:off x="928255" y="6289964"/>
            <a:ext cx="47294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https://www.google.com/intl/en/ipv6/statistics.html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F90E1D48-22A3-DF8F-EE58-806BAFFA6D03}"/>
              </a:ext>
            </a:extLst>
          </p:cNvPr>
          <p:cNvSpPr>
            <a:spLocks noGrp="1"/>
          </p:cNvSpPr>
          <p:nvPr>
            <p:ph type="title"/>
          </p:nvPr>
        </p:nvSpPr>
        <p:spPr>
          <a:xfrm>
            <a:off x="838200" y="345805"/>
            <a:ext cx="10515600" cy="894622"/>
          </a:xfrm>
        </p:spPr>
        <p:txBody>
          <a:bodyPr>
            <a:normAutofit/>
          </a:bodyPr>
          <a:lstStyle/>
          <a:p>
            <a:r>
              <a:rPr lang="en-US" sz="4800" dirty="0"/>
              <a:t>IPv6 adoption</a:t>
            </a:r>
          </a:p>
        </p:txBody>
      </p:sp>
    </p:spTree>
    <p:extLst>
      <p:ext uri="{BB962C8B-B14F-4D97-AF65-F5344CB8AC3E}">
        <p14:creationId xmlns:p14="http://schemas.microsoft.com/office/powerpoint/2010/main" val="55992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703288" y="281163"/>
            <a:ext cx="10515600" cy="1067951"/>
          </a:xfrm>
        </p:spPr>
        <p:txBody>
          <a:bodyPr>
            <a:normAutofit/>
          </a:bodyPr>
          <a:lstStyle/>
          <a:p>
            <a:r>
              <a:rPr lang="en-US" altLang="en-US" sz="4800" dirty="0">
                <a:ea typeface="ＭＳ Ｐゴシック" panose="020B0600070205080204" pitchFamily="34" charset="-128"/>
              </a:rPr>
              <a:t>IP addressing: last words ...</a:t>
            </a:r>
            <a:endParaRPr lang="en-US" sz="4800" dirty="0"/>
          </a:p>
        </p:txBody>
      </p:sp>
      <p:sp>
        <p:nvSpPr>
          <p:cNvPr id="92" name="Rectangle 3">
            <a:extLst>
              <a:ext uri="{FF2B5EF4-FFF2-40B4-BE49-F238E27FC236}">
                <a16:creationId xmlns:a16="http://schemas.microsoft.com/office/drawing/2014/main" id="{058056E2-464C-DC49-8D30-5CF2C211BBDF}"/>
              </a:ext>
            </a:extLst>
          </p:cNvPr>
          <p:cNvSpPr txBox="1">
            <a:spLocks noChangeArrowheads="1"/>
          </p:cNvSpPr>
          <p:nvPr/>
        </p:nvSpPr>
        <p:spPr>
          <a:xfrm>
            <a:off x="519278" y="1328204"/>
            <a:ext cx="5815260" cy="50990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Q:</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how does an ISP get block of addresses?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ICANN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nternet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orporation for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A</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ssigned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ames and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umbers http://www.icann.org/</a:t>
            </a:r>
          </a:p>
          <a:p>
            <a:pPr marL="574675" marR="0" lvl="1" indent="-234950"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allocates IP addresses, through </a:t>
            </a:r>
            <a:r>
              <a:rPr kumimoji="0" lang="en-US" sz="2800" b="0" i="0" u="none" strike="noStrike" kern="1200" cap="none" spc="0" normalizeH="0" baseline="0" noProof="0" dirty="0">
                <a:ln>
                  <a:noFill/>
                </a:ln>
                <a:solidFill>
                  <a:srgbClr val="0000A3"/>
                </a:solidFill>
                <a:effectLst/>
                <a:uLnTx/>
                <a:uFillTx/>
                <a:latin typeface="Calibri" panose="020F0502020204030204"/>
                <a:ea typeface="+mn-ea"/>
                <a:cs typeface="+mn-cs"/>
              </a:rPr>
              <a:t>5 regional registries (RRs)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(who may then allocate to local registries)</a:t>
            </a:r>
          </a:p>
          <a:p>
            <a:pPr marL="4635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43E8044C-3653-B545-AA12-E470B06AA0C3}"/>
              </a:ext>
            </a:extLst>
          </p:cNvPr>
          <p:cNvSpPr txBox="1">
            <a:spLocks noChangeArrowheads="1"/>
          </p:cNvSpPr>
          <p:nvPr/>
        </p:nvSpPr>
        <p:spPr>
          <a:xfrm>
            <a:off x="6780931" y="1374589"/>
            <a:ext cx="5040009" cy="36347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Q:</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are there enough 32-bit IP addresses?</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ICANN allocated last chunk of IPv4 addresses to RRs in 2011</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NAT helps IPv4 address space exhaustion</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IPv6 has 128-bit address space</a:t>
            </a:r>
          </a:p>
        </p:txBody>
      </p:sp>
      <p:sp>
        <p:nvSpPr>
          <p:cNvPr id="2" name="TextBox 1">
            <a:extLst>
              <a:ext uri="{FF2B5EF4-FFF2-40B4-BE49-F238E27FC236}">
                <a16:creationId xmlns:a16="http://schemas.microsoft.com/office/drawing/2014/main" id="{DA23334C-B3DF-EA4F-9B01-0254D3D4FA54}"/>
              </a:ext>
            </a:extLst>
          </p:cNvPr>
          <p:cNvSpPr txBox="1"/>
          <p:nvPr/>
        </p:nvSpPr>
        <p:spPr>
          <a:xfrm flipH="1">
            <a:off x="7150541" y="5049079"/>
            <a:ext cx="451137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"Who the hell knew how much address space we needed?"  Vint Cerf (reflecting on decision to make IPv4 address 32 bits long)</a:t>
            </a:r>
          </a:p>
        </p:txBody>
      </p:sp>
    </p:spTree>
    <p:extLst>
      <p:ext uri="{BB962C8B-B14F-4D97-AF65-F5344CB8AC3E}">
        <p14:creationId xmlns:p14="http://schemas.microsoft.com/office/powerpoint/2010/main" val="25893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dissolve">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dissolve">
                                      <p:cBhvr>
                                        <p:cTn id="12" dur="5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dissolve">
                                      <p:cBhvr>
                                        <p:cTn id="17" dur="5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dissolv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dissolve">
                                      <p:cBhvr>
                                        <p:cTn id="30" dur="500"/>
                                        <p:tgtEl>
                                          <p:spTgt spid="5">
                                            <p:txEl>
                                              <p:pRg st="2" end="2"/>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dissolv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uiExpand="1" build="p"/>
      <p:bldP spid="5"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FC1E-5602-59B1-98EC-D7465682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69C54-36E4-1A4A-2BAD-612F489E7344}"/>
              </a:ext>
            </a:extLst>
          </p:cNvPr>
          <p:cNvSpPr>
            <a:spLocks noGrp="1"/>
          </p:cNvSpPr>
          <p:nvPr>
            <p:ph type="title"/>
          </p:nvPr>
        </p:nvSpPr>
        <p:spPr>
          <a:xfrm>
            <a:off x="798691" y="289325"/>
            <a:ext cx="10515600" cy="894622"/>
          </a:xfrm>
        </p:spPr>
        <p:txBody>
          <a:bodyPr>
            <a:normAutofit/>
          </a:bodyPr>
          <a:lstStyle/>
          <a:p>
            <a:r>
              <a:rPr lang="en-US" dirty="0">
                <a:cs typeface="Calibri" panose="020F0502020204030204" pitchFamily="34" charset="0"/>
              </a:rPr>
              <a:t>Network Layer in the Internet</a:t>
            </a:r>
            <a:endParaRPr lang="en-US" sz="4400" dirty="0"/>
          </a:p>
        </p:txBody>
      </p:sp>
      <p:sp>
        <p:nvSpPr>
          <p:cNvPr id="6" name="Rectangle 3">
            <a:extLst>
              <a:ext uri="{FF2B5EF4-FFF2-40B4-BE49-F238E27FC236}">
                <a16:creationId xmlns:a16="http://schemas.microsoft.com/office/drawing/2014/main" id="{49231A0C-5E6C-D0CD-43A2-32841B591A52}"/>
              </a:ext>
            </a:extLst>
          </p:cNvPr>
          <p:cNvSpPr txBox="1">
            <a:spLocks noChangeArrowheads="1"/>
          </p:cNvSpPr>
          <p:nvPr/>
        </p:nvSpPr>
        <p:spPr>
          <a:xfrm>
            <a:off x="681218" y="1443831"/>
            <a:ext cx="5617981" cy="528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Suppose you want to connect billions of end points together</a:t>
            </a:r>
            <a:r>
              <a:rPr kumimoji="0" lang="en-US" altLang="en-US" sz="2600" b="0" i="0" u="none" strike="noStrike" kern="1200" cap="none" spc="0" normalizeH="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600" noProof="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How does this affect addressing, routing, and forwarding in the network layer?</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Forwarding</a:t>
            </a: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tables would have to have billions of </a:t>
            </a: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entries, one for each address</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Routing algorithms would have to find a path for each individual address</a:t>
            </a:r>
          </a:p>
          <a:p>
            <a:pPr marL="747713" lvl="1" indent="-274638">
              <a:spcBef>
                <a:spcPts val="1000"/>
              </a:spcBef>
              <a:buClr>
                <a:srgbClr val="0000A3"/>
              </a:buClr>
              <a:buFont typeface="Wingdings" pitchFamily="2" charset="2"/>
              <a:buChar char="§"/>
              <a:defRPr/>
            </a:pP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Routing algorithms would have to run across millions of routers</a:t>
            </a:r>
          </a:p>
          <a:p>
            <a:pPr marL="747713" lvl="1" indent="-274638">
              <a:spcBef>
                <a:spcPts val="1000"/>
              </a:spcBef>
              <a:buClr>
                <a:srgbClr val="0000A3"/>
              </a:buClr>
              <a:buFont typeface="Wingdings" pitchFamily="2" charset="2"/>
              <a:buChar char="§"/>
              <a:defRPr/>
            </a:pP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 </a:t>
            </a:r>
            <a:endPar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pic>
        <p:nvPicPr>
          <p:cNvPr id="3" name="Picture 2">
            <a:extLst>
              <a:ext uri="{FF2B5EF4-FFF2-40B4-BE49-F238E27FC236}">
                <a16:creationId xmlns:a16="http://schemas.microsoft.com/office/drawing/2014/main" id="{8E3FE499-94BB-82FE-1A13-902C81EBED62}"/>
              </a:ext>
            </a:extLst>
          </p:cNvPr>
          <p:cNvPicPr>
            <a:picLocks noChangeAspect="1"/>
          </p:cNvPicPr>
          <p:nvPr/>
        </p:nvPicPr>
        <p:blipFill>
          <a:blip r:embed="rId3"/>
          <a:stretch>
            <a:fillRect/>
          </a:stretch>
        </p:blipFill>
        <p:spPr>
          <a:xfrm>
            <a:off x="5547610" y="1801274"/>
            <a:ext cx="6557423" cy="4417059"/>
          </a:xfrm>
          <a:prstGeom prst="rect">
            <a:avLst/>
          </a:prstGeom>
        </p:spPr>
      </p:pic>
    </p:spTree>
    <p:extLst>
      <p:ext uri="{BB962C8B-B14F-4D97-AF65-F5344CB8AC3E}">
        <p14:creationId xmlns:p14="http://schemas.microsoft.com/office/powerpoint/2010/main" val="255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76C1-72ED-973B-389F-EB3596601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4A087-61B7-02E2-6E9C-C31D42C8BAD2}"/>
              </a:ext>
            </a:extLst>
          </p:cNvPr>
          <p:cNvSpPr>
            <a:spLocks noGrp="1"/>
          </p:cNvSpPr>
          <p:nvPr>
            <p:ph type="title"/>
          </p:nvPr>
        </p:nvSpPr>
        <p:spPr>
          <a:xfrm>
            <a:off x="798691" y="289325"/>
            <a:ext cx="10515600" cy="894622"/>
          </a:xfrm>
        </p:spPr>
        <p:txBody>
          <a:bodyPr>
            <a:normAutofit/>
          </a:bodyPr>
          <a:lstStyle/>
          <a:p>
            <a:r>
              <a:rPr lang="en-US" dirty="0">
                <a:cs typeface="Calibri" panose="020F0502020204030204" pitchFamily="34" charset="0"/>
              </a:rPr>
              <a:t>Network Layer in the Internet</a:t>
            </a:r>
            <a:endParaRPr lang="en-US" sz="4400" dirty="0"/>
          </a:p>
        </p:txBody>
      </p:sp>
      <p:sp>
        <p:nvSpPr>
          <p:cNvPr id="6" name="Rectangle 3">
            <a:extLst>
              <a:ext uri="{FF2B5EF4-FFF2-40B4-BE49-F238E27FC236}">
                <a16:creationId xmlns:a16="http://schemas.microsoft.com/office/drawing/2014/main" id="{5273F73F-010A-A6EC-9857-24DDF2362691}"/>
              </a:ext>
            </a:extLst>
          </p:cNvPr>
          <p:cNvSpPr txBox="1">
            <a:spLocks noChangeArrowheads="1"/>
          </p:cNvSpPr>
          <p:nvPr/>
        </p:nvSpPr>
        <p:spPr>
          <a:xfrm>
            <a:off x="204538" y="1443831"/>
            <a:ext cx="6094662" cy="528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 “flat” </a:t>
            </a:r>
            <a:r>
              <a:rPr lang="en-US" altLang="en-US" sz="26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network will not scale!</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6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Internet and its best-effort network layer are designed with hierarchy in mind</a:t>
            </a:r>
          </a:p>
          <a:p>
            <a:pPr marL="747713" lvl="1" indent="-274638">
              <a:spcBef>
                <a:spcPts val="1000"/>
              </a:spcBef>
              <a:buClr>
                <a:srgbClr val="0000A3"/>
              </a:buClr>
              <a:buFont typeface="Wingdings" pitchFamily="2" charset="2"/>
              <a:buChar char="§"/>
              <a:defRPr/>
            </a:pP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Addresses are hierarchical – hosts that are “close” together have addresses that can be combined into one “group identifier”</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Routing is hierarchical – routers learn how to reach groups of addresses.</a:t>
            </a:r>
            <a:endPar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endParaRP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Forwarding is hierarchical </a:t>
            </a:r>
            <a:r>
              <a:rPr lang="en-US" altLang="en-US" sz="2200" dirty="0">
                <a:solidFill>
                  <a:prstClr val="black"/>
                </a:solidFill>
                <a:ea typeface="ＭＳ Ｐゴシック" panose="020B0600070205080204" pitchFamily="34" charset="-128"/>
                <a:cs typeface="ＭＳ Ｐゴシック" panose="020B0600070205080204" pitchFamily="34" charset="-128"/>
              </a:rPr>
              <a:t>– forwarding tables keep entries about paths to groups of addresses.</a:t>
            </a:r>
          </a:p>
        </p:txBody>
      </p:sp>
      <p:pic>
        <p:nvPicPr>
          <p:cNvPr id="3" name="Picture 2">
            <a:extLst>
              <a:ext uri="{FF2B5EF4-FFF2-40B4-BE49-F238E27FC236}">
                <a16:creationId xmlns:a16="http://schemas.microsoft.com/office/drawing/2014/main" id="{B1F25452-C885-B3F2-DFCA-CA0D45BFF27F}"/>
              </a:ext>
            </a:extLst>
          </p:cNvPr>
          <p:cNvPicPr>
            <a:picLocks noChangeAspect="1"/>
          </p:cNvPicPr>
          <p:nvPr/>
        </p:nvPicPr>
        <p:blipFill>
          <a:blip r:embed="rId3"/>
          <a:stretch>
            <a:fillRect/>
          </a:stretch>
        </p:blipFill>
        <p:spPr>
          <a:xfrm>
            <a:off x="5547610" y="1801274"/>
            <a:ext cx="6557423" cy="4417059"/>
          </a:xfrm>
          <a:prstGeom prst="rect">
            <a:avLst/>
          </a:prstGeom>
        </p:spPr>
      </p:pic>
    </p:spTree>
    <p:extLst>
      <p:ext uri="{BB962C8B-B14F-4D97-AF65-F5344CB8AC3E}">
        <p14:creationId xmlns:p14="http://schemas.microsoft.com/office/powerpoint/2010/main" val="16737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dirty="0">
                <a:cs typeface="Calibri" panose="020F0502020204030204" pitchFamily="34" charset="0"/>
              </a:rPr>
              <a:t>Network Layer in the Internet</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617981" cy="528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IP: Internet’s best effort</a:t>
            </a:r>
            <a:r>
              <a:rPr kumimoji="0" lang="en-US" altLang="en-US" sz="2600" b="0" i="0" u="none" strike="noStrike" kern="1200" cap="none" spc="0" normalizeH="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network-layer protocol.</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2600" noProof="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We’ll discuss:</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What IP datagrams look like</a:t>
            </a:r>
          </a:p>
          <a:p>
            <a:pPr marL="747713" lvl="1" indent="-274638">
              <a:spcBef>
                <a:spcPts val="1000"/>
              </a:spcBef>
              <a:buClr>
                <a:srgbClr val="0000A3"/>
              </a:buClr>
              <a:buFont typeface="Wingdings" pitchFamily="2" charset="2"/>
              <a:buChar char="§"/>
              <a:defRPr/>
            </a:pP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What IP </a:t>
            </a:r>
            <a:r>
              <a:rPr lang="en-US" altLang="en-US" sz="2200"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addresses</a:t>
            </a: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 look like</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How</a:t>
            </a: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the network finds paths for datagrams going from one IP address to another (</a:t>
            </a: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i.e.</a:t>
            </a: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2200" b="0" i="0" u="none" strike="noStrike" kern="1200" cap="none" spc="0" normalizeH="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routing</a:t>
            </a: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algorithms)</a:t>
            </a:r>
          </a:p>
          <a:p>
            <a:pPr marL="747713" lvl="1" indent="-274638">
              <a:spcBef>
                <a:spcPts val="1000"/>
              </a:spcBef>
              <a:buClr>
                <a:srgbClr val="0000A3"/>
              </a:buClr>
              <a:buFont typeface="Wingdings" pitchFamily="2" charset="2"/>
              <a:buChar char="§"/>
              <a:defRPr/>
            </a:pP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How routers </a:t>
            </a:r>
            <a:r>
              <a:rPr lang="en-US" altLang="en-US" sz="2200" dirty="0">
                <a:solidFill>
                  <a:srgbClr val="C00000"/>
                </a:solidFill>
                <a:latin typeface="Calibri" panose="020F0502020204030204"/>
                <a:ea typeface="ＭＳ Ｐゴシック" panose="020B0600070205080204" pitchFamily="34" charset="-128"/>
                <a:cs typeface="ＭＳ Ｐゴシック" panose="020B0600070205080204" pitchFamily="34" charset="-128"/>
              </a:rPr>
              <a:t>forward</a:t>
            </a:r>
            <a:r>
              <a:rPr lang="en-US" altLang="en-US" sz="2200" dirty="0">
                <a:solidFill>
                  <a:prstClr val="black"/>
                </a:solidFill>
                <a:latin typeface="Calibri" panose="020F0502020204030204"/>
                <a:ea typeface="ＭＳ Ｐゴシック" panose="020B0600070205080204" pitchFamily="34" charset="-128"/>
                <a:cs typeface="ＭＳ Ｐゴシック" panose="020B0600070205080204" pitchFamily="34" charset="-128"/>
              </a:rPr>
              <a:t> packets</a:t>
            </a:r>
          </a:p>
          <a:p>
            <a:pPr marL="747713" lvl="1" indent="-274638">
              <a:spcBef>
                <a:spcPts val="1000"/>
              </a:spcBef>
              <a:buClr>
                <a:srgbClr val="0000A3"/>
              </a:buClr>
              <a:buFont typeface="Wingdings" pitchFamily="2" charset="2"/>
              <a:buChar char="§"/>
              <a:defRPr/>
            </a:pPr>
            <a:r>
              <a:rPr kumimoji="0" lang="en-US" altLang="en-US" sz="2200" b="0" i="0" u="none" strike="noStrike" kern="1200" cap="none" spc="0" normalizeH="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t>
            </a:r>
          </a:p>
          <a:p>
            <a:pPr marL="747713" lvl="1" indent="-274638">
              <a:spcBef>
                <a:spcPts val="1000"/>
              </a:spcBef>
              <a:buClr>
                <a:srgbClr val="0000A3"/>
              </a:buClr>
              <a:buFont typeface="Wingdings" pitchFamily="2" charset="2"/>
              <a:buChar char="§"/>
              <a:defRPr/>
            </a:pPr>
            <a:endParaRPr kumimoji="0" lang="en-US" altLang="en-US" sz="2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747713" lvl="1" indent="-274638">
              <a:spcBef>
                <a:spcPts val="1000"/>
              </a:spcBef>
              <a:buClr>
                <a:srgbClr val="0000A3"/>
              </a:buClr>
              <a:buFont typeface="Wingdings" pitchFamily="2" charset="2"/>
              <a:buChar char="§"/>
              <a:defRPr/>
            </a:pPr>
            <a:endPar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pic>
        <p:nvPicPr>
          <p:cNvPr id="3" name="Picture 2">
            <a:extLst>
              <a:ext uri="{FF2B5EF4-FFF2-40B4-BE49-F238E27FC236}">
                <a16:creationId xmlns:a16="http://schemas.microsoft.com/office/drawing/2014/main" id="{FBEF9BB9-2B0F-202A-7684-439CBB321652}"/>
              </a:ext>
            </a:extLst>
          </p:cNvPr>
          <p:cNvPicPr>
            <a:picLocks noChangeAspect="1"/>
          </p:cNvPicPr>
          <p:nvPr/>
        </p:nvPicPr>
        <p:blipFill>
          <a:blip r:embed="rId3"/>
          <a:stretch>
            <a:fillRect/>
          </a:stretch>
        </p:blipFill>
        <p:spPr>
          <a:xfrm>
            <a:off x="5547610" y="1801274"/>
            <a:ext cx="6557423" cy="4417059"/>
          </a:xfrm>
          <a:prstGeom prst="rect">
            <a:avLst/>
          </a:prstGeom>
        </p:spPr>
      </p:pic>
    </p:spTree>
    <p:extLst>
      <p:ext uri="{BB962C8B-B14F-4D97-AF65-F5344CB8AC3E}">
        <p14:creationId xmlns:p14="http://schemas.microsoft.com/office/powerpoint/2010/main" val="4768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6FC3-7DD0-8D48-A73C-1EC08DB3BAF6}"/>
              </a:ext>
            </a:extLst>
          </p:cNvPr>
          <p:cNvSpPr>
            <a:spLocks noGrp="1"/>
          </p:cNvSpPr>
          <p:nvPr>
            <p:ph type="title"/>
          </p:nvPr>
        </p:nvSpPr>
        <p:spPr/>
        <p:txBody>
          <a:bodyPr/>
          <a:lstStyle/>
          <a:p>
            <a:r>
              <a:rPr lang="en-US" dirty="0">
                <a:cs typeface="Calibri" panose="020F0502020204030204" pitchFamily="34" charset="0"/>
              </a:rPr>
              <a:t>Network Layer in the Internet</a:t>
            </a:r>
            <a:endParaRPr lang="en-US" dirty="0"/>
          </a:p>
        </p:txBody>
      </p:sp>
      <p:sp>
        <p:nvSpPr>
          <p:cNvPr id="3" name="Content Placeholder 2">
            <a:extLst>
              <a:ext uri="{FF2B5EF4-FFF2-40B4-BE49-F238E27FC236}">
                <a16:creationId xmlns:a16="http://schemas.microsoft.com/office/drawing/2014/main" id="{99183EDA-C355-9A48-9A7B-13CAE9D049C3}"/>
              </a:ext>
            </a:extLst>
          </p:cNvPr>
          <p:cNvSpPr>
            <a:spLocks noGrp="1"/>
          </p:cNvSpPr>
          <p:nvPr>
            <p:ph sz="half" idx="1"/>
          </p:nvPr>
        </p:nvSpPr>
        <p:spPr>
          <a:xfrm>
            <a:off x="838200" y="1572572"/>
            <a:ext cx="5610225" cy="4482787"/>
          </a:xfrm>
        </p:spPr>
        <p:txBody>
          <a:bodyPr>
            <a:normAutofit/>
          </a:bodyPr>
          <a:lstStyle/>
          <a:p>
            <a:pPr marL="342900" indent="-212725">
              <a:buFont typeface="Wingdings" charset="2"/>
              <a:buChar char="§"/>
              <a:defRPr/>
            </a:pPr>
            <a:r>
              <a:rPr lang="en-US" sz="3200" dirty="0"/>
              <a:t>The Internet Protocol (IP)</a:t>
            </a:r>
          </a:p>
          <a:p>
            <a:pPr lvl="1">
              <a:buFont typeface="Arial"/>
              <a:buChar char="•"/>
              <a:defRPr/>
            </a:pPr>
            <a:r>
              <a:rPr lang="en-US" sz="2800" dirty="0"/>
              <a:t>Datagram format</a:t>
            </a:r>
          </a:p>
          <a:p>
            <a:pPr lvl="1">
              <a:buFont typeface="Arial"/>
              <a:buChar char="•"/>
              <a:defRPr/>
            </a:pPr>
            <a:r>
              <a:rPr lang="en-US" sz="2800" dirty="0"/>
              <a:t>Addressing</a:t>
            </a:r>
          </a:p>
          <a:p>
            <a:pPr lvl="1">
              <a:buFont typeface="Arial"/>
              <a:buChar char="•"/>
              <a:defRPr/>
            </a:pPr>
            <a:r>
              <a:rPr lang="en-US" sz="2800" dirty="0"/>
              <a:t>Network address translation</a:t>
            </a:r>
          </a:p>
          <a:p>
            <a:pPr lvl="1">
              <a:buFont typeface="Arial"/>
              <a:buChar char="•"/>
              <a:defRPr/>
            </a:pPr>
            <a:r>
              <a:rPr lang="en-US" sz="2800" dirty="0"/>
              <a:t>IPv6 </a:t>
            </a:r>
          </a:p>
          <a:p>
            <a:pPr>
              <a:buFont typeface="Arial"/>
              <a:buChar char="•"/>
              <a:defRPr/>
            </a:pPr>
            <a:r>
              <a:rPr lang="en-US" sz="3200" dirty="0"/>
              <a:t>Internet Routing</a:t>
            </a:r>
          </a:p>
          <a:p>
            <a:pPr>
              <a:buFont typeface="Arial"/>
              <a:buChar char="•"/>
              <a:defRPr/>
            </a:pPr>
            <a:r>
              <a:rPr lang="en-US" sz="3200" dirty="0"/>
              <a:t>Internet Forwarding</a:t>
            </a:r>
          </a:p>
          <a:p>
            <a:pPr marL="130175" indent="0">
              <a:buNone/>
            </a:pPr>
            <a:endParaRPr lang="en-US" dirty="0"/>
          </a:p>
        </p:txBody>
      </p:sp>
    </p:spTree>
    <p:extLst>
      <p:ext uri="{BB962C8B-B14F-4D97-AF65-F5344CB8AC3E}">
        <p14:creationId xmlns:p14="http://schemas.microsoft.com/office/powerpoint/2010/main" val="410028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otalTime>23628</TotalTime>
  <Words>4479</Words>
  <Application>Microsoft Macintosh PowerPoint</Application>
  <PresentationFormat>Widescreen</PresentationFormat>
  <Paragraphs>1019</Paragraphs>
  <Slides>51</Slides>
  <Notes>48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Calibri</vt:lpstr>
      <vt:lpstr>Calibri Light</vt:lpstr>
      <vt:lpstr>Comic Sans MS</vt:lpstr>
      <vt:lpstr>Times New Roman</vt:lpstr>
      <vt:lpstr>Wingdings</vt:lpstr>
      <vt:lpstr>Office Theme</vt:lpstr>
      <vt:lpstr>CS 456/656 Computer Networks</vt:lpstr>
      <vt:lpstr>A note on the slides</vt:lpstr>
      <vt:lpstr>Network layer: roadmap</vt:lpstr>
      <vt:lpstr>PowerPoint Presentation</vt:lpstr>
      <vt:lpstr>Network Layer in the Internet</vt:lpstr>
      <vt:lpstr>Network Layer in the Internet</vt:lpstr>
      <vt:lpstr>Network Layer in the Internet</vt:lpstr>
      <vt:lpstr>Network Layer in the Internet</vt:lpstr>
      <vt:lpstr>Network Layer in the Internet</vt:lpstr>
      <vt:lpstr>Network Layer in the Internet</vt:lpstr>
      <vt:lpstr>IP Standard</vt:lpstr>
      <vt:lpstr>IPv4 Datagram format</vt:lpstr>
      <vt:lpstr>Network Layer in the Internet</vt:lpstr>
      <vt:lpstr>IP addressing: introduction</vt:lpstr>
      <vt:lpstr>IP addressing: introduction</vt:lpstr>
      <vt:lpstr>IP addressing: properties</vt:lpstr>
      <vt:lpstr>Subnets</vt:lpstr>
      <vt:lpstr>Subnets</vt:lpstr>
      <vt:lpstr>Subnets</vt:lpstr>
      <vt:lpstr>IP addressing: CIDR</vt:lpstr>
      <vt:lpstr>IP addressing: CIDR</vt:lpstr>
      <vt:lpstr>Subnet masks</vt:lpstr>
      <vt:lpstr>Route Aggregation</vt:lpstr>
      <vt:lpstr>Route Aggregation</vt:lpstr>
      <vt:lpstr>Route Aggregation</vt:lpstr>
      <vt:lpstr>IP addresses: how to get one?</vt:lpstr>
      <vt:lpstr>IP addresses: how to get one?</vt:lpstr>
      <vt:lpstr>Hierarchical addressing</vt:lpstr>
      <vt:lpstr>Route aggregation example</vt:lpstr>
      <vt:lpstr>Route aggregation example</vt:lpstr>
      <vt:lpstr>Route aggregation example</vt:lpstr>
      <vt:lpstr>In-Class Exercise</vt:lpstr>
      <vt:lpstr>In-Class Exercise</vt:lpstr>
      <vt:lpstr>Network Layer in the Internet</vt:lpstr>
      <vt:lpstr>NAT: network address translation</vt:lpstr>
      <vt:lpstr>NAT: network address translation</vt:lpstr>
      <vt:lpstr>NAT: network address translation</vt:lpstr>
      <vt:lpstr>NAT: network address translation</vt:lpstr>
      <vt:lpstr>NAT: network address translation</vt:lpstr>
      <vt:lpstr>What you need to know about NATs</vt:lpstr>
      <vt:lpstr>Network Layer in the Internet</vt:lpstr>
      <vt:lpstr>IPv6: motivation</vt:lpstr>
      <vt:lpstr>IPv6 datagram format</vt:lpstr>
      <vt:lpstr>Compare to IPv4 datagram format…</vt:lpstr>
      <vt:lpstr>Transition from IPv4 to IPv6</vt:lpstr>
      <vt:lpstr>Tunneling and encapsulation</vt:lpstr>
      <vt:lpstr>Tunneling and encapsulation</vt:lpstr>
      <vt:lpstr>Tunneling</vt:lpstr>
      <vt:lpstr>IPv6 adoption</vt:lpstr>
      <vt:lpstr>IPv6 adoption</vt:lpstr>
      <vt:lpstr>IP addressing: last words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Mina Tahmasbi Arashloo</cp:lastModifiedBy>
  <cp:revision>536</cp:revision>
  <dcterms:created xsi:type="dcterms:W3CDTF">2020-01-18T07:24:59Z</dcterms:created>
  <dcterms:modified xsi:type="dcterms:W3CDTF">2025-11-03T20:26:55Z</dcterms:modified>
</cp:coreProperties>
</file>